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4" r:id="rId3"/>
    <p:sldId id="258" r:id="rId4"/>
    <p:sldId id="259" r:id="rId5"/>
    <p:sldId id="269" r:id="rId6"/>
    <p:sldId id="261" r:id="rId7"/>
    <p:sldId id="268" r:id="rId8"/>
    <p:sldId id="267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0" y="-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B2CEA-80C0-4798-B8E9-EFE9664E39F1}" type="datetimeFigureOut">
              <a:rPr lang="cs-CZ" smtClean="0"/>
              <a:t>2.7.2013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20B29-4EF9-4E71-9C2C-33F5E7F9C6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30286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A9DE0-8411-49E2-AAA1-1A3573270728}" type="datetimeFigureOut">
              <a:rPr lang="cs-CZ" smtClean="0"/>
              <a:t>2.7.2013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05487-ACC9-47AA-9F42-19E6E5F768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28698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024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9058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0477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1977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2878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2878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44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298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62D2-D106-481D-A016-33AF6FA7F2D2}" type="datetime1">
              <a:rPr lang="cs-CZ" smtClean="0"/>
              <a:t>2.7.2013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945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B1ED-DB3B-4D11-B0A9-E843416438BD}" type="datetime1">
              <a:rPr lang="cs-CZ" smtClean="0"/>
              <a:t>2.7.2013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96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CBE2-35A6-4BFE-81A4-CDD7D7AA18C4}" type="datetime1">
              <a:rPr lang="cs-CZ" smtClean="0"/>
              <a:t>2.7.2013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45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8B1-5CAA-49D2-81F8-7A4E7AE57B04}" type="datetime1">
              <a:rPr lang="cs-CZ" smtClean="0"/>
              <a:t>2.7.2013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507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783C-1881-4CE7-A5CC-4E6A1674235E}" type="datetime1">
              <a:rPr lang="cs-CZ" smtClean="0"/>
              <a:t>2.7.2013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48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0A61-B20B-4C2F-8226-E5779C0A7C0A}" type="datetime1">
              <a:rPr lang="cs-CZ" smtClean="0"/>
              <a:t>2.7.2013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1261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5687-B5FB-4E68-9AB6-6FE55DD3DC83}" type="datetime1">
              <a:rPr lang="cs-CZ" smtClean="0"/>
              <a:t>2.7.2013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82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460A-B9B9-4D6C-9974-6D44A5AA017B}" type="datetime1">
              <a:rPr lang="cs-CZ" smtClean="0"/>
              <a:t>2.7.2013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716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22C3-C02C-4400-956A-9983EDD07E23}" type="datetime1">
              <a:rPr lang="cs-CZ" smtClean="0"/>
              <a:t>2.7.2013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183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1CFD-308C-4C2F-A4A8-3BD35F036F9B}" type="datetime1">
              <a:rPr lang="cs-CZ" smtClean="0"/>
              <a:t>2.7.2013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59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F5541-20E9-4365-AD0E-970E03FF4DD3}" type="datetime1">
              <a:rPr lang="cs-CZ" smtClean="0"/>
              <a:t>2.7.2013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98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35C9B-89CA-4C24-B521-5A12DCAA3D5E}" type="datetime1">
              <a:rPr lang="cs-CZ" smtClean="0"/>
              <a:t>2.7.2013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47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office.microsoft.com/cs-cz/outlook-help/zakladni-ukoly-v-aplikaci-outlook-2010-HA101829999.aspx#_Toc260824043" TargetMode="Externa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wmf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hyperlink" Target="http://office.microsoft.com/cs-cz/outlook-help/video-zjednoduseni-opakujicich-se-akci-pomoci-rychlych-kroku-VA101822262.aspx?CTT=1" TargetMode="Externa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lasakovi.com/outlook/zaklady/outlook-zaklad/" TargetMode="External"/><Relationship Id="rId2" Type="http://schemas.openxmlformats.org/officeDocument/2006/relationships/hyperlink" Target="http://www.zsvltava.cz/informatika/index.php?art=e-mai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op2imap.com/microsoft-outlook-for-mac.php" TargetMode="External"/><Relationship Id="rId4" Type="http://schemas.openxmlformats.org/officeDocument/2006/relationships/hyperlink" Target="http://office.microsoft.com/cs-cz/outloo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640" y="1633906"/>
            <a:ext cx="4799856" cy="299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29"/>
          <p:cNvSpPr txBox="1"/>
          <p:nvPr/>
        </p:nvSpPr>
        <p:spPr>
          <a:xfrm>
            <a:off x="-21286" y="4658752"/>
            <a:ext cx="915185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cs-CZ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Marie Makovská</a:t>
            </a: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ázek 5" descr="Imag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30" y="4658752"/>
            <a:ext cx="3061970" cy="48474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Nadpis 1"/>
          <p:cNvSpPr txBox="1">
            <a:spLocks/>
          </p:cNvSpPr>
          <p:nvPr/>
        </p:nvSpPr>
        <p:spPr>
          <a:xfrm>
            <a:off x="0" y="26749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39.1 MS Outlook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79512" y="987575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elektronickou poštou jsme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se již seznámili v </a:t>
            </a:r>
            <a:r>
              <a:rPr lang="cs-CZ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DUM </a:t>
            </a:r>
            <a:r>
              <a:rPr lang="cs-C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INF20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v této prezentaci si ukážeme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využití a výhody elektronické pošty přes MS Outlook.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87010" y="1995686"/>
            <a:ext cx="4032628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MS Outlook</a:t>
            </a:r>
          </a:p>
          <a:p>
            <a:pPr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= počítačový poštovní program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software pro správu firemních i soukromých e-mailů, kontaktů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 úkolů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součástí kancelářského balíčku Microsoft Office 2010</a:t>
            </a:r>
          </a:p>
        </p:txBody>
      </p:sp>
      <p:pic>
        <p:nvPicPr>
          <p:cNvPr id="1026" name="Picture 2" descr="https://fbcdn-profile-a.akamaihd.net/hprofile-ak-ash3/s74x74/528497_284112301673315_314673004_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423" y="3922051"/>
            <a:ext cx="704850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Outlook: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39702"/>
            <a:ext cx="790575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82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9251" y="458151"/>
            <a:ext cx="2916832" cy="445550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39.10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293404"/>
              </p:ext>
            </p:extLst>
          </p:nvPr>
        </p:nvGraphicFramePr>
        <p:xfrm>
          <a:off x="971600" y="1171570"/>
          <a:ext cx="7272808" cy="237228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40918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Mgr. Marie Makovská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414864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sz="1400" baseline="0" smtClean="0">
                          <a:latin typeface="Times New Roman" pitchFamily="18" charset="0"/>
                          <a:cs typeface="Times New Roman" pitchFamily="18" charset="0"/>
                        </a:rPr>
                        <a:t> – 06/2013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414864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6. ročník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414864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MS Outlook, Microsoft Outlook, Outlook, elektronická pošta, e-mail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718515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jak využívat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program MS Outlook 2010 k odeslání a přijímání e-mailů, správě kalendáře, kontaktů a úkolů.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4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01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54407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39.2 Co už známe – Elektronická pošta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915566"/>
            <a:ext cx="8856984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Pokud neodesíláme e-mail někomu známému, 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</a:rPr>
              <a:t>měli bychom v nastavení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e-mailu zajistit, aby bylo vyplněno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</a:rPr>
              <a:t> jméno.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PŘEDMĚT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</a:rPr>
              <a:t> – čeho se e-mail týká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RE: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odpověď na předchozí e-mail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FWD: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přeposlaná zpráva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@ </a:t>
            </a:r>
            <a:r>
              <a:rPr lang="cs-CZ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„zavináč“ 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	1. kombinace kláves CTRL+ALT+V</a:t>
            </a:r>
          </a:p>
          <a:p>
            <a:r>
              <a:rPr lang="cs-CZ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2. kombinace kláves pravý ALT+V</a:t>
            </a:r>
          </a:p>
          <a:p>
            <a:r>
              <a:rPr lang="cs-CZ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3. kombinace kláves levý ALT+64</a:t>
            </a:r>
          </a:p>
          <a:p>
            <a:r>
              <a:rPr lang="cs-CZ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4. přepnutí klávesnice do anglické znakové sady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Maruška\AppData\Local\Microsoft\Windows\Temporary Internet Files\Content.IE5\086HY915\MC9004421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7734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79512" y="3337704"/>
            <a:ext cx="8856984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SPAM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nevyžádaná pošta, cca 80 - 85 %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SPAM REKLAMNÍ = nevyžádané nabídky zboží nebo služeb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SPAM PŘÁTELSKÝ  = vtípky, žertovné prográmky, přátelská upozornění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SPAM SE ZLÝM ÚMYSLEM = s cílem poškodit, viry, pomlouvačné zprávy, podvodné s cílem vylákat osobní informace a zneužít je</a:t>
            </a:r>
          </a:p>
          <a:p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hoax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nepravdivé, smyšlené, poplašné zprávy 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7" t="16822" b="50053"/>
          <a:stretch/>
        </p:blipFill>
        <p:spPr bwMode="auto">
          <a:xfrm>
            <a:off x="4879021" y="1203598"/>
            <a:ext cx="4121841" cy="95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6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6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6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6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2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7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2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7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339502"/>
            <a:ext cx="8229600" cy="672584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39.3 MS Outlook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5496" y="915566"/>
            <a:ext cx="903649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Po spuštění obdržíme základní přehledné okno. Přehledně máme zobrazeny úkoly, schůzky, zprávy. Odsud můžeme přejít na:</a:t>
            </a: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Doručenou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poštu –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kompletní seznam doručené, odeslané, smazané pošty, nevyžádané pošty (spamy) – roztříděno do složek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Kalendář -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slouží pro záznam termínů schůzí, setkání atd.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Kontakty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– Vizitkář - 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u každého kontaktu lze mít uloženo množství  informací: foto, datum narození, e-maily, adresy, … 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Úkoly –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přehledné zadávání a informace o splnění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Poznámky –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lze barevně uspořádat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Deník –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uchovává informace, se kterým souborem a kdy jsme pracovali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31567"/>
            <a:ext cx="2880319" cy="18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482" y="3394472"/>
            <a:ext cx="2716092" cy="169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59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71905"/>
            <a:ext cx="8748464" cy="421556"/>
          </a:xfrm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39.4 Jak odeslat e-mail v MS Outlook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79512" y="1059582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107504" y="896183"/>
            <a:ext cx="892899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u="sng" dirty="0">
                <a:latin typeface="Times New Roman" pitchFamily="18" charset="0"/>
                <a:cs typeface="Times New Roman" pitchFamily="18" charset="0"/>
              </a:rPr>
              <a:t>Odesílání zpráv z MS OUTLOOK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1. Spustíme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aplikaci MS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Outlook.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2. Vytvoříme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novou zprávu stisknutím ikony „Nový e mail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“.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3. Zadáme odesílatele.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				     4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. Zadáme předmět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							        (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název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mailu.</a:t>
            </a:r>
          </a:p>
          <a:p>
            <a:pPr lvl="0"/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. Odešleme e mail stisknutím tlačítka „Odeslat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“.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Obrázek 37"/>
          <p:cNvPicPr/>
          <p:nvPr/>
        </p:nvPicPr>
        <p:blipFill>
          <a:blip r:embed="rId3"/>
          <a:stretch>
            <a:fillRect/>
          </a:stretch>
        </p:blipFill>
        <p:spPr>
          <a:xfrm>
            <a:off x="5364088" y="583285"/>
            <a:ext cx="3528432" cy="1691258"/>
          </a:xfrm>
          <a:prstGeom prst="rect">
            <a:avLst/>
          </a:prstGeom>
        </p:spPr>
      </p:pic>
      <p:pic>
        <p:nvPicPr>
          <p:cNvPr id="39" name="Obrázek 38" descr="http://pclab.pl/zdjecia/artykuly/serafinowicz/MsOffice2010/ikona-outlook2010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896184"/>
            <a:ext cx="576064" cy="532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Obrázek 43"/>
          <p:cNvPicPr/>
          <p:nvPr/>
        </p:nvPicPr>
        <p:blipFill>
          <a:blip r:embed="rId5"/>
          <a:stretch>
            <a:fillRect/>
          </a:stretch>
        </p:blipFill>
        <p:spPr>
          <a:xfrm>
            <a:off x="2115943" y="2295279"/>
            <a:ext cx="3320153" cy="2313431"/>
          </a:xfrm>
          <a:prstGeom prst="rect">
            <a:avLst/>
          </a:prstGeom>
        </p:spPr>
      </p:pic>
      <p:sp>
        <p:nvSpPr>
          <p:cNvPr id="46" name="Textové pole 7"/>
          <p:cNvSpPr txBox="1"/>
          <p:nvPr/>
        </p:nvSpPr>
        <p:spPr>
          <a:xfrm>
            <a:off x="2446964" y="3451994"/>
            <a:ext cx="2845116" cy="70393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6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5. Zadáme text e mailu, podpis.</a:t>
            </a:r>
          </a:p>
        </p:txBody>
      </p:sp>
      <p:cxnSp>
        <p:nvCxnSpPr>
          <p:cNvPr id="40" name="Přímá spojnice se šipkou 39"/>
          <p:cNvCxnSpPr/>
          <p:nvPr/>
        </p:nvCxnSpPr>
        <p:spPr>
          <a:xfrm flipV="1">
            <a:off x="1187624" y="2746340"/>
            <a:ext cx="1368152" cy="257458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se šipkou 50"/>
          <p:cNvCxnSpPr/>
          <p:nvPr/>
        </p:nvCxnSpPr>
        <p:spPr>
          <a:xfrm flipH="1">
            <a:off x="2627784" y="3003798"/>
            <a:ext cx="4176464" cy="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8" name="Šipka doprava 2057"/>
          <p:cNvSpPr/>
          <p:nvPr/>
        </p:nvSpPr>
        <p:spPr>
          <a:xfrm>
            <a:off x="1115616" y="3423972"/>
            <a:ext cx="1296144" cy="5040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4" name="Přímá spojnice se šipkou 53"/>
          <p:cNvCxnSpPr/>
          <p:nvPr/>
        </p:nvCxnSpPr>
        <p:spPr>
          <a:xfrm flipH="1" flipV="1">
            <a:off x="2252146" y="2875068"/>
            <a:ext cx="1580283" cy="1991099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V="1">
            <a:off x="5004048" y="771550"/>
            <a:ext cx="432048" cy="83352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32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 animBg="1"/>
      <p:bldP spid="20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8348" y="348794"/>
            <a:ext cx="8229600" cy="494765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39.6 Cvičení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740150" y="133814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58092" y="742006"/>
            <a:ext cx="5854069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Seznam se s aplikací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Microsoft Outlook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 nástroj pro správu pracovních i osobních e-mailů.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Návod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</a:p>
          <a:p>
            <a:endParaRPr lang="cs-CZ" sz="14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/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Otevři si aplikaci </a:t>
            </a:r>
            <a:r>
              <a:rPr lang="cs-CZ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Microsoft Outlook </a:t>
            </a:r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 v ní si přidej,                          a nakonfiguruj svůj e-mailový účet – pomocí funkce </a:t>
            </a:r>
            <a:r>
              <a:rPr lang="cs-CZ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Automatické nastavení  účtu</a:t>
            </a:r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Stačí zadat jméno, e-mailovou adresu a heslo. Pokud nelze automaticky: </a:t>
            </a:r>
            <a:r>
              <a:rPr lang="cs-CZ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Soubor  Informace o </a:t>
            </a:r>
            <a:r>
              <a:rPr lang="cs-CZ" sz="1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účtě</a:t>
            </a:r>
            <a:r>
              <a:rPr lang="cs-CZ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 Přidat účet.</a:t>
            </a:r>
          </a:p>
          <a:p>
            <a:pPr algn="just"/>
            <a:endParaRPr lang="cs-CZ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Dále si vyzkoušej: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Vytvořit novou e-mailovou zprávu.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Předat e-mailovou zprávu dál.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Odpovědět na e-mail.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Přidat přílohu ke zprávě.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…</a:t>
            </a:r>
            <a:endParaRPr lang="cs-CZ" sz="1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C:\Program Files (x86)\Microsoft Office\MEDIA\CAGCAT10\j0299125.wm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7574"/>
            <a:ext cx="864096" cy="92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1905"/>
            <a:ext cx="3479729" cy="1631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P&amp;rcaron;íkaz Ulo&amp;zcaron;it jako na pásu kar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42985"/>
            <a:ext cx="2192660" cy="84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&amp;rcaron;íkaz Nový e-mail na pásu kare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892" y="3383045"/>
            <a:ext cx="4495800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kupina Odpov&amp;ecaron;&amp;dcaron; na pásu kare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0" y="4495213"/>
            <a:ext cx="2343150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&amp;rcaron;íkaz P&amp;rcaron;ipojit soubor na pásu kare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877" y="4495213"/>
            <a:ext cx="1419225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41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8348" y="492809"/>
            <a:ext cx="8229600" cy="494765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39.6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740150" y="133814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798" y="527820"/>
            <a:ext cx="3500714" cy="218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570" y="2884388"/>
            <a:ext cx="3605808" cy="225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7504" y="834847"/>
            <a:ext cx="54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Nastav si v MS Outlook, aby se Ti pošta od kamarádů automaticky ukládala do složky Kamarádi.</a:t>
            </a:r>
            <a:endParaRPr lang="cs-CZ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15516" y="1406842"/>
            <a:ext cx="622869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Vytvoř v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Kontaktech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novou skupinu: 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Kamarádi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Nová skupina kontaktů.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Klikni na skupinu: 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Kamarádi.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Přidat členy.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Přidej několik e-mailových adres svých kamarádů z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Adresáře – Automaticky doplněné kontakty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(stačí dvojklikem myši na příslušné adresy).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Uložit a zavřít.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2)Vytvoř v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Doručené poště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podsložku s názvem 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Kamarádi.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2x stiskni levé tlačítko myši na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Doručená pošta.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Pravé tlačítko myši na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Doručená pošta.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Klikni na: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Nová složka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napiš 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Kamarádi.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OK.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3)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Pravidla  Spravovat pravidla a upozornění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Nové pravidlo.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Přesunout zprávy od uživatele do složky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Další.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Od: osoby nebo veřejné skupiny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vybrat 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Kamarádi.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Přesunout do složky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vybrat v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Doručená pošta 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Kamarádi 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Dokončit.</a:t>
            </a:r>
          </a:p>
        </p:txBody>
      </p:sp>
      <p:sp>
        <p:nvSpPr>
          <p:cNvPr id="5" name="Ovál 4"/>
          <p:cNvSpPr/>
          <p:nvPr/>
        </p:nvSpPr>
        <p:spPr>
          <a:xfrm>
            <a:off x="7668344" y="3075806"/>
            <a:ext cx="216024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660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op2imap.com/images/gmail_outlook_2011_for_mac_image1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21"/>
          <a:stretch/>
        </p:blipFill>
        <p:spPr bwMode="auto">
          <a:xfrm>
            <a:off x="35482" y="1005577"/>
            <a:ext cx="9036496" cy="353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08" y="202332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39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.7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CLIL – E-mail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Informatics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44016" y="834266"/>
            <a:ext cx="774035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CZECH-ENGLISH DICTIONARY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Fill in 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missing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words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lipsa 4"/>
          <p:cNvSpPr/>
          <p:nvPr/>
        </p:nvSpPr>
        <p:spPr>
          <a:xfrm>
            <a:off x="3476490" y="1491630"/>
            <a:ext cx="164136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ENGLISH</a:t>
            </a:r>
            <a:endParaRPr lang="cs-CZ" dirty="0"/>
          </a:p>
        </p:txBody>
      </p:sp>
      <p:sp>
        <p:nvSpPr>
          <p:cNvPr id="11" name="Elipsa 7"/>
          <p:cNvSpPr/>
          <p:nvPr/>
        </p:nvSpPr>
        <p:spPr>
          <a:xfrm>
            <a:off x="1547664" y="1491630"/>
            <a:ext cx="164136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ČESKY</a:t>
            </a:r>
            <a:endParaRPr lang="cs-CZ" dirty="0"/>
          </a:p>
        </p:txBody>
      </p:sp>
      <p:sp>
        <p:nvSpPr>
          <p:cNvPr id="12" name="Elipsa 8"/>
          <p:cNvSpPr/>
          <p:nvPr/>
        </p:nvSpPr>
        <p:spPr>
          <a:xfrm>
            <a:off x="5666940" y="1491630"/>
            <a:ext cx="164136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ČESKY</a:t>
            </a:r>
            <a:endParaRPr lang="cs-CZ" dirty="0"/>
          </a:p>
        </p:txBody>
      </p:sp>
      <p:sp>
        <p:nvSpPr>
          <p:cNvPr id="13" name="Elipsa 9"/>
          <p:cNvSpPr/>
          <p:nvPr/>
        </p:nvSpPr>
        <p:spPr>
          <a:xfrm>
            <a:off x="7467140" y="1491630"/>
            <a:ext cx="164136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ENGLISH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7487785" y="1106619"/>
            <a:ext cx="1619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Solution</a:t>
            </a:r>
            <a:endParaRPr lang="cs-CZ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Šipka dolů 3"/>
          <p:cNvSpPr/>
          <p:nvPr/>
        </p:nvSpPr>
        <p:spPr>
          <a:xfrm>
            <a:off x="7164288" y="1167594"/>
            <a:ext cx="253976" cy="15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C:\Documents and Settings\Maruška.MARUSKA\Local Settings\Temporary Internet Files\Content.IE5\0STL456P\MC900241435[1].wm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302" y="508563"/>
            <a:ext cx="835126" cy="65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Tabulk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350462"/>
              </p:ext>
            </p:extLst>
          </p:nvPr>
        </p:nvGraphicFramePr>
        <p:xfrm>
          <a:off x="1296160" y="1707654"/>
          <a:ext cx="7812345" cy="34050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9667"/>
                <a:gridCol w="1979612"/>
                <a:gridCol w="1586894"/>
                <a:gridCol w="414307"/>
                <a:gridCol w="1843965"/>
                <a:gridCol w="1647900"/>
              </a:tblGrid>
              <a:tr h="340238"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1.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VÝHLED</a:t>
                      </a:r>
                      <a:endParaRPr lang="cs-CZ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b="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11.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ODPOVĚDĚT</a:t>
                      </a:r>
                      <a:endParaRPr lang="cs-CZ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b="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0238"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2.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b="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MAIL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12.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b="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FORWARD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0238"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3.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KALANDÁŘ</a:t>
                      </a:r>
                      <a:endParaRPr lang="cs-CZ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13.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POSLAL</a:t>
                      </a:r>
                      <a:endParaRPr lang="cs-CZ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0238"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4.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b="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CONTACTS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14.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b="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TOOLS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0238"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5.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ÚKOLY</a:t>
                      </a:r>
                      <a:endParaRPr lang="cs-CZ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b="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15.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DORUČENÁ POŠTA</a:t>
                      </a:r>
                      <a:endParaRPr lang="cs-CZ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0238"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6.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b="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NOTES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16.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b="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UNREAD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0238"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7.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DOMŮ</a:t>
                      </a:r>
                      <a:endParaRPr lang="cs-CZ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17.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VYHLEDÁVÁNÍ</a:t>
                      </a:r>
                      <a:endParaRPr lang="cs-CZ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0238"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8.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b="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DELETE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18.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b="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MOVE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0238"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9.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NOVÝ</a:t>
                      </a:r>
                      <a:endParaRPr lang="cs-CZ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19.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NÁSTROJE</a:t>
                      </a:r>
                      <a:endParaRPr lang="cs-CZ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10.</a:t>
                      </a:r>
                      <a:endParaRPr lang="cs-CZ" sz="9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b="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REPLY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20.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b="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EFFECTS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25827"/>
              </p:ext>
            </p:extLst>
          </p:nvPr>
        </p:nvGraphicFramePr>
        <p:xfrm>
          <a:off x="1296160" y="1707654"/>
          <a:ext cx="7812345" cy="34050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9667"/>
                <a:gridCol w="1979612"/>
                <a:gridCol w="1586894"/>
                <a:gridCol w="414307"/>
                <a:gridCol w="1843965"/>
                <a:gridCol w="1647900"/>
              </a:tblGrid>
              <a:tr h="340238"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1.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VÝHLED</a:t>
                      </a:r>
                      <a:endParaRPr lang="cs-CZ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Outlook</a:t>
                      </a:r>
                      <a:endParaRPr lang="cs-CZ" sz="900" b="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11.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ODPOVĚDĚT</a:t>
                      </a:r>
                      <a:endParaRPr lang="cs-CZ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900" b="0" i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reply</a:t>
                      </a:r>
                      <a:endParaRPr lang="cs-CZ" sz="900" b="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0238"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2.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pošta</a:t>
                      </a:r>
                      <a:endParaRPr lang="cs-CZ" sz="900" b="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MAIL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12.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přeposlat</a:t>
                      </a:r>
                      <a:endParaRPr lang="cs-CZ" sz="900" b="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FORWARD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0238"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3.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KALANDÁŘ</a:t>
                      </a:r>
                      <a:endParaRPr lang="cs-CZ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i="1" dirty="0" err="1" smtClean="0">
                          <a:solidFill>
                            <a:srgbClr val="002060"/>
                          </a:solidFill>
                        </a:rPr>
                        <a:t>Calendar</a:t>
                      </a:r>
                      <a:endParaRPr lang="cs-CZ" sz="9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13.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POSLANÝ</a:t>
                      </a:r>
                      <a:endParaRPr lang="cs-CZ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i="1" dirty="0" smtClean="0">
                          <a:solidFill>
                            <a:srgbClr val="002060"/>
                          </a:solidFill>
                        </a:rPr>
                        <a:t>Sent</a:t>
                      </a:r>
                      <a:endParaRPr lang="cs-CZ" sz="9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0238"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4.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kontakty</a:t>
                      </a:r>
                      <a:endParaRPr lang="cs-CZ" sz="900" b="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CONTACTS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14.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nástroje</a:t>
                      </a:r>
                      <a:endParaRPr lang="cs-CZ" sz="900" b="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TOOLS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0238"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5.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ÚKOLY</a:t>
                      </a:r>
                      <a:endParaRPr lang="cs-CZ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0" i="1" dirty="0" err="1" smtClean="0">
                          <a:solidFill>
                            <a:srgbClr val="002060"/>
                          </a:solidFill>
                        </a:rPr>
                        <a:t>Tasks</a:t>
                      </a:r>
                      <a:endParaRPr lang="cs-CZ" sz="900" b="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15.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DORUČENÁ POŠTA</a:t>
                      </a:r>
                      <a:endParaRPr lang="cs-CZ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i="1" dirty="0" err="1" smtClean="0">
                          <a:solidFill>
                            <a:srgbClr val="002060"/>
                          </a:solidFill>
                        </a:rPr>
                        <a:t>Inbox</a:t>
                      </a:r>
                      <a:endParaRPr lang="cs-CZ" sz="9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0238"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6.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poznámky</a:t>
                      </a:r>
                      <a:endParaRPr lang="cs-CZ" sz="900" b="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NOTES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16.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nepřečtený</a:t>
                      </a:r>
                      <a:endParaRPr lang="cs-CZ" sz="900" b="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UNREAD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0238"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7.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DOMŮ</a:t>
                      </a:r>
                      <a:endParaRPr lang="cs-CZ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i="1" dirty="0" err="1" smtClean="0">
                          <a:solidFill>
                            <a:srgbClr val="002060"/>
                          </a:solidFill>
                        </a:rPr>
                        <a:t>Home</a:t>
                      </a:r>
                      <a:endParaRPr lang="cs-CZ" sz="9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17.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VYHLEDAT</a:t>
                      </a:r>
                      <a:endParaRPr lang="cs-CZ" sz="9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i="1" dirty="0" err="1" smtClean="0">
                          <a:solidFill>
                            <a:srgbClr val="002060"/>
                          </a:solidFill>
                        </a:rPr>
                        <a:t>Search</a:t>
                      </a:r>
                      <a:endParaRPr lang="cs-CZ" sz="9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0238"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8.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vymazat</a:t>
                      </a:r>
                      <a:endParaRPr lang="cs-CZ" sz="900" b="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DELETE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18.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přesunout</a:t>
                      </a:r>
                      <a:endParaRPr lang="cs-CZ" sz="900" b="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MOVE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0238"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9.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NOVÝ</a:t>
                      </a:r>
                      <a:endParaRPr lang="cs-CZ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i="1" dirty="0" smtClean="0">
                          <a:solidFill>
                            <a:srgbClr val="002060"/>
                          </a:solidFill>
                        </a:rPr>
                        <a:t>New</a:t>
                      </a:r>
                      <a:endParaRPr lang="cs-CZ" sz="9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19.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NÁSTROJE</a:t>
                      </a:r>
                      <a:endParaRPr lang="cs-CZ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i="1" dirty="0" err="1" smtClean="0">
                          <a:solidFill>
                            <a:srgbClr val="002060"/>
                          </a:solidFill>
                        </a:rPr>
                        <a:t>Tools</a:t>
                      </a:r>
                      <a:endParaRPr lang="cs-CZ" sz="9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10.</a:t>
                      </a:r>
                      <a:endParaRPr lang="cs-CZ" sz="9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odpověď</a:t>
                      </a:r>
                      <a:endParaRPr lang="cs-CZ" sz="900" b="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REPLY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20.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efekty</a:t>
                      </a:r>
                      <a:endParaRPr lang="cs-CZ" sz="900" b="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/>
                        <a:t>EFFECTS</a:t>
                      </a:r>
                      <a:endParaRPr lang="cs-CZ" sz="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34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0" grpId="0" animBg="1"/>
      <p:bldP spid="11" grpId="0" animBg="1"/>
      <p:bldP spid="12" grpId="0" animBg="1"/>
      <p:bldP spid="13" grpId="0" animBg="1"/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0307543"/>
              </p:ext>
            </p:extLst>
          </p:nvPr>
        </p:nvGraphicFramePr>
        <p:xfrm>
          <a:off x="107505" y="843558"/>
          <a:ext cx="8640960" cy="3383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20279"/>
                <a:gridCol w="2040227"/>
                <a:gridCol w="2136237"/>
                <a:gridCol w="1944217"/>
              </a:tblGrid>
              <a:tr h="158417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Vyber logo MS Outlook.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endParaRPr lang="cs-CZ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a)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b)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c)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cs-CZ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d)</a:t>
                      </a:r>
                      <a:endParaRPr lang="cs-CZ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Co obsahuje e-mailová adresa?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www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cs-CZ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cz</a:t>
                      </a:r>
                      <a:endParaRPr lang="cs-CZ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@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endParaRPr lang="cs-CZ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3) Outlook</a:t>
                      </a:r>
                      <a:r>
                        <a:rPr lang="cs-CZ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slouží především k: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správě složek.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elektronické komunikaci.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prohlížení internetu.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tvorbě prezentací.</a:t>
                      </a:r>
                      <a:endParaRPr lang="cs-CZ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rtl="0">
                        <a:buFont typeface="+mj-lt"/>
                        <a:buNone/>
                      </a:pPr>
                      <a:r>
                        <a:rPr lang="cs-CZ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4) Přeposlaná zpráva má obvykle značku:</a:t>
                      </a:r>
                    </a:p>
                    <a:p>
                      <a:pPr rtl="0"/>
                      <a:r>
                        <a:rPr lang="en-US" sz="14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a)</a:t>
                      </a:r>
                      <a:r>
                        <a:rPr lang="cs-CZ" sz="14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REP:</a:t>
                      </a:r>
                    </a:p>
                    <a:p>
                      <a:pPr rtl="0"/>
                      <a:r>
                        <a:rPr lang="en-US" sz="14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b)</a:t>
                      </a:r>
                      <a:r>
                        <a:rPr lang="cs-CZ" sz="14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RE:</a:t>
                      </a:r>
                    </a:p>
                    <a:p>
                      <a:pPr rtl="0"/>
                      <a:r>
                        <a:rPr lang="en-US" sz="14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c)</a:t>
                      </a:r>
                      <a:r>
                        <a:rPr lang="cs-CZ" sz="14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FW</a:t>
                      </a:r>
                      <a:r>
                        <a:rPr lang="cs-CZ" sz="14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</a:t>
                      </a:r>
                      <a:r>
                        <a:rPr lang="en-US" sz="14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pPr rtl="0"/>
                      <a:r>
                        <a:rPr lang="en-US" sz="14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d)</a:t>
                      </a:r>
                      <a:r>
                        <a:rPr lang="cs-CZ" sz="14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FW</a:t>
                      </a:r>
                      <a:r>
                        <a:rPr lang="cs-CZ" sz="14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endParaRPr lang="cs-CZ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04501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5)  Co znamená termín spam?</a:t>
                      </a:r>
                      <a:endParaRPr lang="cs-CZ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Jde o nabídku jakéhokoli zboží pomocí elektronické pošty.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Jde o nevyžádanou poštu.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Jde o poštu se skrytým odesílatelem.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Poplašná zpráva.</a:t>
                      </a:r>
                      <a:endParaRPr lang="cs-CZ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6) Která z následujících</a:t>
                      </a:r>
                      <a:r>
                        <a:rPr lang="cs-CZ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není funkcí MS Outlook?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doručená pošta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časopis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kontakty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kalendář</a:t>
                      </a:r>
                      <a:endParaRPr lang="cs-CZ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7)</a:t>
                      </a:r>
                      <a:r>
                        <a:rPr lang="cs-CZ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Outlook neumí:</a:t>
                      </a:r>
                    </a:p>
                    <a:p>
                      <a:endParaRPr lang="cs-CZ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0"/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a) evidovat události</a:t>
                      </a:r>
                    </a:p>
                    <a:p>
                      <a:pPr rtl="0"/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b) nastavit velikost dopisu</a:t>
                      </a:r>
                    </a:p>
                    <a:p>
                      <a:pPr rtl="0"/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c) upozornit na schůzku</a:t>
                      </a:r>
                    </a:p>
                    <a:p>
                      <a:pPr rtl="0"/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d) importovat kontakty</a:t>
                      </a:r>
                    </a:p>
                    <a:p>
                      <a:endParaRPr lang="cs-CZ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8) E-mailová adresa je tvořena z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a) uživatelského jména.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b)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uživatelského jména a znaku @ (</a:t>
                      </a:r>
                      <a:r>
                        <a:rPr lang="cs-CZ" sz="1400" smtClean="0">
                          <a:latin typeface="Times New Roman" pitchFamily="18" charset="0"/>
                          <a:cs typeface="Times New Roman" pitchFamily="18" charset="0"/>
                        </a:rPr>
                        <a:t>zavináč).</a:t>
                      </a:r>
                      <a:endParaRPr lang="cs-CZ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c)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uživatelského jména, znaku @ a domény.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d)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jen domény.</a:t>
                      </a:r>
                      <a:endParaRPr lang="cs-CZ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20499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39.8 Test – MS Outlook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10"/>
          <p:cNvSpPr txBox="1"/>
          <p:nvPr/>
        </p:nvSpPr>
        <p:spPr>
          <a:xfrm>
            <a:off x="323528" y="4739974"/>
            <a:ext cx="2130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Správné</a:t>
            </a:r>
            <a:r>
              <a:rPr lang="cs-CZ" sz="12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odpovědi</a:t>
            </a:r>
            <a:r>
              <a:rPr lang="cs-C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cs-CZ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12"/>
          <p:cNvSpPr txBox="1"/>
          <p:nvPr/>
        </p:nvSpPr>
        <p:spPr>
          <a:xfrm>
            <a:off x="7020272" y="4586086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600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wpe12.jpg (31615 bytes)"/>
          <p:cNvSpPr>
            <a:spLocks noChangeAspect="1" noChangeArrowheads="1"/>
          </p:cNvSpPr>
          <p:nvPr/>
        </p:nvSpPr>
        <p:spPr bwMode="auto">
          <a:xfrm>
            <a:off x="155575" y="-1645444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aphicFrame>
        <p:nvGraphicFramePr>
          <p:cNvPr id="18" name="Tabulk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875646"/>
              </p:ext>
            </p:extLst>
          </p:nvPr>
        </p:nvGraphicFramePr>
        <p:xfrm>
          <a:off x="2411760" y="4443958"/>
          <a:ext cx="2351584" cy="609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7896"/>
                <a:gridCol w="587896"/>
                <a:gridCol w="587896"/>
                <a:gridCol w="587896"/>
              </a:tblGrid>
              <a:tr h="294388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1c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2d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3b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4d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388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5b</a:t>
                      </a:r>
                      <a:endParaRPr lang="cs-CZ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6b</a:t>
                      </a:r>
                      <a:endParaRPr lang="cs-CZ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7b</a:t>
                      </a:r>
                      <a:endParaRPr lang="cs-CZ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8c</a:t>
                      </a:r>
                      <a:endParaRPr lang="cs-CZ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05" y="1213928"/>
            <a:ext cx="483973" cy="48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764" y="1797581"/>
            <a:ext cx="561157" cy="56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764" y="1060623"/>
            <a:ext cx="637278" cy="637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Obrázek 14" descr="http://pclab.pl/zdjecia/artykuly/serafinowicz/MsOffice2010/ikona-outlook2010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51669"/>
            <a:ext cx="504056" cy="4483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456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179512" y="1221600"/>
            <a:ext cx="8784976" cy="264629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Zdroje: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http://www.zsvltava.cz/informatika/index.php?art=e-mail</a:t>
            </a:r>
            <a:r>
              <a:rPr lang="cs-C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http://office.lasakovi.com/outlook/zaklady/outlook-zaklad/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cs-C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http://office.microsoft.com/cs-cz/outlook/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6, 7</a:t>
            </a:r>
          </a:p>
          <a:p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cs-C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://pop2imap.com/microsoft-outlook-for-mac.php</a:t>
            </a:r>
            <a:r>
              <a:rPr lang="cs-C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cs-CZ" sz="1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endParaRPr lang="cs-C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411510"/>
            <a:ext cx="4119802" cy="44555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39.9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5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theme/theme1.xml><?xml version="1.0" encoding="utf-8"?>
<a:theme xmlns:a="http://schemas.openxmlformats.org/drawingml/2006/main" name="Hardwarové součásti PC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1388</TotalTime>
  <Words>1089</Words>
  <Application>Microsoft Office PowerPoint</Application>
  <PresentationFormat>Předvádění na obrazovce (16:9)</PresentationFormat>
  <Paragraphs>275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Hardwarové součásti PC</vt:lpstr>
      <vt:lpstr>Prezentace aplikace PowerPoint</vt:lpstr>
      <vt:lpstr>39.2 Co už známe – Elektronická pošta</vt:lpstr>
      <vt:lpstr>39.3 MS Outlook</vt:lpstr>
      <vt:lpstr>39.4 Jak odeslat e-mail v MS Outlook</vt:lpstr>
      <vt:lpstr>39.6 Cvičení</vt:lpstr>
      <vt:lpstr>39.6 Pro šikovné</vt:lpstr>
      <vt:lpstr>39.7 CLIL – E-mail</vt:lpstr>
      <vt:lpstr>39.8 Test – MS Outlook</vt:lpstr>
      <vt:lpstr>Prezentace aplikace PowerPoint</vt:lpstr>
      <vt:lpstr>Prezentace aplikace PowerPoint</vt:lpstr>
    </vt:vector>
  </TitlesOfParts>
  <Company>úča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1.1.</dc:title>
  <dc:creator>Marie Makovská</dc:creator>
  <cp:lastModifiedBy>krivankova</cp:lastModifiedBy>
  <cp:revision>130</cp:revision>
  <dcterms:created xsi:type="dcterms:W3CDTF">2011-02-27T12:08:40Z</dcterms:created>
  <dcterms:modified xsi:type="dcterms:W3CDTF">2013-07-02T18:17:29Z</dcterms:modified>
</cp:coreProperties>
</file>