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58" r:id="rId4"/>
    <p:sldId id="259" r:id="rId5"/>
    <p:sldId id="260" r:id="rId6"/>
    <p:sldId id="261" r:id="rId7"/>
    <p:sldId id="268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65E-2"/>
          <c:y val="1.5378430941437015E-2"/>
          <c:w val="0.89512471855080533"/>
          <c:h val="0.95024680791634863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explosion val="5"/>
          </c:dPt>
          <c:cat>
            <c:strRef>
              <c:f>List1!$A$2:$A$5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0.40888</cdr:x>
      <cdr:y>0.12396</cdr:y>
    </cdr:from>
    <cdr:to>
      <cdr:x>1</cdr:x>
      <cdr:y>0.47248</cdr:y>
    </cdr:to>
    <cdr:sp macro="" textlink="">
      <cdr:nvSpPr>
        <cdr:cNvPr id="2" name="TextovéPole 9"/>
        <cdr:cNvSpPr txBox="1"/>
      </cdr:nvSpPr>
      <cdr:spPr>
        <a:xfrm xmlns:a="http://schemas.openxmlformats.org/drawingml/2006/main">
          <a:off x="696236" y="131365"/>
          <a:ext cx="1006558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Grafy</a:t>
          </a:r>
          <a:endParaRPr lang="cs-CZ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B2CEA-80C0-4798-B8E9-EFE9664E39F1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0B29-4EF9-4E71-9C2C-33F5E7F9C6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028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A9DE0-8411-49E2-AAA1-1A3573270728}" type="datetimeFigureOut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05487-ACC9-47AA-9F42-19E6E5F768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86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02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7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97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6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7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05487-ACC9-47AA-9F42-19E6E5F768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29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862D2-D106-481D-A016-33AF6FA7F2D2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94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B1ED-DB3B-4D11-B0A9-E843416438BD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96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CBE2-35A6-4BFE-81A4-CDD7D7AA18C4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8B1-5CAA-49D2-81F8-7A4E7AE57B04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4783C-1881-4CE7-A5CC-4E6A1674235E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48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0A61-B20B-4C2F-8226-E5779C0A7C0A}" type="datetime1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26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5687-B5FB-4E68-9AB6-6FE55DD3DC83}" type="datetime1">
              <a:rPr lang="cs-CZ" smtClean="0"/>
              <a:t>17.6.2013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2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460A-B9B9-4D6C-9974-6D44A5AA017B}" type="datetime1">
              <a:rPr lang="cs-CZ" smtClean="0"/>
              <a:t>17.6.2013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6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22C3-C02C-4400-956A-9983EDD07E23}" type="datetime1">
              <a:rPr lang="cs-CZ" smtClean="0"/>
              <a:t>17.6.2013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1CFD-308C-4C2F-A4A8-3BD35F036F9B}" type="datetime1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59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F5541-20E9-4365-AD0E-970E03FF4DD3}" type="datetime1">
              <a:rPr lang="cs-CZ" smtClean="0"/>
              <a:t>17.6.2013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98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5C9B-89CA-4C24-B521-5A12DCAA3D5E}" type="datetime1">
              <a:rPr lang="cs-CZ" smtClean="0"/>
              <a:t>17.6.2013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Slide č.1 – úvod, název tématu, motivace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3E08-9627-47B7-8579-461624F30E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47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ypertextov&#253;%20odka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zsnastrani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nastrani.cz/pdf/pravidlahodnoceni201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jaknaoffice.cz/5-word/6-word-2010/47-generovani-obsahu-ve-wordu/" TargetMode="External"/><Relationship Id="rId4" Type="http://schemas.openxmlformats.org/officeDocument/2006/relationships/hyperlink" Target="http://www.pdfonline.com/pdf-to-word-convert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um.rvp.cz/materialy/pracovni-list-tabulka-s-vanocni-tajenkou.html" TargetMode="External"/><Relationship Id="rId2" Type="http://schemas.openxmlformats.org/officeDocument/2006/relationships/hyperlink" Target="http://www.zsdobrichovice.cz/ukoly/informatika/word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aknaoffice.cz/5-word/6-word-2010/47-generovani-obsahu-ve-wordu/" TargetMode="External"/><Relationship Id="rId4" Type="http://schemas.openxmlformats.org/officeDocument/2006/relationships/hyperlink" Target="http://www.pdfonline.com/pdf-to-word-converter/default-lb.aspx?utm_expid=127285-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9"/>
          <p:cNvSpPr txBox="1"/>
          <p:nvPr/>
        </p:nvSpPr>
        <p:spPr>
          <a:xfrm>
            <a:off x="-21286" y="465875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Marie Makovská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658752"/>
            <a:ext cx="3061970" cy="484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0" y="33950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37.1 Word II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1459" y="989315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 MS Word 2010 jsme se již seznámili v DUM INF6, v této prezentaci si ukážeme další, složitější úkoly splněné pomocí tohoto programu.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16532" r="64819" b="19265"/>
          <a:stretch/>
        </p:blipFill>
        <p:spPr bwMode="auto">
          <a:xfrm>
            <a:off x="319573" y="1563639"/>
            <a:ext cx="2138581" cy="306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53638" y="2197055"/>
            <a:ext cx="3528392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rozcvičení zkus ve Wordu vytvořit jednoduchou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pozvánku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na oslavu svých narozenin a napsat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dopis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kamarádovi se všemi formalitami.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14814" r="50424" b="7001"/>
          <a:stretch/>
        </p:blipFill>
        <p:spPr bwMode="auto">
          <a:xfrm>
            <a:off x="6181512" y="1312481"/>
            <a:ext cx="2836512" cy="331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251" y="458151"/>
            <a:ext cx="2916832" cy="44555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941684"/>
              </p:ext>
            </p:extLst>
          </p:nvPr>
        </p:nvGraphicFramePr>
        <p:xfrm>
          <a:off x="971600" y="1171570"/>
          <a:ext cx="7272808" cy="245272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409181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Mgr. Marie Makovská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400" baseline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5., 6. ročník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414864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Microsoft, </a:t>
                      </a:r>
                      <a:r>
                        <a:rPr lang="cs-CZ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office</a:t>
                      </a: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Word, textový editor, psaní, text</a:t>
                      </a:r>
                    </a:p>
                    <a:p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718515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další využití programu </a:t>
                      </a:r>
                      <a:r>
                        <a:rPr lang="cs-CZ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MS – Word.</a:t>
                      </a:r>
                      <a:endParaRPr lang="cs-CZ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12933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233850"/>
              </p:ext>
            </p:extLst>
          </p:nvPr>
        </p:nvGraphicFramePr>
        <p:xfrm>
          <a:off x="467546" y="4029912"/>
          <a:ext cx="2304255" cy="56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576064"/>
                <a:gridCol w="504056"/>
              </a:tblGrid>
              <a:tr h="27432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Tabulky</a:t>
                      </a:r>
                      <a:endParaRPr lang="cs-CZ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pisek se šipkou doleva 8"/>
          <p:cNvSpPr/>
          <p:nvPr/>
        </p:nvSpPr>
        <p:spPr>
          <a:xfrm>
            <a:off x="2051721" y="1700808"/>
            <a:ext cx="2317664" cy="762930"/>
          </a:xfrm>
          <a:prstGeom prst="leftArrow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ůzné obrazce a tvary</a:t>
            </a:r>
            <a:endParaRPr lang="cs-CZ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aruška\AppData\Local\Microsoft\Windows\Temporary Internet Files\Content.IE5\MYE2NK09\MP90040192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39" y="2355967"/>
            <a:ext cx="1104189" cy="12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229738" y="2463738"/>
            <a:ext cx="100655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Kliparty</a:t>
            </a:r>
            <a:endParaRPr lang="cs-CZ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403648" y="1167594"/>
            <a:ext cx="4896544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236296" y="2578038"/>
            <a:ext cx="1440160" cy="1775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61" y="2540885"/>
            <a:ext cx="1415796" cy="79667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3565442" y="2800722"/>
            <a:ext cx="100655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Vlastní obrázky</a:t>
            </a:r>
            <a:endParaRPr lang="cs-CZ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 flipH="1" flipV="1">
            <a:off x="1115616" y="1059583"/>
            <a:ext cx="2520280" cy="17411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5" name="Graf 24"/>
          <p:cNvGraphicFramePr/>
          <p:nvPr>
            <p:extLst>
              <p:ext uri="{D42A27DB-BD31-4B8C-83A1-F6EECF244321}">
                <p14:modId xmlns:p14="http://schemas.microsoft.com/office/powerpoint/2010/main" val="2223502249"/>
              </p:ext>
            </p:extLst>
          </p:nvPr>
        </p:nvGraphicFramePr>
        <p:xfrm>
          <a:off x="2997603" y="3705877"/>
          <a:ext cx="1702794" cy="794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8" name="Přímá spojnice se šipkou 27"/>
          <p:cNvCxnSpPr/>
          <p:nvPr/>
        </p:nvCxnSpPr>
        <p:spPr>
          <a:xfrm flipH="1" flipV="1">
            <a:off x="2195736" y="1059582"/>
            <a:ext cx="1656184" cy="28623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4369385" y="1591820"/>
            <a:ext cx="3154943" cy="4542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3200" b="1" cap="all" spc="0" dirty="0" smtClean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Umělecký text</a:t>
            </a:r>
            <a:endParaRPr lang="cs-CZ" sz="3200" b="1" cap="all" spc="0" dirty="0">
              <a:ln>
                <a:solidFill>
                  <a:srgbClr val="0070C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5004048" y="3695965"/>
                <a:ext cx="1954381" cy="64633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cs-CZ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cs-CZ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ovnice a symboly:</a:t>
                </a:r>
              </a:p>
              <a:p>
                <a:r>
                  <a:rPr lang="cs-CZ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S</m:t>
                    </m:r>
                    <m:r>
                      <a:rPr lang="cs-CZ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l-GR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𝜋</m:t>
                    </m:r>
                    <m:sSup>
                      <m:sSupPr>
                        <m:ctrlPr>
                          <a:rPr lang="cs-CZ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cs-CZ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p>
                        <m:r>
                          <a:rPr lang="cs-CZ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695965"/>
                <a:ext cx="1954381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2484" t="-370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se šipkou 31"/>
          <p:cNvCxnSpPr/>
          <p:nvPr/>
        </p:nvCxnSpPr>
        <p:spPr>
          <a:xfrm flipH="1" flipV="1">
            <a:off x="5004048" y="1059582"/>
            <a:ext cx="942808" cy="528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Přímá spojnice se šipkou 4"/>
          <p:cNvCxnSpPr/>
          <p:nvPr/>
        </p:nvCxnSpPr>
        <p:spPr>
          <a:xfrm flipV="1">
            <a:off x="827584" y="1167594"/>
            <a:ext cx="72008" cy="28623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>
            <a:hlinkClick r:id="rId8" action="ppaction://hlinkfile"/>
          </p:cNvPr>
          <p:cNvCxnSpPr/>
          <p:nvPr/>
        </p:nvCxnSpPr>
        <p:spPr>
          <a:xfrm flipV="1">
            <a:off x="5682882" y="1059583"/>
            <a:ext cx="473294" cy="26593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149851" y="4461960"/>
            <a:ext cx="253538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Hypertextový odkaz</a:t>
            </a:r>
            <a:endParaRPr lang="cs-CZ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 flipH="1" flipV="1">
            <a:off x="2915816" y="1059582"/>
            <a:ext cx="2501724" cy="3402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Nadpis 1"/>
          <p:cNvSpPr txBox="1">
            <a:spLocks/>
          </p:cNvSpPr>
          <p:nvPr/>
        </p:nvSpPr>
        <p:spPr>
          <a:xfrm>
            <a:off x="51878" y="20233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37.2 Co už známe – Word 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2" grpId="0" animBg="1"/>
      <p:bldGraphic spid="25" grpId="0">
        <p:bldAsOne/>
      </p:bldGraphic>
      <p:bldP spid="29" grpId="0" animBg="1"/>
      <p:bldP spid="6" grpId="0" animBg="1"/>
      <p:bldP spid="1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39502"/>
            <a:ext cx="8229600" cy="67258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37.3 Vkládání diagramu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916141"/>
            <a:ext cx="3888432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Proveď tyto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úkoly.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Otevři si prázdný dokument MS Word.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Ulož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dokument jako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P:/5. /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diagram/příjmení.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Napiš nadpis.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Styl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nadpisu zvol Nadpis 3 +  velikost 14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Nadpis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zarovnej na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střed.</a:t>
            </a:r>
          </a:p>
          <a:p>
            <a:pPr marL="342900" indent="-342900" algn="just">
              <a:buFont typeface="+mj-lt"/>
              <a:buAutoNum type="arabicParenR" startAt="4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Vytvoř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diagramy podle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předlohy.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Vlož diagram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pomocí Vložit –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SmartArt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Font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písma v diagramu je tučné,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Arial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velikost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14.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Písmo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, které je kurzívou, má velikost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12.</a:t>
            </a:r>
          </a:p>
          <a:p>
            <a:pPr marL="342900" indent="-342900" algn="just">
              <a:buFont typeface="+mj-lt"/>
              <a:buAutoNum type="arabicParenR" startAt="5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Hotový dokument ulož.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9622"/>
            <a:ext cx="5045968" cy="315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V="1">
            <a:off x="971600" y="1635646"/>
            <a:ext cx="4176464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1905"/>
            <a:ext cx="8229600" cy="421556"/>
          </a:xfrm>
        </p:spPr>
        <p:txBody>
          <a:bodyPr>
            <a:normAutofit fontScale="90000"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37.4 Křížovka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496" y="906269"/>
            <a:ext cx="5544616" cy="4185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kraje stránky nastav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pomocí ikony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Vzhled stránky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nebo nabídky –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Rozložení stránky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– karta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Okraje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- Nahoře: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2,5 cm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Dole: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2,5 cm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Vlevo: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3 cm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Vpravo: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cm.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Zhotov křížovku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podle vzoru. Nejdříve přepiš pokyn pro vyplnění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tabulky: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Písmo: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Arial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tučné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18,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Odstavec: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Zarovnat na střed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Mezery: před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6 b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., za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Vlož tabulku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pomocí nabídky –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Vložení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Tabulka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 Tabulka bude mít 9 sloupců a  6 řádků. Šířku sloupců tabulky nastav 1 centimetr. </a:t>
            </a:r>
          </a:p>
          <a:p>
            <a:pPr marL="342900" lvl="0" indent="-342900">
              <a:buFont typeface="+mj-lt"/>
              <a:buAutoNum type="arabi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 vložení tabulky označ celý první sloupec a pomocí nabídky –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Rozložení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– nastav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jeho šířku na 4 centimetry. </a:t>
            </a:r>
          </a:p>
          <a:p>
            <a:pPr marL="342900" lvl="0" indent="-342900">
              <a:buFont typeface="+mj-lt"/>
              <a:buAutoNum type="arabi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Do prvního sloupce tabulky dopiš do jednotlivých řádků text podle vzoru. V celé tabulce pak text uprav na písmo: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Arial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Odstavec: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Zarovnat na střed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Mezery: před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6 b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., za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Text v celém prvním sloupci zarovnej na střed pomocí ikony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Zarovnat na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střed.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Ve zbývajících sloupcích tabulky podle předlohy vyznač pomocí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ohraničení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tloušťkou čáry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políčka pro doplnění křížovky. </a:t>
            </a:r>
          </a:p>
          <a:p>
            <a:pPr marL="342900" lvl="0" indent="-342900">
              <a:buFont typeface="+mj-lt"/>
              <a:buAutoNum type="arabicParenR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 pátém sloupci pomocí stínování –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šedá 20%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a tloušťkou čáry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 1/4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označ tajenku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9" t="28979" r="32174" b="16283"/>
          <a:stretch/>
        </p:blipFill>
        <p:spPr bwMode="auto">
          <a:xfrm>
            <a:off x="5601817" y="906269"/>
            <a:ext cx="352447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2267744" y="1131590"/>
            <a:ext cx="3600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708176" y="2499742"/>
            <a:ext cx="3520008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2420144" y="1283990"/>
            <a:ext cx="36004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3419872" y="3219822"/>
            <a:ext cx="3024336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1475656" y="4011910"/>
            <a:ext cx="5976664" cy="7018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2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37.5 Vlastní Pexeso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87" y="843559"/>
            <a:ext cx="6879907" cy="42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915566"/>
            <a:ext cx="208823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Vytvoř ve Wordu pomocí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Vložení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Obrazce - obdélník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Obrázky - klipart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WordArt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- nápis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pěkné PEXESO ( 32 kostiček s obrázky,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32 kostiček zadní strana)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2" y="471905"/>
            <a:ext cx="8229600" cy="494765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37.6 Pro šikovné – obsah v MS Word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40150" y="133814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987574"/>
            <a:ext cx="3024336" cy="4124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Stáhni klasifikační řád školy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https://www.zsnastrani.cz/pdf/pravidlahodnoceni2012.pdf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Buď zkopíruj do Wordu a uprav, anebo konvertuj do Wordu.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http://www.pdfonline.com/pdf-to-word-converter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Nejprve si nadefinuj nadpisy kapitol za pomoci nadpisových stylů.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Reference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Obsah Hypertextový odkazy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Aktualizuj tabulku.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Ulož.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lačítko akce: Nápověda 3">
            <a:hlinkClick r:id="rId5" highlightClick="1"/>
          </p:cNvPr>
          <p:cNvSpPr/>
          <p:nvPr/>
        </p:nvSpPr>
        <p:spPr>
          <a:xfrm>
            <a:off x="5317564" y="4299942"/>
            <a:ext cx="1440160" cy="72008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0" t="20040" r="19545" b="24037"/>
          <a:stretch/>
        </p:blipFill>
        <p:spPr bwMode="auto">
          <a:xfrm>
            <a:off x="3449051" y="987574"/>
            <a:ext cx="565945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6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8504"/>
            <a:ext cx="691276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08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37.7 CLIL – MS Word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90285"/>
              </p:ext>
            </p:extLst>
          </p:nvPr>
        </p:nvGraphicFramePr>
        <p:xfrm>
          <a:off x="2195736" y="2025672"/>
          <a:ext cx="4896544" cy="25443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1530"/>
                <a:gridCol w="1048371"/>
                <a:gridCol w="1048371"/>
                <a:gridCol w="351530"/>
                <a:gridCol w="1048371"/>
                <a:gridCol w="1048371"/>
              </a:tblGrid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close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tučně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tabulka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save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insert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soubor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stránka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copy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klávesnice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nápověda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document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tools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zobrazit</a:t>
                      </a:r>
                      <a:endParaRPr lang="cs-CZ" sz="11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poslat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edit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odstavec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tisknout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smazat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51520" y="834266"/>
            <a:ext cx="86409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MS Word - </a:t>
            </a:r>
            <a:r>
              <a:rPr lang="cs-CZ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zech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nglish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dictionary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fill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92914" y="464934"/>
            <a:ext cx="161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7098044" y="549493"/>
            <a:ext cx="253976" cy="200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94650"/>
              </p:ext>
            </p:extLst>
          </p:nvPr>
        </p:nvGraphicFramePr>
        <p:xfrm>
          <a:off x="2195736" y="2043674"/>
          <a:ext cx="4896544" cy="25443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1530"/>
                <a:gridCol w="1048371"/>
                <a:gridCol w="1048371"/>
                <a:gridCol w="351530"/>
                <a:gridCol w="1048371"/>
                <a:gridCol w="1048371"/>
              </a:tblGrid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cs-CZ" sz="1100" u="sng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nglish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česky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cs-CZ" sz="1100" u="sng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nglish</a:t>
                      </a:r>
                      <a:endParaRPr lang="cs-CZ" sz="1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zavřít</a:t>
                      </a:r>
                      <a:endParaRPr lang="cs-CZ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close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slovo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tučně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i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bold</a:t>
                      </a:r>
                      <a:endParaRPr lang="cs-CZ" sz="1100" i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tabulka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i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uložit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save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vložit</a:t>
                      </a:r>
                      <a:endParaRPr lang="cs-CZ" sz="1100" i="1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insert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soubor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stránka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page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kopírovat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copy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klávesnice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keyboard</a:t>
                      </a: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nápověda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help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dokument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document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nástroje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tools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zobrazení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view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poslat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send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10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editovat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edit</a:t>
                      </a:r>
                      <a:endParaRPr lang="cs-CZ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  <a:endParaRPr lang="cs-CZ" sz="110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odstavec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paragraph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tisknout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print</a:t>
                      </a: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smazat</a:t>
                      </a:r>
                      <a:endParaRPr lang="cs-CZ" sz="11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delete</a:t>
                      </a:r>
                      <a:r>
                        <a:rPr lang="cs-CZ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100" dirty="0">
                        <a:solidFill>
                          <a:srgbClr val="943634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481" marR="1548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01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8057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37.8 Test – Word II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071447"/>
              </p:ext>
            </p:extLst>
          </p:nvPr>
        </p:nvGraphicFramePr>
        <p:xfrm>
          <a:off x="426368" y="915566"/>
          <a:ext cx="8291264" cy="3977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72816"/>
                <a:gridCol w="2113992"/>
                <a:gridCol w="2031640"/>
                <a:gridCol w="2072816"/>
              </a:tblGrid>
              <a:tr h="143107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1)   Jaký</a:t>
                      </a:r>
                      <a:r>
                        <a:rPr lang="cs-CZ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 význam této ikony na standartním panelu Wordu?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endParaRPr lang="cs-CZ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uložit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otevřít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tisknout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zavřít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Anglicky tučné písmo je?</a:t>
                      </a:r>
                    </a:p>
                    <a:p>
                      <a:endParaRPr lang="cs-CZ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bold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big</a:t>
                      </a: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underline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cs-CZ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boast</a:t>
                      </a: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cs-CZ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3) Toto tlačítko zarovnává odstavec?</a:t>
                      </a:r>
                      <a:endParaRPr lang="cs-CZ" sz="12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arenR"/>
                      </a:pPr>
                      <a:endParaRPr lang="cs-CZ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vlevo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střed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vpravo</a:t>
                      </a:r>
                    </a:p>
                    <a:p>
                      <a:pPr marL="228600" indent="-228600">
                        <a:buAutoNum type="alphaLcParenR"/>
                      </a:pPr>
                      <a:r>
                        <a:rPr lang="cs-CZ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do bloku</a:t>
                      </a:r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4) </a:t>
                      </a:r>
                      <a:r>
                        <a:rPr lang="pl-PL" sz="12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 obvykle reprezentuje tato ikona ? </a:t>
                      </a:r>
                    </a:p>
                    <a:p>
                      <a:endParaRPr lang="pl-PL" sz="1200" b="1" i="0" u="none" strike="noStrike" kern="1200" baseline="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program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textový dokument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disk</a:t>
                      </a:r>
                    </a:p>
                    <a:p>
                      <a:r>
                        <a:rPr lang="cs-CZ" sz="12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 internetovou stránku</a:t>
                      </a:r>
                      <a:endParaRPr lang="cs-CZ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1431077"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5) Klávesová zkratka </a:t>
                      </a:r>
                      <a:r>
                        <a:rPr lang="cs-CZ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ctrl</a:t>
                      </a:r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cs-CZ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slouží pro?</a:t>
                      </a:r>
                    </a:p>
                    <a:p>
                      <a:endParaRPr lang="cs-CZ" sz="1200" b="1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uložení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vložení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kopírování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tisk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rtl="0"/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6) </a:t>
                      </a: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Obsah dokumentu nejlépe </a:t>
                      </a:r>
                    </a:p>
                    <a:p>
                      <a:pPr rtl="0"/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vytvoříme s využitím?</a:t>
                      </a:r>
                    </a:p>
                    <a:p>
                      <a:pPr rtl="0"/>
                      <a:endParaRPr lang="cs-CZ" sz="12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rtl="0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a) stylů</a:t>
                      </a:r>
                    </a:p>
                    <a:p>
                      <a:pPr rtl="0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b) odstavců</a:t>
                      </a:r>
                    </a:p>
                    <a:p>
                      <a:pPr rtl="0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c) zarážek</a:t>
                      </a:r>
                    </a:p>
                    <a:p>
                      <a:pPr rtl="0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d) ručně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7) Jakým způsobem vrátíte chybně provedenou akci?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nelze provádět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klávesovou zkratkou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Ctrl+Z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tlačítkem "korektivní šipka"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klávesovou zkratkou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Alt+Z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tlačítkem "korektivní šipka"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klávesovou zkratkou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Shift+Z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, tlačítkem "korektivní šipka"</a:t>
                      </a:r>
                      <a:endParaRPr lang="cs-CZ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8) Kontrola pravopisu se provádí?</a:t>
                      </a:r>
                    </a:p>
                    <a:p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klávesou F5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klávesou F7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klávesou F8</a:t>
                      </a:r>
                    </a:p>
                    <a:p>
                      <a:pPr marL="228600" indent="-228600">
                        <a:buFont typeface="+mj-lt"/>
                        <a:buAutoNum type="alphaLcParenR"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klávesou nelze</a:t>
                      </a:r>
                    </a:p>
                    <a:p>
                      <a:endParaRPr lang="cs-CZ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TextovéPole 10"/>
          <p:cNvSpPr txBox="1"/>
          <p:nvPr/>
        </p:nvSpPr>
        <p:spPr>
          <a:xfrm>
            <a:off x="353413" y="4569972"/>
            <a:ext cx="213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2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odpovědi</a:t>
            </a:r>
            <a:r>
              <a:rPr lang="cs-CZ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2"/>
          <p:cNvSpPr txBox="1"/>
          <p:nvPr/>
        </p:nvSpPr>
        <p:spPr>
          <a:xfrm>
            <a:off x="7020272" y="458608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6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076876"/>
              </p:ext>
            </p:extLst>
          </p:nvPr>
        </p:nvGraphicFramePr>
        <p:xfrm>
          <a:off x="2227632" y="4457630"/>
          <a:ext cx="2351584" cy="5940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7896"/>
                <a:gridCol w="587896"/>
                <a:gridCol w="587896"/>
                <a:gridCol w="587896"/>
              </a:tblGrid>
              <a:tr h="357795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1a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2a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3b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4b</a:t>
                      </a:r>
                      <a:endParaRPr lang="cs-CZ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5c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6a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7b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8b</a:t>
                      </a:r>
                      <a:endParaRPr lang="cs-CZ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11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505" y="138322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8322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www.zsdobrichovice.cz/ukoly/informatika/testy/word_01/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812" y="139882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849" y="1197937"/>
            <a:ext cx="467591" cy="46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 txBox="1">
            <a:spLocks/>
          </p:cNvSpPr>
          <p:nvPr/>
        </p:nvSpPr>
        <p:spPr>
          <a:xfrm>
            <a:off x="179512" y="1221600"/>
            <a:ext cx="8784976" cy="264629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http://www.zsdobrichovice.cz/ukoly/informatika/word.htm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3, 6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http://dum.rvp.cz/materialy/pracovni-list-tabulka-s-vanocni-tajenkou.html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http://www.pdfonline.com/pdf-to-word-converter/default-lb.aspx?utm_expid=127285-38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http://www.jaknaoffice.cz/5-word/6-word-2010/47-generovani-obsahu-ve-wordu/</a:t>
            </a:r>
            <a:r>
              <a:rPr lang="cs-C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cs-CZ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0" y="411510"/>
            <a:ext cx="4119802" cy="44555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37.9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23"/>
          <p:cNvSpPr txBox="1"/>
          <p:nvPr/>
        </p:nvSpPr>
        <p:spPr>
          <a:xfrm>
            <a:off x="0" y="-20538"/>
            <a:ext cx="9144000" cy="492443"/>
          </a:xfrm>
          <a:prstGeom prst="rect">
            <a:avLst/>
          </a:prstGeom>
          <a:solidFill>
            <a:srgbClr val="FCD5B5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Hardwarové součásti PC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768</Words>
  <Application>Microsoft Office PowerPoint</Application>
  <PresentationFormat>Předvádění na obrazovce (16:9)</PresentationFormat>
  <Paragraphs>279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Hardwarové součásti PC</vt:lpstr>
      <vt:lpstr>Prezentace aplikace PowerPoint</vt:lpstr>
      <vt:lpstr>Prezentace aplikace PowerPoint</vt:lpstr>
      <vt:lpstr>37.3 Vkládání diagramu</vt:lpstr>
      <vt:lpstr>37.4 Křížovka</vt:lpstr>
      <vt:lpstr>37.5 Vlastní Pexeso </vt:lpstr>
      <vt:lpstr>37.6 Pro šikovné – obsah v MS Word</vt:lpstr>
      <vt:lpstr>37.7 CLIL – MS Word</vt:lpstr>
      <vt:lpstr>37.8 Test – Word II</vt:lpstr>
      <vt:lpstr>Prezentace aplikace PowerPoint</vt:lpstr>
      <vt:lpstr>Prezentace aplikace PowerPoint</vt:lpstr>
    </vt:vector>
  </TitlesOfParts>
  <Company>úča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</dc:title>
  <dc:creator>Marie Makovská</dc:creator>
  <cp:lastModifiedBy>krivankova</cp:lastModifiedBy>
  <cp:revision>139</cp:revision>
  <dcterms:created xsi:type="dcterms:W3CDTF">2011-02-27T12:08:40Z</dcterms:created>
  <dcterms:modified xsi:type="dcterms:W3CDTF">2013-06-17T19:50:38Z</dcterms:modified>
</cp:coreProperties>
</file>