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4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6C0A"/>
    <a:srgbClr val="8EB4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410" y="-51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1B2CEA-80C0-4798-B8E9-EFE9664E39F1}" type="datetimeFigureOut">
              <a:rPr lang="cs-CZ" smtClean="0"/>
              <a:t>16.3.2013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20B29-4EF9-4E71-9C2C-33F5E7F9C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30286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A9DE0-8411-49E2-AAA1-1A3573270728}" type="datetimeFigureOut">
              <a:rPr lang="cs-CZ" smtClean="0"/>
              <a:t>16.3.2013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B05487-ACC9-47AA-9F42-19E6E5F76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28698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B05487-ACC9-47AA-9F42-19E6E5F76814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024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05487-ACC9-47AA-9F42-19E6E5F76814}" type="slidenum">
              <a:rPr lang="cs-CZ" smtClean="0"/>
              <a:t>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058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B05487-ACC9-47AA-9F42-19E6E5F7681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477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B05487-ACC9-47AA-9F42-19E6E5F76814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19771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B05487-ACC9-47AA-9F42-19E6E5F7681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6660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B05487-ACC9-47AA-9F42-19E6E5F7681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8785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B05487-ACC9-47AA-9F42-19E6E5F7681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443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B05487-ACC9-47AA-9F42-19E6E5F76814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298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62D2-D106-481D-A016-33AF6FA7F2D2}" type="datetime1">
              <a:rPr lang="cs-CZ" smtClean="0"/>
              <a:t>16.3.2013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94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7B1ED-DB3B-4D11-B0A9-E843416438BD}" type="datetime1">
              <a:rPr lang="cs-CZ" smtClean="0"/>
              <a:t>16.3.2013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967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4CBE2-35A6-4BFE-81A4-CDD7D7AA18C4}" type="datetime1">
              <a:rPr lang="cs-CZ" smtClean="0"/>
              <a:t>16.3.2013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451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1E8B1-5CAA-49D2-81F8-7A4E7AE57B04}" type="datetime1">
              <a:rPr lang="cs-CZ" smtClean="0"/>
              <a:t>16.3.2013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50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4783C-1881-4CE7-A5CC-4E6A1674235E}" type="datetime1">
              <a:rPr lang="cs-CZ" smtClean="0"/>
              <a:t>16.3.2013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484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20A61-B20B-4C2F-8226-E5779C0A7C0A}" type="datetime1">
              <a:rPr lang="cs-CZ" smtClean="0"/>
              <a:t>16.3.2013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261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5687-B5FB-4E68-9AB6-6FE55DD3DC83}" type="datetime1">
              <a:rPr lang="cs-CZ" smtClean="0"/>
              <a:t>16.3.2013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82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460A-B9B9-4D6C-9974-6D44A5AA017B}" type="datetime1">
              <a:rPr lang="cs-CZ" smtClean="0"/>
              <a:t>16.3.2013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7168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22C3-C02C-4400-956A-9983EDD07E23}" type="datetime1">
              <a:rPr lang="cs-CZ" smtClean="0"/>
              <a:t>16.3.2013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183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1CFD-308C-4C2F-A4A8-3BD35F036F9B}" type="datetime1">
              <a:rPr lang="cs-CZ" smtClean="0"/>
              <a:t>16.3.2013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594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5541-20E9-4365-AD0E-970E03FF4DD3}" type="datetime1">
              <a:rPr lang="cs-CZ" smtClean="0"/>
              <a:t>16.3.2013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98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35C9B-89CA-4C24-B521-5A12DCAA3D5E}" type="datetime1">
              <a:rPr lang="cs-CZ" smtClean="0"/>
              <a:t>16.3.2013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478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nterakceprozkolu.kvalitne.cz/priklady.html?gr=82&amp;index=2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arie.makovska@zsnastrani.cz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zsdobrichovice.cz/ukoly/informatika/uvod/software.htm" TargetMode="External"/><Relationship Id="rId3" Type="http://schemas.openxmlformats.org/officeDocument/2006/relationships/hyperlink" Target="http://www.alza.cz/pc-sestavy/18842956.htm" TargetMode="External"/><Relationship Id="rId7" Type="http://schemas.openxmlformats.org/officeDocument/2006/relationships/hyperlink" Target="http://pc-so.blogspot.cz/" TargetMode="External"/><Relationship Id="rId12" Type="http://schemas.openxmlformats.org/officeDocument/2006/relationships/hyperlink" Target="http://www.techgenie.com/websites/tech/how-to-clean-inside-your-computer/" TargetMode="External"/><Relationship Id="rId2" Type="http://schemas.openxmlformats.org/officeDocument/2006/relationships/hyperlink" Target="http://www.cyberdynsystems.de/page5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xtrahardware.cnews.cz/pc-sestavy" TargetMode="External"/><Relationship Id="rId11" Type="http://schemas.openxmlformats.org/officeDocument/2006/relationships/hyperlink" Target="http://interakceprozkolu.kvalitne.cz/priklady.html?gr=82&amp;index=2" TargetMode="External"/><Relationship Id="rId5" Type="http://schemas.openxmlformats.org/officeDocument/2006/relationships/hyperlink" Target="http://www.pc-kvalitne.cz/pictures/ilustration/pc_sestava_m.jpg" TargetMode="External"/><Relationship Id="rId10" Type="http://schemas.openxmlformats.org/officeDocument/2006/relationships/hyperlink" Target="http://pctuning.tyden.cz/navody/upravy-modding/3646-opticky_tuning_pocitace_aneb_pryc_se_sediv" TargetMode="External"/><Relationship Id="rId4" Type="http://schemas.openxmlformats.org/officeDocument/2006/relationships/hyperlink" Target="http://dum.rvp.cz/materialy/pocitac-a-jeho-prislusenstvi.html" TargetMode="External"/><Relationship Id="rId9" Type="http://schemas.openxmlformats.org/officeDocument/2006/relationships/hyperlink" Target="http://www.zs-habrmanova.cz/vyuka/informatik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23"/>
          <p:cNvSpPr txBox="1"/>
          <p:nvPr/>
        </p:nvSpPr>
        <p:spPr>
          <a:xfrm>
            <a:off x="0" y="-20538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29"/>
          <p:cNvSpPr txBox="1"/>
          <p:nvPr/>
        </p:nvSpPr>
        <p:spPr>
          <a:xfrm>
            <a:off x="-21286" y="4658752"/>
            <a:ext cx="915185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r>
              <a:rPr lang="cs-CZ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Marie Makovská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obrázek 5" descr="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2030" y="4658752"/>
            <a:ext cx="3061970" cy="484748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Nadpis 1"/>
          <p:cNvSpPr txBox="1">
            <a:spLocks/>
          </p:cNvSpPr>
          <p:nvPr/>
        </p:nvSpPr>
        <p:spPr>
          <a:xfrm>
            <a:off x="-21286" y="19548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30.1 PC sestava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utoShape 2" descr="http://www.cyberdynsystems.de/attachments/Image/PCK02660.jpg"/>
          <p:cNvSpPr>
            <a:spLocks noChangeAspect="1" noChangeArrowheads="1"/>
          </p:cNvSpPr>
          <p:nvPr/>
        </p:nvSpPr>
        <p:spPr bwMode="auto">
          <a:xfrm>
            <a:off x="155575" y="-2262188"/>
            <a:ext cx="5895975" cy="471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100" name="Picture 4" descr="http://www.cyberdynsystems.de/attachments/Image/PCK0266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2099" y="483518"/>
            <a:ext cx="3691901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55574" y="771550"/>
            <a:ext cx="520851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Počítače, které označujeme také jako PC z anglického “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Personal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Computer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“ (osobní počítač), jsou v současnosti využívány snad ve všech oborech lidské činnosti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Dnešní procesory obsahují minimálně dvě jádra a pracují s frekvencí řádově tisíckrát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vyšší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než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první PC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, grafické karty dosahují takových výkonů, že na počítačích hrajeme hry s absolutně realistickou grafikou, zvukové karty nám dopřávají věrný vícekanálový zvuk, který nás vtáhne do děje nejednoho akčního filmu atd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79512" y="3363838"/>
            <a:ext cx="88790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 na co se při výběru nové počítačové sestavy ohlížet?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Nutná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je kvalitní základní deska, výkonný procesor a grafická karta, dostatečné množství operační paměti RAM a možnost jejího rozšíření, vlastnosti a velikost pevného disku pro Vaše data, standardem je i kvalitní DVD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vypalovačka,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operační systém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(Microsoft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Windows) a v neposlední řadě celkový vzhled počítače.</a:t>
            </a:r>
          </a:p>
          <a:p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822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20151" y="512771"/>
            <a:ext cx="2916832" cy="445550"/>
          </a:xfrm>
          <a:prstGeom prst="rect">
            <a:avLst/>
          </a:prstGeom>
        </p:spPr>
        <p:txBody>
          <a:bodyPr>
            <a:normAutofit lnSpcReduction="10000"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30.10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810683"/>
              </p:ext>
            </p:extLst>
          </p:nvPr>
        </p:nvGraphicFramePr>
        <p:xfrm>
          <a:off x="935596" y="1347614"/>
          <a:ext cx="7272808" cy="237228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409181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Mgr. Marie Makovská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  <a:tr h="414864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12/2012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  <a:tr h="414864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 ročník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  <a:tr h="414864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PC sestava, hardware, počítač,</a:t>
                      </a:r>
                      <a:r>
                        <a:rPr lang="cs-C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počítačová sestava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  <a:tr h="718515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popisující,</a:t>
                      </a:r>
                      <a:r>
                        <a:rPr lang="cs-C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z čeho se skládá počítačová sestava a jaké jsou dostačující parametry a kapacity základních komponentů. Žák se naučí teoreticky sestavit vlastní počítač.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</a:tbl>
          </a:graphicData>
        </a:graphic>
      </p:graphicFrame>
      <p:sp>
        <p:nvSpPr>
          <p:cNvPr id="4" name="TextovéPole 23"/>
          <p:cNvSpPr txBox="1"/>
          <p:nvPr/>
        </p:nvSpPr>
        <p:spPr>
          <a:xfrm>
            <a:off x="0" y="-20538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Informatika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01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2629" y="274340"/>
            <a:ext cx="8229600" cy="85725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30.2 Co už známe – Hardware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-20538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7504" y="915566"/>
            <a:ext cx="900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Hardware</a:t>
            </a:r>
            <a:r>
              <a:rPr lang="cs-C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technické vybavení počítače - souhrnný název pro veškerá fyzická zařízení, kterými je počítač vybaven. </a:t>
            </a:r>
          </a:p>
        </p:txBody>
      </p:sp>
      <p:sp>
        <p:nvSpPr>
          <p:cNvPr id="5" name="Rectangle 20"/>
          <p:cNvSpPr txBox="1">
            <a:spLocks noChangeArrowheads="1"/>
          </p:cNvSpPr>
          <p:nvPr/>
        </p:nvSpPr>
        <p:spPr>
          <a:xfrm>
            <a:off x="0" y="1558727"/>
            <a:ext cx="9144000" cy="266920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buFont typeface="Wingdings" pitchFamily="2" charset="2"/>
              <a:buChar char="Ø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Aby počítač správně fungoval, musí obsahovat čtyři části: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skříň počítače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(vlastní počítač),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monitor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klávesnici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(a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yš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Je-li počítač zkonstruován do jednoho celku, jedná se o </a:t>
            </a:r>
            <a:r>
              <a:rPr lang="cs-CZ" sz="1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notebook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(přenosný počítač). 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 počítačové skříni najdeme: </a:t>
            </a:r>
            <a:r>
              <a:rPr lang="cs-CZ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desku, procesor, operační paměť RAM, pevný disk, zdroj napájení, karty: grafickou, síťovou, zvukovou, DVD ROM. 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Příslušenství počítače: 	</a:t>
            </a:r>
            <a:r>
              <a:rPr lang="cs-CZ" sz="14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vstupní zařízení</a:t>
            </a:r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myš, klávesnice, scanner, mikrofon, joystick, …</a:t>
            </a:r>
          </a:p>
          <a:p>
            <a:pPr marL="2743200" lvl="6" indent="0">
              <a:buNone/>
            </a:pPr>
            <a:r>
              <a:rPr lang="cs-CZ" sz="14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výstupní zařízení</a:t>
            </a:r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monitor, reproduktory, sluchátka, tiskárna, projektor, ….</a:t>
            </a:r>
          </a:p>
          <a:p>
            <a:pPr marL="2743200" lvl="6" indent="0">
              <a:buNone/>
            </a:pPr>
            <a:r>
              <a:rPr lang="cs-CZ" sz="14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komunikační zařízení</a:t>
            </a:r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modem, </a:t>
            </a:r>
            <a:r>
              <a:rPr lang="cs-CZ" sz="1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flash</a:t>
            </a:r>
            <a:r>
              <a:rPr lang="cs-CZ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paměť, mobilní telefon, fotoaparát, DVD mechanika s vypalovačkou…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www.pc-kvalitne.cz/pictures/ilustration/pc_sestava_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870832"/>
            <a:ext cx="2186637" cy="169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Pravoúhlá spojnice 6"/>
          <p:cNvCxnSpPr/>
          <p:nvPr/>
        </p:nvCxnSpPr>
        <p:spPr>
          <a:xfrm rot="10800000" flipV="1">
            <a:off x="1535762" y="1779662"/>
            <a:ext cx="3036239" cy="1960990"/>
          </a:xfrm>
          <a:prstGeom prst="bentConnector3">
            <a:avLst>
              <a:gd name="adj1" fmla="val 58156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28" name="Picture 4" descr="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435846"/>
            <a:ext cx="1584176" cy="1584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Pravoúhlá spojnice 12"/>
          <p:cNvCxnSpPr/>
          <p:nvPr/>
        </p:nvCxnSpPr>
        <p:spPr>
          <a:xfrm>
            <a:off x="611560" y="2283718"/>
            <a:ext cx="6120682" cy="2016224"/>
          </a:xfrm>
          <a:prstGeom prst="bentConnector3">
            <a:avLst>
              <a:gd name="adj1" fmla="val 32571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067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3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3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3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3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23"/>
          <p:cNvSpPr txBox="1"/>
          <p:nvPr/>
        </p:nvSpPr>
        <p:spPr>
          <a:xfrm>
            <a:off x="0" y="-20538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-36512" y="339502"/>
            <a:ext cx="8229600" cy="672584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30.3 Nové pojmy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2008" y="843558"/>
            <a:ext cx="9036496" cy="181588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SOFTWARE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Zahrnuje: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operační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systém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pomocné programy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aplikační software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Je nezbytný pro provoz počítače a řeší konkrétní úlohy ve spolupráci s uživatelem.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zniká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při programování v nějakém programovacím jazyku. </a:t>
            </a:r>
          </a:p>
        </p:txBody>
      </p:sp>
      <p:sp>
        <p:nvSpPr>
          <p:cNvPr id="6" name="Obdélník 5"/>
          <p:cNvSpPr/>
          <p:nvPr/>
        </p:nvSpPr>
        <p:spPr>
          <a:xfrm>
            <a:off x="53752" y="2783706"/>
            <a:ext cx="9036496" cy="23083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HARDWARE – VNĚJŠÍ ZAŘÍZENÍ POČITAČE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u="sng" dirty="0" smtClean="0">
                <a:latin typeface="Times New Roman" pitchFamily="18" charset="0"/>
                <a:cs typeface="Times New Roman" pitchFamily="18" charset="0"/>
              </a:rPr>
              <a:t>Základní jednotka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= skříň počítače a vše, co obsahuje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DESKTOP = na šířku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		                  TOWER = na výšku</a:t>
            </a:r>
          </a:p>
          <a:p>
            <a:r>
              <a:rPr lang="cs-CZ" sz="1600" b="1" u="sng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LCD monitor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= dnes nahrazuje klasické CRT monitory, je připojen ke grafické kartě DVI kabelem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vybíráme podle: velikosti úhlopříčky, kontrastu, doby odezvy</a:t>
            </a:r>
          </a:p>
          <a:p>
            <a:r>
              <a:rPr lang="cs-CZ" sz="1600" b="1" u="sng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KLÁVESNICE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– klasická, ergonomická, multimediální, internetová</a:t>
            </a:r>
          </a:p>
          <a:p>
            <a:r>
              <a:rPr lang="cs-CZ" sz="1600" b="1" u="sng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MYŠ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– klasická, optická, bezdrátová</a:t>
            </a:r>
          </a:p>
          <a:p>
            <a:endParaRPr lang="cs-CZ" sz="1600" u="sng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Tiskárna, reproduktory, sluchátka, skener, </a:t>
            </a:r>
            <a:r>
              <a:rPr lang="cs-CZ" sz="16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flash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disk, webová kamera, UPC, joystick, modem, …..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Přímá spojnice 7"/>
          <p:cNvCxnSpPr/>
          <p:nvPr/>
        </p:nvCxnSpPr>
        <p:spPr>
          <a:xfrm flipV="1">
            <a:off x="53752" y="4587974"/>
            <a:ext cx="9036496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http://4.bp.blogspot.com/-dmQ5mtJNH-Q/T_x0EBm9I4I/AAAAAAAAAAc/N6pnX6JGTbc/s1600/Computer-Softwar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833130"/>
            <a:ext cx="2056049" cy="1836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reparaciondeordenadoresadomicilio.com/images/iconos-programas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538780"/>
            <a:ext cx="1201316" cy="1601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7599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8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6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6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66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4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4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20910" y="458982"/>
            <a:ext cx="8229600" cy="421556"/>
          </a:xfrm>
        </p:spPr>
        <p:txBody>
          <a:bodyPr>
            <a:normAutofit fontScale="90000"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30.4 PC sestava – uvnitř počítače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23"/>
          <p:cNvSpPr txBox="1"/>
          <p:nvPr/>
        </p:nvSpPr>
        <p:spPr>
          <a:xfrm>
            <a:off x="0" y="-20538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843558"/>
            <a:ext cx="6876256" cy="42780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b="1" u="sng" dirty="0" smtClean="0">
                <a:latin typeface="Times New Roman" pitchFamily="18" charset="0"/>
                <a:cs typeface="Times New Roman" pitchFamily="18" charset="0"/>
              </a:rPr>
              <a:t>Základní deska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– množstvím konektoru a slotů spojuje jednotlivé části uvnitř PC</a:t>
            </a:r>
          </a:p>
          <a:p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u="sng" dirty="0" smtClean="0">
                <a:latin typeface="Times New Roman" pitchFamily="18" charset="0"/>
                <a:cs typeface="Times New Roman" pitchFamily="18" charset="0"/>
              </a:rPr>
              <a:t>Procesor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– jedna z nejdůležitějších částí počítače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		rychlost se udává v Hz (Hertz)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	výrobci: Intel a AMD</a:t>
            </a:r>
          </a:p>
          <a:p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u="sng" dirty="0" smtClean="0">
                <a:latin typeface="Times New Roman" pitchFamily="18" charset="0"/>
                <a:cs typeface="Times New Roman" pitchFamily="18" charset="0"/>
              </a:rPr>
              <a:t>Operační paměť RAM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– kapacita se udává v MB až GB (512 MB, 1 GB, 2 GB)</a:t>
            </a:r>
          </a:p>
          <a:p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u="sng" dirty="0" smtClean="0">
                <a:latin typeface="Times New Roman" pitchFamily="18" charset="0"/>
                <a:cs typeface="Times New Roman" pitchFamily="18" charset="0"/>
              </a:rPr>
              <a:t>Pevný disk (HDD)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–  kapacita se udává v GB (gigabyte), TB (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terabyte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růměrný dnešní disk má velikost 80 GB – 1 TB</a:t>
            </a:r>
          </a:p>
          <a:p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u="sng" dirty="0" smtClean="0">
                <a:latin typeface="Times New Roman" pitchFamily="18" charset="0"/>
                <a:cs typeface="Times New Roman" pitchFamily="18" charset="0"/>
              </a:rPr>
              <a:t>Přídavné karty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– grafická, zvuková, síťová</a:t>
            </a:r>
          </a:p>
          <a:p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u="sng" dirty="0" smtClean="0">
                <a:latin typeface="Times New Roman" pitchFamily="18" charset="0"/>
                <a:cs typeface="Times New Roman" pitchFamily="18" charset="0"/>
              </a:rPr>
              <a:t>DVD-ROM/DVD-RW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ROM = mechanika schopná disky pouze číst 		                     RW = mechanika schopná na disk i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zapisovat 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             kapacita DVD disku – 4,7 GB – 17 GB</a:t>
            </a:r>
          </a:p>
          <a:p>
            <a:r>
              <a:rPr lang="cs-CZ" sz="1600" b="1" u="sng" dirty="0" smtClean="0">
                <a:latin typeface="Times New Roman" pitchFamily="18" charset="0"/>
                <a:cs typeface="Times New Roman" pitchFamily="18" charset="0"/>
              </a:rPr>
              <a:t>Zdroj napájení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– napájení komponentů uvnitř PC</a:t>
            </a:r>
            <a:endParaRPr lang="cs-CZ" sz="16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www.pctuning.cz/ilustrace/modding/image0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4512" y="2095499"/>
            <a:ext cx="22860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3325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05" y="225683"/>
            <a:ext cx="8229600" cy="85725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30.5 Cvičení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23"/>
          <p:cNvSpPr txBox="1"/>
          <p:nvPr/>
        </p:nvSpPr>
        <p:spPr>
          <a:xfrm>
            <a:off x="0" y="-20538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9368" y="915566"/>
            <a:ext cx="91146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Co lze říci o PC s následujícími parametry?  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Procesor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1GHz, RAM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– 256 MB, HDD –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20 GB, CD-RAM, monitor  15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´´</a:t>
            </a:r>
          </a:p>
          <a:p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Zastaralý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počítač, nízké parametry.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Dneska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běžné: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Procesor – 2,6 nebo 3,4 GHz , RAM – 4 GB, HDD –500 GB nebo 1 TB, DVD±R/±RW/RAM, LCD (dotykové, plazmové) monitor 19“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5496" y="1419622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Řešení: (odklikni)</a:t>
            </a:r>
            <a:endParaRPr lang="cs-CZ" i="1" u="sng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Přímá spojnice 5"/>
          <p:cNvCxnSpPr/>
          <p:nvPr/>
        </p:nvCxnSpPr>
        <p:spPr>
          <a:xfrm>
            <a:off x="0" y="2571750"/>
            <a:ext cx="9144000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83071" y="2715766"/>
            <a:ext cx="892899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Hádanky:</a:t>
            </a:r>
          </a:p>
          <a:p>
            <a:pPr marL="342900" indent="-342900">
              <a:buFont typeface="+mj-lt"/>
              <a:buAutoNum type="arabicParenR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Slouží jako hlavní úložiště dat v počítači. Má v sobě několik kotoučů. Co to je?</a:t>
            </a:r>
          </a:p>
          <a:p>
            <a:pPr marL="342900" indent="-342900">
              <a:buFont typeface="+mj-lt"/>
              <a:buAutoNum type="arabicParenR"/>
            </a:pP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Stará se o vytváření obrazu pro monitor. Co je to?</a:t>
            </a:r>
          </a:p>
          <a:p>
            <a:pPr marL="342900" indent="-342900">
              <a:buFont typeface="+mj-lt"/>
              <a:buAutoNum type="arabicParenR"/>
            </a:pP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Jak se říká destičce podlouhlého obdélníkové tvaru, která slouží jako paměť počítače?</a:t>
            </a:r>
          </a:p>
          <a:p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arenR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5496" y="4299942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Řešení: (odklikni)</a:t>
            </a:r>
            <a:endParaRPr lang="cs-CZ" i="1" u="sng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308304" y="2881268"/>
            <a:ext cx="1152128" cy="338554"/>
          </a:xfrm>
          <a:prstGeom prst="rect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Pevný disk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860033" y="3457332"/>
            <a:ext cx="1368152" cy="338554"/>
          </a:xfrm>
          <a:prstGeom prst="rect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Grafická karta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6588224" y="4299942"/>
            <a:ext cx="2088232" cy="338554"/>
          </a:xfrm>
          <a:prstGeom prst="rect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Operační paměť RAM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131840" y="4731990"/>
            <a:ext cx="288032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  <a:hlinkClick r:id="rId4"/>
              </a:rPr>
              <a:t>HARDWARE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4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0" grpId="0"/>
      <p:bldP spid="11" grpId="0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83518"/>
            <a:ext cx="8229600" cy="494765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30.6 Pro šikovné – sestav si vlastní počítačovou sestavu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740150" y="133814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" name="TextovéPole 23"/>
          <p:cNvSpPr txBox="1"/>
          <p:nvPr/>
        </p:nvSpPr>
        <p:spPr>
          <a:xfrm>
            <a:off x="0" y="-20538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54" t="20944" r="49908" b="8455"/>
          <a:stretch/>
        </p:blipFill>
        <p:spPr bwMode="auto">
          <a:xfrm>
            <a:off x="5868144" y="987574"/>
            <a:ext cx="3096344" cy="4098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143241"/>
              </p:ext>
            </p:extLst>
          </p:nvPr>
        </p:nvGraphicFramePr>
        <p:xfrm>
          <a:off x="572378" y="3219822"/>
          <a:ext cx="4791710" cy="14630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04265"/>
                <a:gridCol w="1114425"/>
                <a:gridCol w="1474470"/>
                <a:gridCol w="109855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Název</a:t>
                      </a:r>
                      <a:endParaRPr lang="cs-CZ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Značka</a:t>
                      </a:r>
                      <a:endParaRPr lang="cs-CZ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Parametry/Kapacita</a:t>
                      </a:r>
                      <a:endParaRPr lang="cs-CZ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Cena</a:t>
                      </a:r>
                      <a:endParaRPr lang="cs-CZ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PC Case</a:t>
                      </a:r>
                      <a:endParaRPr lang="cs-CZ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cs-CZ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cs-CZ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cs-CZ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HDD</a:t>
                      </a:r>
                      <a:endParaRPr lang="cs-CZ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Samsung</a:t>
                      </a:r>
                      <a:endParaRPr lang="cs-CZ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320 GB</a:t>
                      </a:r>
                      <a:endParaRPr lang="cs-CZ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1225</a:t>
                      </a:r>
                      <a:endParaRPr lang="cs-CZ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cs-CZ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cs-CZ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cs-CZ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cs-CZ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cs-CZ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cs-CZ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cs-CZ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cs-CZ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cs-CZ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Celkem</a:t>
                      </a:r>
                      <a:endParaRPr lang="cs-CZ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cs-CZ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cs-CZ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cca 20 000,--</a:t>
                      </a:r>
                      <a:endParaRPr lang="cs-CZ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8380" y="1064806"/>
            <a:ext cx="5405748" cy="19389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Opakování – Word + sestava PC + posílání e-mailu přílohou + vyhledávání na internetu.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Úkol: Ve Wordu vytvoř nový dokument, nadpis: </a:t>
            </a:r>
            <a:r>
              <a:rPr kumimoji="0" lang="cs-CZ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Moje PC sestava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(rozpočet 20.000,- Kč).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Pod nadpis vlož tabulku.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vlož obrázek počítače, jak by mohla sestava vypadat. Nezapomeň na žádnou důležitou součást.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Soubor ulož na Z: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\ 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pošli na e-mail 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4"/>
              </a:rPr>
              <a:t>marie.makovska@zsnastrani.cz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veškeré informace vyhledej na internetu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607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34" y="339502"/>
            <a:ext cx="8229600" cy="85725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30.7 CLIL – PC set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23"/>
          <p:cNvSpPr txBox="1"/>
          <p:nvPr/>
        </p:nvSpPr>
        <p:spPr>
          <a:xfrm>
            <a:off x="0" y="-20538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Informatics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techgenie.com/wp-content/uploads/inside-computer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576064"/>
            <a:ext cx="5217954" cy="4443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07504" y="1035645"/>
            <a:ext cx="3456384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Try to translate the picture description of the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PC set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794420"/>
              </p:ext>
            </p:extLst>
          </p:nvPr>
        </p:nvGraphicFramePr>
        <p:xfrm>
          <a:off x="107504" y="1851670"/>
          <a:ext cx="3456384" cy="309634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44216"/>
                <a:gridCol w="1512168"/>
              </a:tblGrid>
              <a:tr h="387043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English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česky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7043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Power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supply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7043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Case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fan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7043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CPU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fan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7043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Graphics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card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7043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Memory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 (RAM)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7043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Hard drive(s)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7043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CD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&amp;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DVD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drives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207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3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5768" y="195486"/>
            <a:ext cx="8229600" cy="85725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30.8 Test – PC Sestava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1926371"/>
              </p:ext>
            </p:extLst>
          </p:nvPr>
        </p:nvGraphicFramePr>
        <p:xfrm>
          <a:off x="179512" y="843558"/>
          <a:ext cx="8712968" cy="372641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78242"/>
                <a:gridCol w="2221512"/>
                <a:gridCol w="2134972"/>
                <a:gridCol w="2178242"/>
              </a:tblGrid>
              <a:tr h="1863207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1)</a:t>
                      </a:r>
                      <a:r>
                        <a:rPr lang="cs-CZ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Na obrázku je:</a:t>
                      </a:r>
                    </a:p>
                    <a:p>
                      <a:endParaRPr lang="cs-CZ" sz="12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základní deska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grafická karta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procesor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RAM</a:t>
                      </a:r>
                      <a:endParaRPr lang="cs-CZ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2) Má to tvar obdélníku, díváme se do toho.  Když je to vypnuté, vidíme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jen černo. Když je to zapnuté, vidíme barevný obraz. Co je to?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okno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počítač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monitor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pevný disk</a:t>
                      </a:r>
                      <a:endParaRPr lang="cs-CZ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3) Rozhodni, kdy se nejedná   o hardware.</a:t>
                      </a:r>
                    </a:p>
                    <a:p>
                      <a:endParaRPr lang="cs-CZ" sz="12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zdroj napájení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klávesnice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Microsoft Windows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DVD Rom</a:t>
                      </a:r>
                    </a:p>
                    <a:p>
                      <a:pPr marL="228600" indent="-228600">
                        <a:buAutoNum type="alphaLcParenR"/>
                      </a:pPr>
                      <a:endParaRPr lang="cs-CZ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4) Které zařízení při práci na počítači nutně nepotřebujeme?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endParaRPr lang="cs-CZ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tiskárnu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myš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klávesnici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monitor</a:t>
                      </a:r>
                      <a:endParaRPr lang="cs-CZ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  <a:tr h="1863207">
                <a:tc>
                  <a:txBody>
                    <a:bodyPr/>
                    <a:lstStyle/>
                    <a:p>
                      <a:r>
                        <a:rPr lang="cs-CZ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5) Toto</a:t>
                      </a:r>
                      <a:r>
                        <a:rPr lang="cs-CZ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je zařízení:</a:t>
                      </a:r>
                    </a:p>
                    <a:p>
                      <a:endParaRPr lang="cs-CZ" sz="1200" b="1" i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2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zvuková karta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2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pevný disk</a:t>
                      </a:r>
                      <a:endParaRPr lang="cs-CZ" sz="1200" b="0" i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2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mechanika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2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tablet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endParaRPr lang="cs-CZ" sz="1200" b="0" i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6) Jak označujeme pevný disk?</a:t>
                      </a:r>
                      <a:br>
                        <a:rPr lang="cs-CZ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cs-CZ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2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a) CPU </a:t>
                      </a:r>
                      <a:br>
                        <a:rPr lang="cs-CZ" sz="1200" b="0" i="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cs-CZ" sz="12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b) RAM </a:t>
                      </a:r>
                      <a:br>
                        <a:rPr lang="cs-CZ" sz="1200" b="0" i="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cs-CZ" sz="12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c) HDD </a:t>
                      </a:r>
                      <a:br>
                        <a:rPr lang="cs-CZ" sz="1200" b="0" i="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cs-CZ" sz="12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d) VGA</a:t>
                      </a:r>
                      <a:endParaRPr lang="cs-CZ" sz="12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7) Jaká je velikost kapacity DVD disku? </a:t>
                      </a:r>
                    </a:p>
                    <a:p>
                      <a:endParaRPr lang="cs-CZ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2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a) 4,7 GB </a:t>
                      </a:r>
                      <a:br>
                        <a:rPr lang="cs-CZ" sz="1200" b="0" i="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cs-CZ" sz="12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b) 320 GB </a:t>
                      </a:r>
                      <a:br>
                        <a:rPr lang="cs-CZ" sz="1200" b="0" i="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cs-CZ" sz="12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c) 2 GB </a:t>
                      </a:r>
                      <a:br>
                        <a:rPr lang="cs-CZ" sz="1200" b="0" i="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cs-CZ" sz="12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d) 700 MB </a:t>
                      </a:r>
                      <a:endParaRPr lang="cs-CZ" sz="12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8) Jaká může být</a:t>
                      </a:r>
                      <a:r>
                        <a:rPr lang="cs-CZ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velikost </a:t>
                      </a:r>
                      <a:r>
                        <a:rPr lang="en-US" sz="1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ka</a:t>
                      </a:r>
                      <a:r>
                        <a:rPr lang="cs-CZ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lang="en-US" sz="1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acit</a:t>
                      </a:r>
                      <a:r>
                        <a:rPr lang="cs-CZ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Hard</a:t>
                      </a:r>
                      <a:r>
                        <a:rPr lang="cs-CZ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US" sz="1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isku</a:t>
                      </a:r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cs-CZ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en-US" sz="12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a) 2 GB </a:t>
                      </a:r>
                      <a:br>
                        <a:rPr lang="en-US" sz="1200" b="0" i="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2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b) 4,5 GB </a:t>
                      </a:r>
                      <a:br>
                        <a:rPr lang="en-US" sz="1200" b="0" i="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2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c) 320 GB </a:t>
                      </a:r>
                      <a:br>
                        <a:rPr lang="en-US" sz="1200" b="0" i="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2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d) 700 MB </a:t>
                      </a:r>
                      <a:endParaRPr lang="cs-CZ" sz="12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</a:tbl>
          </a:graphicData>
        </a:graphic>
      </p:graphicFrame>
      <p:sp>
        <p:nvSpPr>
          <p:cNvPr id="8" name="TextovéPole 10"/>
          <p:cNvSpPr txBox="1"/>
          <p:nvPr/>
        </p:nvSpPr>
        <p:spPr>
          <a:xfrm>
            <a:off x="353413" y="4569972"/>
            <a:ext cx="2130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Správné</a:t>
            </a:r>
            <a:r>
              <a:rPr lang="cs-CZ" sz="12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odpovědi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cs-CZ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12"/>
          <p:cNvSpPr txBox="1"/>
          <p:nvPr/>
        </p:nvSpPr>
        <p:spPr>
          <a:xfrm>
            <a:off x="7020272" y="4586086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600" u="sng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261618"/>
              </p:ext>
            </p:extLst>
          </p:nvPr>
        </p:nvGraphicFramePr>
        <p:xfrm>
          <a:off x="2436440" y="4652832"/>
          <a:ext cx="2351584" cy="487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87896"/>
                <a:gridCol w="587896"/>
                <a:gridCol w="587896"/>
                <a:gridCol w="587896"/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/>
                        <a:t>1a</a:t>
                      </a:r>
                      <a:endParaRPr lang="cs-CZ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/>
                        <a:t>2c</a:t>
                      </a:r>
                      <a:endParaRPr lang="cs-CZ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3c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smtClean="0"/>
                        <a:t>4a</a:t>
                      </a:r>
                      <a:endParaRPr lang="cs-CZ" sz="1100" dirty="0"/>
                    </a:p>
                  </a:txBody>
                  <a:tcPr marT="34290" marB="34290"/>
                </a:tc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/>
                        <a:t>5b</a:t>
                      </a:r>
                      <a:endParaRPr lang="cs-CZ" sz="1100" b="1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/>
                        <a:t>6c</a:t>
                      </a:r>
                      <a:endParaRPr lang="cs-CZ" sz="1100" b="1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7a</a:t>
                      </a:r>
                      <a:endParaRPr lang="cs-CZ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/>
                        <a:t>8c</a:t>
                      </a:r>
                      <a:endParaRPr lang="cs-CZ" sz="1100" b="1" dirty="0"/>
                    </a:p>
                  </a:txBody>
                  <a:tcPr marT="34290" marB="34290"/>
                </a:tc>
              </a:tr>
            </a:tbl>
          </a:graphicData>
        </a:graphic>
      </p:graphicFrame>
      <p:sp>
        <p:nvSpPr>
          <p:cNvPr id="11" name="TextovéPole 23"/>
          <p:cNvSpPr txBox="1"/>
          <p:nvPr/>
        </p:nvSpPr>
        <p:spPr>
          <a:xfrm>
            <a:off x="0" y="-20538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http://interakceprozkolu.kvalitne.cz/priklady/206/deska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706" y="1635646"/>
            <a:ext cx="1177355" cy="100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www.zsdobrichovice.cz/ukoly/informatika/testy/kompo/0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310" y="3651870"/>
            <a:ext cx="1152430" cy="918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88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3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3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 txBox="1">
            <a:spLocks/>
          </p:cNvSpPr>
          <p:nvPr/>
        </p:nvSpPr>
        <p:spPr>
          <a:xfrm>
            <a:off x="179512" y="1221600"/>
            <a:ext cx="8784976" cy="300633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Zdroje: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http://www.cyberdynsystems.de/page5.php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cs-CZ" sz="1400" i="1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http://www.alza.cz/pc-sestavy/18842956.htm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cs-CZ" sz="1400" i="1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 1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  <a:hlinkClick r:id="rId4"/>
              </a:rPr>
              <a:t>http://dum.rvp.cz/materialy/pocitac-a-jeho-prislusenstvi.html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cs-CZ" sz="1400" i="1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cs-CZ" sz="1400" dirty="0" smtClean="0">
              <a:latin typeface="Times New Roman" pitchFamily="18" charset="0"/>
              <a:cs typeface="Times New Roman" pitchFamily="18" charset="0"/>
              <a:hlinkClick r:id="rId4"/>
            </a:endParaRPr>
          </a:p>
          <a:p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http://www.pc-kvalitne.cz/pictures/ilustration/pc_sestava_m.jpg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cs-CZ" sz="1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http://extrahardware.cnews.cz/pc-sestavy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cs-CZ" sz="1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7"/>
              </a:rPr>
              <a:t>http://pc-so.blogspot.cz/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			</a:t>
            </a:r>
            <a:r>
              <a:rPr lang="cs-CZ" sz="1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endParaRPr lang="cs-CZ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8"/>
              </a:rPr>
              <a:t>http://www.zsdobrichovice.cz/ukoly/informatika/uvod/software.htm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cs-CZ" sz="1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3, 8</a:t>
            </a:r>
          </a:p>
          <a:p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9"/>
              </a:rPr>
              <a:t>http://www.zs-habrmanova.cz/vyuka/informatika/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cs-CZ" sz="1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3, 4</a:t>
            </a:r>
          </a:p>
          <a:p>
            <a:r>
              <a:rPr lang="cs-CZ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10"/>
              </a:rPr>
              <a:t>http://pctuning.tyden.cz/navody/upravy-modding/3646-opticky_tuning_pocitace_aneb_pryc_se_sediv</a:t>
            </a:r>
            <a:r>
              <a:rPr lang="cs-CZ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2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cs-CZ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11"/>
              </a:rPr>
              <a:t>http://interakceprozkolu.kvalitne.cz/priklady.html?gr=82&amp;index=2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cs-CZ" sz="1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5, 8</a:t>
            </a:r>
          </a:p>
          <a:p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12"/>
              </a:rPr>
              <a:t>http://www.techgenie.com/websites/tech/how-to-clean-inside-your-computer/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1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7</a:t>
            </a:r>
            <a:endParaRPr lang="cs-CZ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411510"/>
            <a:ext cx="4119802" cy="445550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30.9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23"/>
          <p:cNvSpPr txBox="1"/>
          <p:nvPr/>
        </p:nvSpPr>
        <p:spPr>
          <a:xfrm>
            <a:off x="0" y="-20538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Informatika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54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theme/theme1.xml><?xml version="1.0" encoding="utf-8"?>
<a:theme xmlns:a="http://schemas.openxmlformats.org/drawingml/2006/main" name="Hardwarové součásti PC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1359</TotalTime>
  <Words>934</Words>
  <Application>Microsoft Office PowerPoint</Application>
  <PresentationFormat>Předvádění na obrazovce (16:9)</PresentationFormat>
  <Paragraphs>204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Hardwarové součásti PC</vt:lpstr>
      <vt:lpstr>Prezentace aplikace PowerPoint</vt:lpstr>
      <vt:lpstr>30.2 Co už známe – Hardware</vt:lpstr>
      <vt:lpstr>30.3 Nové pojmy</vt:lpstr>
      <vt:lpstr>30.4 PC sestava – uvnitř počítače</vt:lpstr>
      <vt:lpstr>30.5 Cvičení</vt:lpstr>
      <vt:lpstr>30.6 Pro šikovné – sestav si vlastní počítačovou sestavu</vt:lpstr>
      <vt:lpstr>30.7 CLIL – PC set </vt:lpstr>
      <vt:lpstr>30.8 Test – PC Sestava</vt:lpstr>
      <vt:lpstr>Prezentace aplikace PowerPoint</vt:lpstr>
      <vt:lpstr>Prezentace aplikace PowerPoint</vt:lpstr>
    </vt:vector>
  </TitlesOfParts>
  <Company>úča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</dc:title>
  <dc:creator>Marie Makovská</dc:creator>
  <cp:lastModifiedBy>krivankova</cp:lastModifiedBy>
  <cp:revision>150</cp:revision>
  <dcterms:created xsi:type="dcterms:W3CDTF">2011-02-27T12:08:40Z</dcterms:created>
  <dcterms:modified xsi:type="dcterms:W3CDTF">2013-03-16T19:42:07Z</dcterms:modified>
</cp:coreProperties>
</file>