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63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05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57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34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2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49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41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42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ardwarecervenkova.blogspot.com/2010_09_01_archive.html" TargetMode="External"/><Relationship Id="rId3" Type="http://schemas.openxmlformats.org/officeDocument/2006/relationships/slide" Target="slide7.xml"/><Relationship Id="rId7" Type="http://schemas.openxmlformats.org/officeDocument/2006/relationships/hyperlink" Target="http://dum.rvp.cz/materialy/stavba-pocitace-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um.rvp.cz/materialy/hardware-doplnovacka-2.html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dum.rvp.cz/materialy/pocitac-a-jeho-prislusenstvi.html" TargetMode="External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file:///\\s01\start\Informatika\Uvnit&#345;%20PC.lnk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hyperlink" Target="file:///\\s01\start\Informatika\Periferie%20PC.l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://cs.wikipedia.org/wiki/Vstupn%C3%AD_za%C5%99%C3%ADzen%C3%AD" TargetMode="External"/><Relationship Id="rId18" Type="http://schemas.openxmlformats.org/officeDocument/2006/relationships/hyperlink" Target="http://cs.wikipedia.org/wiki/Po%C4%8D%C3%ADta%C4%8D" TargetMode="External"/><Relationship Id="rId26" Type="http://schemas.openxmlformats.org/officeDocument/2006/relationships/image" Target="../media/image41.png"/><Relationship Id="rId3" Type="http://schemas.openxmlformats.org/officeDocument/2006/relationships/audio" Target="../media/audio6.wav"/><Relationship Id="rId21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hyperlink" Target="http://cs.wikipedia.org/wiki/Po%C4%8D%C3%ADta%C4%8Dov%C3%A1_perif%C3%A9rie" TargetMode="External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cs.wikipedia.org/wiki/Sb%C4%9Brnice" TargetMode="External"/><Relationship Id="rId20" Type="http://schemas.openxmlformats.org/officeDocument/2006/relationships/image" Target="../media/image35.png"/><Relationship Id="rId29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hyperlink" Target="http://cs.wikipedia.org/wiki/S%C3%A9riov%C3%A1_komunikace" TargetMode="External"/><Relationship Id="rId23" Type="http://schemas.openxmlformats.org/officeDocument/2006/relationships/image" Target="../media/image38.png"/><Relationship Id="rId28" Type="http://schemas.openxmlformats.org/officeDocument/2006/relationships/hyperlink" Target="http://www.youtube.com/watch?v=VWzX4MEYOBk" TargetMode="External"/><Relationship Id="rId10" Type="http://schemas.openxmlformats.org/officeDocument/2006/relationships/image" Target="../media/image32.png"/><Relationship Id="rId19" Type="http://schemas.openxmlformats.org/officeDocument/2006/relationships/image" Target="../media/image21.png"/><Relationship Id="rId4" Type="http://schemas.openxmlformats.org/officeDocument/2006/relationships/audio" Target="../media/audio7.wav"/><Relationship Id="rId9" Type="http://schemas.openxmlformats.org/officeDocument/2006/relationships/image" Target="../media/image31.png"/><Relationship Id="rId14" Type="http://schemas.openxmlformats.org/officeDocument/2006/relationships/hyperlink" Target="http://cs.wikipedia.org/wiki/Notebook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hyperlink" Target="http://www.zstgmivancice.cz/studium/info/test.php?level=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dobrichovice.cz/ukoly/informatika/testy/testy.php?go=kompo01" TargetMode="External"/><Relationship Id="rId5" Type="http://schemas.openxmlformats.org/officeDocument/2006/relationships/hyperlink" Target="http://interakceprozkolu.kvalitne.cz/priklady.html?gr=82&amp;index=1" TargetMode="Externa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94594"/>
            <a:ext cx="4340651" cy="327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8837"/>
            <a:ext cx="7772400" cy="821953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3.1 Hardwarové součásti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575927" cy="178843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pPr algn="l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algn="l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http://dum.rvp.cz/materialy/pocitac-a-jeho-prislusenstvi.html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http://dum.rvp.cz/materialy/hardware-doplnovacka-2.html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http://dum.rvp.cz/materialy/stavba-pocitace-2.html#material_comments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http://hardwarecervenkova.blogspot.com/2010_09_01_archive.html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00808"/>
            <a:ext cx="838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4331" y="959816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Times New Roman" pitchFamily="18" charset="0"/>
                <a:cs typeface="Times New Roman" pitchFamily="18" charset="0"/>
              </a:rPr>
              <a:t>Počítač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Stroj na zpracování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informací.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: Programové vybavení počítače - souhrnný název pro veškeré programy, které mohou na počítači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pracovat (operační systémy, textové editory, grafické editory, hry, …).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r>
              <a:rPr lang="cs-C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technické </a:t>
            </a:r>
            <a:r>
              <a:rPr lang="cs-CZ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vybavení počítače - souhrnný název pro veškerá fyzická zařízení, kterými je počítač vybaven. </a:t>
            </a:r>
            <a:endParaRPr lang="cs-CZ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Vlastní počítač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Vstupní zařízení počítače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Výstupní zařízení počítače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Komunikační zařízení počítače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29"/>
          <p:cNvSpPr txBox="1"/>
          <p:nvPr/>
        </p:nvSpPr>
        <p:spPr>
          <a:xfrm>
            <a:off x="-7854" y="6211669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ázek 5" descr="Imag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6211669"/>
            <a:ext cx="3061970" cy="64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3.2 Co už známe – </a:t>
            </a:r>
            <a:r>
              <a:rPr lang="cs-CZ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čeho se skládá počítač:</a:t>
            </a:r>
            <a:endParaRPr lang="cs-CZ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0"/>
          <p:cNvSpPr txBox="1">
            <a:spLocks noChangeArrowheads="1"/>
          </p:cNvSpPr>
          <p:nvPr/>
        </p:nvSpPr>
        <p:spPr>
          <a:xfrm>
            <a:off x="575965" y="982663"/>
            <a:ext cx="4958060" cy="4992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Aby počítač správně fungoval, musí obsahovat čtyři části: </a:t>
            </a:r>
          </a:p>
          <a:p>
            <a:pPr marL="0" indent="0">
              <a:buFont typeface="Wingdings" pitchFamily="2" charset="2"/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skříň počítače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(vlastní počítač), </a:t>
            </a:r>
          </a:p>
          <a:p>
            <a:pPr marL="0" indent="0">
              <a:buFont typeface="Wingdings" pitchFamily="2" charset="2"/>
              <a:buNone/>
            </a:pPr>
            <a:r>
              <a:rPr lang="cs-C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Font typeface="Wingdings" pitchFamily="2" charset="2"/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klávesnici</a:t>
            </a:r>
          </a:p>
          <a:p>
            <a:pPr marL="0" indent="0">
              <a:buFont typeface="Wingdings" pitchFamily="2" charset="2"/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cs-CZ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myš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Je-li počítač zkonstruován do jednoho celku, jedná se o </a:t>
            </a:r>
            <a:r>
              <a:rPr lang="cs-CZ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(přenosný počítač).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Notebook je určen 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ke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snadnému přenášení a převážení, proto je do jednoho celku umístěna skříň počítače, monitor, klávesnice i náhražka myši (</a:t>
            </a:r>
            <a:r>
              <a:rPr lang="cs-CZ" sz="1800" b="1" dirty="0" err="1">
                <a:latin typeface="Times New Roman" pitchFamily="18" charset="0"/>
                <a:cs typeface="Times New Roman" pitchFamily="18" charset="0"/>
              </a:rPr>
              <a:t>trackpad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). Funguje také na baterie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9" descr="poc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982663"/>
            <a:ext cx="3379788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poc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9" y="4797873"/>
            <a:ext cx="1548172" cy="194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ravoúhlá spojnice 11"/>
          <p:cNvCxnSpPr/>
          <p:nvPr/>
        </p:nvCxnSpPr>
        <p:spPr>
          <a:xfrm>
            <a:off x="3700858" y="1844824"/>
            <a:ext cx="4615558" cy="3268149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 flipV="1">
            <a:off x="1655676" y="2015516"/>
            <a:ext cx="4608512" cy="1313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Zakřivená spojnice 20"/>
          <p:cNvCxnSpPr/>
          <p:nvPr/>
        </p:nvCxnSpPr>
        <p:spPr>
          <a:xfrm>
            <a:off x="1835696" y="2384884"/>
            <a:ext cx="4248472" cy="3240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/>
          <p:nvPr/>
        </p:nvCxnSpPr>
        <p:spPr>
          <a:xfrm>
            <a:off x="971600" y="3478898"/>
            <a:ext cx="2729258" cy="2010677"/>
          </a:xfrm>
          <a:prstGeom prst="curvedConnector3">
            <a:avLst>
              <a:gd name="adj1" fmla="val -24573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3700858" y="4293096"/>
            <a:ext cx="727126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Zakřivená spojnice 41"/>
          <p:cNvCxnSpPr/>
          <p:nvPr/>
        </p:nvCxnSpPr>
        <p:spPr>
          <a:xfrm>
            <a:off x="1619672" y="2708920"/>
            <a:ext cx="6624736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7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2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36512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3.3 Co najdeme v počítačové skříni – VLASTNÍ POČÍTAČ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16266"/>
              </p:ext>
            </p:extLst>
          </p:nvPr>
        </p:nvGraphicFramePr>
        <p:xfrm>
          <a:off x="323529" y="927551"/>
          <a:ext cx="8280919" cy="540922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40203"/>
                <a:gridCol w="4246625"/>
                <a:gridCol w="2194091"/>
              </a:tblGrid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/>
                        <a:t>Pevný disk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Uloženy např.: programy, dokumenty, hudba, filmy, obrázky, …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Grafická karta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Slouží k převodu dat z procesoru na monitor, projektor nebo TV.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5265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Operační paměť - RAM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Jedna nebo více, ukládá právě zpracovaná data.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Síťová karta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Umožňuje komunikaci s jinými PC,</a:t>
                      </a:r>
                      <a:r>
                        <a:rPr lang="cs-CZ" sz="1400" baseline="0" dirty="0" smtClean="0"/>
                        <a:t> připojuje nás k internetu.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316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CD/DVD ROM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Jsou určeny pro média (CD,</a:t>
                      </a:r>
                      <a:r>
                        <a:rPr lang="cs-CZ" sz="1400" baseline="0" dirty="0" smtClean="0"/>
                        <a:t> DVD), která obsahují data, programy, hudbu nebo filmy. Na tato média můžeme           i data zapisovat = zálohovat.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Základní deska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Propojuje</a:t>
                      </a:r>
                      <a:r>
                        <a:rPr lang="cs-CZ" sz="1400" baseline="0" dirty="0" smtClean="0"/>
                        <a:t> všechna zařízení v PC do funkčního celku.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Procesor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Hlavní výpočetní jednotka PC. Čte instrukce z dat v </a:t>
                      </a:r>
                      <a:r>
                        <a:rPr lang="cs-CZ" sz="1400" dirty="0" err="1" smtClean="0"/>
                        <a:t>RAMce</a:t>
                      </a:r>
                      <a:r>
                        <a:rPr lang="cs-CZ" sz="1400" dirty="0" smtClean="0"/>
                        <a:t> a zpracovává je. Nazýván mozek nebo srdce PC.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Zvuková karta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Slouží k převodu dat z (a do) PC pro reproduktory, sluchátka nebo mikrofon.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80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Zdroj napájení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Dodává el. energii zařízením uvnitř PC, odebírá</a:t>
                      </a:r>
                      <a:r>
                        <a:rPr lang="cs-CZ" sz="1400" baseline="0" dirty="0" smtClean="0"/>
                        <a:t> ji z el. zásuvky.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490639" y="63813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Výukový software na serveru školy :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Nadpis 1"/>
          <p:cNvSpPr>
            <a:spLocks noGrp="1"/>
          </p:cNvSpPr>
          <p:nvPr/>
        </p:nvSpPr>
        <p:spPr>
          <a:xfrm>
            <a:off x="3655494" y="583196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L:\Informatika\Uvnitř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PC.lnk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9204"/>
            <a:ext cx="840314" cy="71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94" y="1268759"/>
            <a:ext cx="1034035" cy="7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29" y="2048244"/>
            <a:ext cx="121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29" y="2360133"/>
            <a:ext cx="924851" cy="92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32" y="3237722"/>
            <a:ext cx="794666" cy="69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29" y="3704828"/>
            <a:ext cx="1219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77" y="4526636"/>
            <a:ext cx="794421" cy="59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80" y="4929244"/>
            <a:ext cx="121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32" y="5572694"/>
            <a:ext cx="794666" cy="76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lačítko akce: Začátek 3">
            <a:hlinkClick r:id="" action="ppaction://hlinkshowjump?jump=firstslide" highlightClick="1"/>
          </p:cNvPr>
          <p:cNvSpPr/>
          <p:nvPr/>
        </p:nvSpPr>
        <p:spPr>
          <a:xfrm>
            <a:off x="0" y="6341651"/>
            <a:ext cx="251520" cy="22434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44229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3.4 Příslušenství počítače – periferie PC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225979"/>
              </p:ext>
            </p:extLst>
          </p:nvPr>
        </p:nvGraphicFramePr>
        <p:xfrm>
          <a:off x="426366" y="1124744"/>
          <a:ext cx="8322096" cy="496855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74032"/>
                <a:gridCol w="2774032"/>
                <a:gridCol w="2774032"/>
              </a:tblGrid>
              <a:tr h="99371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Vstupní zařízení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Výstupní zařízení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Komunikační zařízení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9371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31" descr="poc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02" y="2189450"/>
            <a:ext cx="1553048" cy="77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395536" y="2425631"/>
            <a:ext cx="10871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klávesnice</a:t>
            </a:r>
          </a:p>
        </p:txBody>
      </p:sp>
      <p:pic>
        <p:nvPicPr>
          <p:cNvPr id="13" name="Picture 33" descr="poc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26" y="3263089"/>
            <a:ext cx="1230399" cy="6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452520" y="3435350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myš</a:t>
            </a:r>
          </a:p>
        </p:txBody>
      </p:sp>
      <p:pic>
        <p:nvPicPr>
          <p:cNvPr id="15" name="Picture 35" descr="poc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1" y="4185792"/>
            <a:ext cx="1539044" cy="71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460721" y="4434435"/>
            <a:ext cx="766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skener</a:t>
            </a: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460721" y="5445224"/>
            <a:ext cx="870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joystick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57" y="5085184"/>
            <a:ext cx="1031453" cy="10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274554" y="2425631"/>
            <a:ext cx="8931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monitor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44096" y="5440108"/>
            <a:ext cx="13746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reproduktory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44096" y="345435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tiskárna</a:t>
            </a:r>
          </a:p>
        </p:txBody>
      </p:sp>
      <p:pic>
        <p:nvPicPr>
          <p:cNvPr id="21" name="Picture 14" descr="poc0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88" y="3140968"/>
            <a:ext cx="1225318" cy="90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poc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3" y="5229200"/>
            <a:ext cx="1045110" cy="79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poc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22" y="4279263"/>
            <a:ext cx="1233161" cy="59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221654" y="4431381"/>
            <a:ext cx="14136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dataprojektor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53" y="2113921"/>
            <a:ext cx="833135" cy="92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929944" y="2432796"/>
            <a:ext cx="324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modem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5952441" y="4409846"/>
            <a:ext cx="10246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disk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945536" y="3112090"/>
            <a:ext cx="1604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DVD mechanika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s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vypalovačkou</a:t>
            </a:r>
          </a:p>
        </p:txBody>
      </p:sp>
      <p:pic>
        <p:nvPicPr>
          <p:cNvPr id="29" name="Picture 12" descr="poc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4" y="2173039"/>
            <a:ext cx="1499454" cy="95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poc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11" y="4431381"/>
            <a:ext cx="1599555" cy="4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24" y="3204740"/>
            <a:ext cx="794666" cy="69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74127" y="539742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obilní telefon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90" y="5141408"/>
            <a:ext cx="642601" cy="85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1227278" y="63813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Výukový software na serveru školy: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lačítko akce: Začátek 32">
            <a:hlinkClick r:id="" action="ppaction://hlinkshowjump?jump=firstslide" highlightClick="1"/>
          </p:cNvPr>
          <p:cNvSpPr/>
          <p:nvPr/>
        </p:nvSpPr>
        <p:spPr>
          <a:xfrm>
            <a:off x="0" y="6341651"/>
            <a:ext cx="251520" cy="22434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02522" y="6372036"/>
            <a:ext cx="388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16" action="ppaction://hlinkfile"/>
              </a:rPr>
              <a:t>\\s01\start\Informatika\Periferie </a:t>
            </a:r>
            <a:r>
              <a:rPr lang="cs-CZ" dirty="0" err="1" smtClean="0">
                <a:hlinkClick r:id="rId16" action="ppaction://hlinkfile"/>
              </a:rPr>
              <a:t>PC.lnk</a:t>
            </a:r>
            <a:endParaRPr lang="cs-CZ" dirty="0">
              <a:hlinkClick r:id="rId16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4" grpId="0"/>
      <p:bldP spid="26" grpId="0"/>
      <p:bldP spid="27" grpId="0"/>
      <p:bldP spid="28" grpId="0"/>
      <p:bldP spid="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188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3.5 Hardware - doplňovačka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964488" cy="45365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Doplň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do textu správná slova: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Základní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desku, pevný disk, operační paměť, myš, klávesnici a ostatní věci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souvisí s počítačem a na které si můžeme sáhnout,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nazýváme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___________________________.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Počítačové programy, počítačové hry a další programy, které na počítači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můžeme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spustit a pracovat s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nimi, nazýváme________________________.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Zařízení, pomocí kterého můžeme na počítači psát,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nazýváme_________________________________.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Zařízení, díky kterému můžeme na obrazovce pohybovat kurzorem,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nazýváme__________________________.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Počítač___________________________ vypojovat ze zásuvky, když běží.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disk__________________________ zapojovat do počítače, když běží.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Zařízení, na kterém si můžeme vytisknout něco na papír,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nazýváme_________________________.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Zařízení, na kterém jsou uchována všechna data v počítači, i když je vypnutý,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nazýváme_________________________.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Bedně dole pod stolem, na které je tlačítko pro zapnutí,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říkáme____________________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 Zde máš nápovědu (pouze některé pojmy jsou správné):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,	,	,	,	,	,	,	           ,			,	,	,	,	,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03" y="5013176"/>
            <a:ext cx="2228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5998527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kalkulačka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5616" y="6001543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klávesnice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flipH="1">
            <a:off x="1940650" y="5998527"/>
            <a:ext cx="993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03090" y="6001543"/>
            <a:ext cx="798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6001543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875671" y="5996005"/>
            <a:ext cx="87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4128" y="600154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veverka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5972834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počítačová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skříň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952978" y="5972832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nesmíme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11187" y="6200506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můžeme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115616" y="6196749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096968" y="6196748"/>
            <a:ext cx="77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tiskárna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867559" y="621770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harddisk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3963871" y="6217702"/>
            <a:ext cx="57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kabel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759247" y="621814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otebook</a:t>
            </a:r>
            <a:endParaRPr lang="cs-CZ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07504" y="57239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Řešení: (odklikni)</a:t>
            </a:r>
            <a:endParaRPr lang="cs-C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-0.01829 C 0.13038 -0.04121 0.13229 -0.0632 0.14201 -0.08172 C 0.14653 -0.1125 0.14792 -0.14699 0.15885 -0.17616 C 0.16545 -0.21644 0.17344 -0.2544 0.17986 -0.29399 C 0.18403 -0.36991 0.19392 -0.43195 0.17378 -0.5044 C 0.16615 -0.5338 0.16493 -0.5588 0.14809 -0.58519 C 0.14358 -0.59213 0.14271 -0.59838 0.14045 -0.60625 C 0.13924 -0.6125 0.13698 -0.62315 0.13628 -0.62338 C 0.13733 -0.63797 0.13958 -0.65232 0.14201 -0.66621 C 0.14392 -0.67408 0.14948 -0.67963 0.14948 -0.68635 " pathEditMode="relative" rAng="347505" ptsTypes="fffffffffA">
                                      <p:cBhvr>
                                        <p:cTn id="1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69 C -0.00555 -0.02012 -0.01059 -0.03816 -0.01528 -0.05596 C -0.01962 -0.07169 -0.02656 -0.10083 -0.03229 -0.10777 C -0.03785 -0.13182 -0.04496 -0.14662 -0.05121 -0.16767 C -0.05364 -0.18964 -0.06024 -0.20027 -0.06406 -0.21924 C -0.06649 -0.23242 -0.06996 -0.24098 -0.07274 -0.25323 C -0.08229 -0.29764 -0.09358 -0.33002 -0.10608 -0.35962 C -0.10989 -0.36864 -0.11458 -0.37072 -0.11823 -0.37974 C -0.12326 -0.39038 -0.12743 -0.40425 -0.13177 -0.41975 C -0.13333 -0.42553 -0.13663 -0.44495 -0.13871 -0.44866 C -0.14184 -0.46484 -0.13941 -0.45444 -0.14496 -0.47664 L -0.14514 -0.47641 C -0.14722 -0.48866 -0.14965 -0.50231 -0.1533 -0.50832 C -0.15451 -0.51595 -0.1566 -0.52428 -0.15868 -0.52821 C -0.1592 -0.5296 -0.15955 -0.53214 -0.15989 -0.53399 C -0.16024 -0.53561 -0.16094 -0.53746 -0.16146 -0.53931 C -0.16285 -0.54787 -0.16423 -0.55735 -0.16562 -0.56059 " pathEditMode="relative" rAng="181233" ptsTypes="ffffffffffFfffffA">
                                      <p:cBhvr>
                                        <p:cTn id="1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28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06 -0.0266 L 0.28368 -0.5305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59 -0.43935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84551E-7 L -0.71355 -0.3718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77" y="-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13385 -0.3423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2313 C 0.08819 0.02406 0.10139 0.02822 0.11458 0.02961 C 0.12448 0.03007 0.13438 0.03007 0.1441 0.03076 C 0.14913 0.03099 0.15451 0.03192 0.15955 0.03238 C 0.19254 0.03909 0.22847 0.04001 0.26146 0.04163 C 0.29323 0.04533 0.32465 0.05158 0.3559 0.05574 C 0.37969 0.06453 0.42222 0.05782 0.44705 0.05713 C 0.45694 0.05643 0.46962 0.05643 0.47795 0.04949 C 0.48229 0.04626 0.4875 0.03701 0.4875 0.03724 C 0.49236 0.00093 0.49045 -0.00416 0.4875 -0.05666 C 0.48663 -0.07261 0.48247 -0.09135 0.47361 -0.10453 C 0.46997 -0.12234 0.47274 -0.1154 0.46701 -0.12604 C 0.46389 -0.15656 0.46389 -0.17692 0.46285 -0.2123 C 0.46233 -0.22548 0.46111 -0.25023 0.46111 -0.25023 " pathEditMode="relative" rAng="0" ptsTypes="fffffffffffffA">
                                      <p:cBhvr>
                                        <p:cTn id="2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11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87697E-6 L 0.39132 -0.2190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-10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486 L -0.17761 -0.12511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60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8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3.6 Stavba počítače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25791"/>
              </p:ext>
            </p:extLst>
          </p:nvPr>
        </p:nvGraphicFramePr>
        <p:xfrm>
          <a:off x="179512" y="1752293"/>
          <a:ext cx="1664335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325"/>
                <a:gridCol w="13500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801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Picture 1" descr="2000px-Personal_computer,_exploded_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98707"/>
            <a:ext cx="6696744" cy="403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74440" y="1044459"/>
            <a:ext cx="56865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Podívej se na obrázek. Co se skrývá pod jednotlivými </a:t>
            </a:r>
            <a:endParaRPr kumimoji="0" lang="cs-CZ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čísly? Zkus doplnit tabulku.  Čím se liší čísla 11 a 12 od ostatních?</a:t>
            </a:r>
            <a:endParaRPr kumimoji="0" lang="cs-CZ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77058"/>
              </p:ext>
            </p:extLst>
          </p:nvPr>
        </p:nvGraphicFramePr>
        <p:xfrm>
          <a:off x="179512" y="1700807"/>
          <a:ext cx="1664335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325"/>
                <a:gridCol w="1350010"/>
              </a:tblGrid>
              <a:tr h="196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scanner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procesor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 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paměť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karty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droj </a:t>
                      </a: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napájení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DVD </a:t>
                      </a:r>
                      <a:r>
                        <a:rPr lang="cs-CZ" sz="14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rom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disketová </a:t>
                      </a: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mechanika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ákladní </a:t>
                      </a: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deska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reproduktor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monitor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ktivní </a:t>
                      </a: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dialogové okno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eaktivní </a:t>
                      </a: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dialogové okno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lávesnice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myš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UPS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20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cs-CZ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cs-C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iskárna</a:t>
                      </a:r>
                      <a:endParaRPr lang="cs-CZ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67544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Řešení (odklikni)</a:t>
            </a:r>
            <a:endParaRPr lang="cs-CZ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150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3.7 CLIL -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computer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Hardware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184475"/>
              </p:ext>
            </p:extLst>
          </p:nvPr>
        </p:nvGraphicFramePr>
        <p:xfrm>
          <a:off x="395537" y="908720"/>
          <a:ext cx="4176463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5"/>
                <a:gridCol w="1030203"/>
                <a:gridCol w="192212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10" marR="8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61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3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5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95">
                <a:tc>
                  <a:txBody>
                    <a:bodyPr/>
                    <a:lstStyle/>
                    <a:p>
                      <a:pPr marL="180340" indent="-1778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kern="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1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359656"/>
              </p:ext>
            </p:extLst>
          </p:nvPr>
        </p:nvGraphicFramePr>
        <p:xfrm>
          <a:off x="4572000" y="908720"/>
          <a:ext cx="4392489" cy="568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702"/>
                <a:gridCol w="1154402"/>
                <a:gridCol w="1939385"/>
              </a:tblGrid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210" marR="8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02" y="1537047"/>
            <a:ext cx="732370" cy="54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57224" y="1537046"/>
            <a:ext cx="114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Čtečka paměťových karet</a:t>
            </a:r>
            <a:endParaRPr lang="cs-CZ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76" y="2151215"/>
            <a:ext cx="710952" cy="6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557224" y="2183811"/>
            <a:ext cx="82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procesor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43" y="2879323"/>
            <a:ext cx="855843" cy="5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37832" y="2774856"/>
            <a:ext cx="99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USB </a:t>
            </a:r>
            <a:r>
              <a:rPr lang="cs-CZ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paměť</a:t>
            </a:r>
            <a:endParaRPr lang="cs-CZ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fleška</a:t>
            </a:r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33595" y="1104999"/>
            <a:ext cx="60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Czec</a:t>
            </a:r>
            <a:r>
              <a:rPr lang="cs-C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79849" y="1104999"/>
            <a:ext cx="739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76" y="3409255"/>
            <a:ext cx="787524" cy="59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624014" y="3550687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klávesnice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63196" y="3986480"/>
            <a:ext cx="99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Notebook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(přenosný počítač)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600709" y="4633972"/>
            <a:ext cx="109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reproduktor,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repr</a:t>
            </a:r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ák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601380" y="5185811"/>
            <a:ext cx="956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paměťová 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karta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601380" y="6073551"/>
            <a:ext cx="844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mikrofon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60" y="5807705"/>
            <a:ext cx="554167" cy="64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08" y="5274244"/>
            <a:ext cx="493298" cy="65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12" y="4651975"/>
            <a:ext cx="1009087" cy="6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980635"/>
            <a:ext cx="671339" cy="67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5940152" y="955209"/>
            <a:ext cx="971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brazovka,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940152" y="157361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myš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940152" y="2276172"/>
            <a:ext cx="766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tiskárna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906052" y="2852236"/>
            <a:ext cx="863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projektor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5940152" y="3356292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skenr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snímač</a:t>
            </a:r>
            <a:endParaRPr lang="cs-CZ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863042" y="4038754"/>
            <a:ext cx="15462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Počítačová vstupní periferie </a:t>
            </a:r>
            <a:r>
              <a:rPr lang="cs-CZ" sz="105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ovládání místo myši</a:t>
            </a:r>
            <a:endParaRPr lang="cs-CZ" sz="105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863042" y="4617159"/>
            <a:ext cx="118622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 tooltip="Vstupní zařízení"/>
              </a:rPr>
              <a:t>vstupní zařízení</a:t>
            </a:r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běžně používané u </a:t>
            </a:r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 tooltip="Notebook"/>
              </a:rPr>
              <a:t>notebooků</a:t>
            </a:r>
            <a:endParaRPr lang="cs-CZ" sz="105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863042" y="5252822"/>
            <a:ext cx="1489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univerzální </a:t>
            </a:r>
            <a:r>
              <a:rPr lang="cs-CZ" sz="105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 tooltip="Sériová komunikace"/>
              </a:rPr>
              <a:t>sériová</a:t>
            </a:r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 tooltip="Sběrnice"/>
              </a:rPr>
              <a:t>sběrnice</a:t>
            </a:r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Moderní způsob připojení </a:t>
            </a:r>
            <a:r>
              <a:rPr lang="cs-CZ" sz="105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7" tooltip="Počítačová periférie"/>
              </a:rPr>
              <a:t>periférií</a:t>
            </a:r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cs-CZ" sz="105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8" tooltip="Počítač"/>
              </a:rPr>
              <a:t>počítači</a:t>
            </a:r>
            <a:r>
              <a:rPr lang="cs-CZ" sz="10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5863042" y="5951021"/>
            <a:ext cx="118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Webová kamera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Webkamera</a:t>
            </a:r>
          </a:p>
          <a:p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cs-CZ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webovka</a:t>
            </a:r>
            <a:r>
              <a:rPr lang="cs-C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23" y="909371"/>
            <a:ext cx="550514" cy="61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91" y="1576060"/>
            <a:ext cx="710952" cy="5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14" y="2132856"/>
            <a:ext cx="806905" cy="60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798991"/>
            <a:ext cx="472507" cy="6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14" y="3442256"/>
            <a:ext cx="633809" cy="55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91" y="4096824"/>
            <a:ext cx="70538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21" y="4698437"/>
            <a:ext cx="763090" cy="5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278282"/>
            <a:ext cx="660306" cy="65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83" y="5953514"/>
            <a:ext cx="648169" cy="5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95536" y="1628800"/>
            <a:ext cx="11666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reader</a:t>
            </a:r>
            <a:endParaRPr lang="cs-CZ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31177" y="223299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CPU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77902" y="2893689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Flash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disc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77381" y="345988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Keyboard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10925" y="4114432"/>
            <a:ext cx="83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Laptop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69009" y="4818534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kern="0" dirty="0" err="1">
                <a:latin typeface="Times New Roman" pitchFamily="18" charset="0"/>
                <a:cs typeface="Times New Roman" pitchFamily="18" charset="0"/>
              </a:rPr>
              <a:t>Loudspeaker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TextovéPole 2048"/>
          <p:cNvSpPr txBox="1"/>
          <p:nvPr/>
        </p:nvSpPr>
        <p:spPr>
          <a:xfrm>
            <a:off x="369009" y="5181398"/>
            <a:ext cx="98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Memory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card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TextovéPole 2068"/>
          <p:cNvSpPr txBox="1"/>
          <p:nvPr/>
        </p:nvSpPr>
        <p:spPr>
          <a:xfrm>
            <a:off x="312028" y="6046667"/>
            <a:ext cx="159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Microphone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TextovéPole 2069"/>
          <p:cNvSpPr txBox="1"/>
          <p:nvPr/>
        </p:nvSpPr>
        <p:spPr>
          <a:xfrm>
            <a:off x="4697050" y="984210"/>
            <a:ext cx="955070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Monitor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TextovéPole 2070"/>
          <p:cNvSpPr txBox="1"/>
          <p:nvPr/>
        </p:nvSpPr>
        <p:spPr>
          <a:xfrm>
            <a:off x="4677427" y="1632282"/>
            <a:ext cx="83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Mouse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ovéPole 2071"/>
          <p:cNvSpPr txBox="1"/>
          <p:nvPr/>
        </p:nvSpPr>
        <p:spPr>
          <a:xfrm>
            <a:off x="4716016" y="2208346"/>
            <a:ext cx="82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Printer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TextovéPole 2072"/>
          <p:cNvSpPr txBox="1"/>
          <p:nvPr/>
        </p:nvSpPr>
        <p:spPr>
          <a:xfrm>
            <a:off x="4651621" y="2856418"/>
            <a:ext cx="104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Projector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4" name="TextovéPole 2073"/>
          <p:cNvSpPr txBox="1"/>
          <p:nvPr/>
        </p:nvSpPr>
        <p:spPr>
          <a:xfrm>
            <a:off x="4712270" y="3554269"/>
            <a:ext cx="93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Scanner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5" name="TextovéPole 2074"/>
          <p:cNvSpPr txBox="1"/>
          <p:nvPr/>
        </p:nvSpPr>
        <p:spPr>
          <a:xfrm>
            <a:off x="4712270" y="4119463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Tablet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6" name="TextovéPole 2075"/>
          <p:cNvSpPr txBox="1"/>
          <p:nvPr/>
        </p:nvSpPr>
        <p:spPr>
          <a:xfrm>
            <a:off x="4739304" y="4728626"/>
            <a:ext cx="109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Touchpad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7" name="TextovéPole 2076"/>
          <p:cNvSpPr txBox="1"/>
          <p:nvPr/>
        </p:nvSpPr>
        <p:spPr>
          <a:xfrm>
            <a:off x="4742224" y="5376698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USB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9" name="TextovéPole 2078"/>
          <p:cNvSpPr txBox="1"/>
          <p:nvPr/>
        </p:nvSpPr>
        <p:spPr>
          <a:xfrm>
            <a:off x="4703175" y="6095037"/>
            <a:ext cx="100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Webcam</a:t>
            </a:r>
            <a:endParaRPr lang="cs-CZ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technology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lačítko akce: Začátek 62">
            <a:hlinkClick r:id="" action="ppaction://hlinkshowjump?jump=firstslide" highlightClick="1"/>
          </p:cNvPr>
          <p:cNvSpPr/>
          <p:nvPr/>
        </p:nvSpPr>
        <p:spPr>
          <a:xfrm>
            <a:off x="0" y="6341651"/>
            <a:ext cx="251520" cy="22434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Documents and Settings\makovska.ZSNASTRANI\Local Settings\Temporary Internet Files\Content.IE5\B0KU05EV\MC900241435[1].wmf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00" y="218838"/>
            <a:ext cx="888438" cy="6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ovéPole 60"/>
          <p:cNvSpPr txBox="1"/>
          <p:nvPr/>
        </p:nvSpPr>
        <p:spPr>
          <a:xfrm>
            <a:off x="1205373" y="6597352"/>
            <a:ext cx="243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Odklikni anglické názvy ;-)</a:t>
            </a:r>
            <a:endParaRPr lang="cs-CZ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2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9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  <p:bldP spid="15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16" grpId="0"/>
      <p:bldP spid="22" grpId="0"/>
      <p:bldP spid="23" grpId="0"/>
      <p:bldP spid="24" grpId="0"/>
      <p:bldP spid="25" grpId="0"/>
      <p:bldP spid="26" grpId="0"/>
      <p:bldP spid="2049" grpId="0"/>
      <p:bldP spid="2069" grpId="0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7" grpId="0"/>
      <p:bldP spid="2079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16601"/>
            <a:ext cx="8229600" cy="82485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3.8 Test - Hardware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847951"/>
              </p:ext>
            </p:extLst>
          </p:nvPr>
        </p:nvGraphicFramePr>
        <p:xfrm>
          <a:off x="426368" y="868174"/>
          <a:ext cx="8291264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0664"/>
                <a:gridCol w="1584176"/>
                <a:gridCol w="1872208"/>
                <a:gridCol w="1944216"/>
              </a:tblGrid>
              <a:tr h="220078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1) Vyberte správné tvrzení:</a:t>
                      </a: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Mezi vstupní zařízení patří klávesnice, myš, skener...</a:t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Mezi výstupní zařízení patří monitor, tiskárna, myš...</a:t>
                      </a:r>
                      <a:b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c)Mezi vstupní zařízení patří skener, webkamera, reproduktory...</a:t>
                      </a:r>
                    </a:p>
                    <a:p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d) Mezi komunikační zařízení patří </a:t>
                      </a:r>
                      <a:r>
                        <a:rPr lang="cs-CZ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flash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disk, monitor,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webkamera.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Které zařízení při práci na počítači nutně nepotřebujeme?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 tiskárnu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b)  myš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c)  klávesnici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d)  monitor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3) Základní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výstupní zařízení je:</a:t>
                      </a:r>
                    </a:p>
                    <a:p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 klávesnice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b)  myš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c)  monitor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d)  tiskárna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Toto zařízení je:</a:t>
                      </a:r>
                    </a:p>
                    <a:p>
                      <a:endParaRPr lang="cs-CZ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 algn="r"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chladič procesoru</a:t>
                      </a:r>
                    </a:p>
                    <a:p>
                      <a:pPr marL="228600" indent="-228600" algn="r"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zdroj napájení</a:t>
                      </a:r>
                    </a:p>
                    <a:p>
                      <a:pPr marL="228600" indent="-228600" algn="r"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ventilátor</a:t>
                      </a:r>
                    </a:p>
                    <a:p>
                      <a:pPr marL="228600" indent="-228600" algn="r">
                        <a:buAutoNum type="alphaLcParenR"/>
                      </a:pP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hard disk</a:t>
                      </a:r>
                      <a:endParaRPr lang="cs-CZ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6573">
                <a:tc>
                  <a:txBody>
                    <a:bodyPr/>
                    <a:lstStyle/>
                    <a:p>
                      <a:pPr lvl="0"/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K čemu slouží CD/DVD-ROM?</a:t>
                      </a:r>
                    </a:p>
                    <a:p>
                      <a:pPr lvl="0"/>
                      <a:endParaRPr lang="cs-CZ" sz="2000" b="1" u="sng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</a:t>
                      </a:r>
                      <a:r>
                        <a:rPr lang="cs-CZ" sz="1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 přehrávání multimédií, instalaci   programů</a:t>
                      </a:r>
                      <a:endParaRPr lang="cs-CZ" sz="2000" b="1" u="sng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 pouze k přehrávání videa a hudby</a:t>
                      </a:r>
                    </a:p>
                    <a:p>
                      <a:pPr marL="0" lvl="0" indent="0">
                        <a:buNone/>
                      </a:pP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 pouze k záloze dat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cs-CZ" sz="140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</a:t>
                      </a:r>
                      <a:r>
                        <a:rPr lang="cs-CZ" sz="14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nahrávání hudby</a:t>
                      </a:r>
                      <a:endParaRPr lang="cs-CZ" sz="1400" b="0" u="non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Srdcem nebo též mozkem počítače je:</a:t>
                      </a:r>
                    </a:p>
                    <a:p>
                      <a: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cs-CZ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procesor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b)  pevný disk</a:t>
                      </a:r>
                      <a:b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c)  paměť</a:t>
                      </a:r>
                    </a:p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d)  Hardware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7)</a:t>
                      </a:r>
                      <a:r>
                        <a:rPr lang="cs-CZ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 čemu slouží pevný disk?</a:t>
                      </a:r>
                    </a:p>
                    <a:p>
                      <a:endParaRPr lang="cs-CZ" sz="2000" b="1" u="sng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</a:t>
                      </a:r>
                      <a:r>
                        <a:rPr lang="cs-CZ" sz="1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 čtení a ukládání dat</a:t>
                      </a:r>
                    </a:p>
                    <a:p>
                      <a:pPr lvl="0"/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 k zobrazování na monitoru</a:t>
                      </a:r>
                      <a:endParaRPr lang="cs-CZ" sz="2000" b="1" u="sng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 předává data do zdroje napájení</a:t>
                      </a:r>
                      <a:endParaRPr lang="cs-CZ" sz="2000" b="1" u="sng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r>
                        <a:rPr lang="cs-CZ" sz="1400" b="0" u="none" strike="noStrike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cs-CZ" sz="1400" b="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k</a:t>
                      </a:r>
                      <a:r>
                        <a:rPr lang="cs-CZ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ukládání právě zpracovávaných dat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8) Co jsou to periferie?</a:t>
                      </a:r>
                    </a:p>
                    <a:p>
                      <a:endParaRPr lang="cs-CZ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zásuvky</a:t>
                      </a: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 počítači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příkazy pro počítač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zařízení, která se připojují k počítači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počítačové programy</a:t>
                      </a:r>
                    </a:p>
                    <a:p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496" y="571351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Správné</a:t>
            </a:r>
            <a:r>
              <a:rPr lang="cs-CZ" sz="1000" b="1" dirty="0" smtClean="0">
                <a:solidFill>
                  <a:srgbClr val="813763"/>
                </a:solidFill>
              </a:rPr>
              <a:t> </a:t>
            </a:r>
            <a:r>
              <a:rPr lang="cs-CZ" sz="1400" b="1" dirty="0" smtClean="0">
                <a:solidFill>
                  <a:srgbClr val="FF0000"/>
                </a:solidFill>
              </a:rPr>
              <a:t>odpovědi</a:t>
            </a:r>
            <a:r>
              <a:rPr lang="cs-CZ" sz="1000" b="1" dirty="0" smtClean="0">
                <a:solidFill>
                  <a:srgbClr val="FF0000"/>
                </a:solidFill>
              </a:rPr>
              <a:t>: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6804248" y="653113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091198"/>
              </p:ext>
            </p:extLst>
          </p:nvPr>
        </p:nvGraphicFramePr>
        <p:xfrm>
          <a:off x="1403648" y="5768863"/>
          <a:ext cx="1800200" cy="73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0050"/>
                <a:gridCol w="450050"/>
                <a:gridCol w="450050"/>
                <a:gridCol w="450050"/>
              </a:tblGrid>
              <a:tr h="31462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4b</a:t>
                      </a:r>
                      <a:endParaRPr lang="cs-CZ" dirty="0"/>
                    </a:p>
                  </a:txBody>
                  <a:tcPr/>
                </a:tc>
              </a:tr>
              <a:tr h="31462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33" y="1988840"/>
            <a:ext cx="936104" cy="8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74790" y="5719608"/>
            <a:ext cx="547260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On-line testy – hardware: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http://interakceprozkolu.kvalitne.cz/priklady.html?gr=82&amp;index=1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http://www.zsdobrichovice.cz/ukoly/informatika/testy/testy.php?go=kompo01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http://www.zstgmivancice.cz/studium/info/test.php?level=2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55991"/>
              </p:ext>
            </p:extLst>
          </p:nvPr>
        </p:nvGraphicFramePr>
        <p:xfrm>
          <a:off x="457200" y="160020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Pevný disk, grafická karta, operační program, síťová karta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hardwarové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součásti PC.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7384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-36512" y="465059"/>
            <a:ext cx="8229600" cy="82485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3.9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Hardwarové součásti PC</Template>
  <TotalTime>535</TotalTime>
  <Words>951</Words>
  <Application>Microsoft Office PowerPoint</Application>
  <PresentationFormat>Předvádění na obrazovce (4:3)</PresentationFormat>
  <Paragraphs>337</Paragraphs>
  <Slides>9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Hardwarové součásti PC</vt:lpstr>
      <vt:lpstr>3.1 Hardwarové součásti PC</vt:lpstr>
      <vt:lpstr>3.2 Co už známe – z čeho se skládá počítač:</vt:lpstr>
      <vt:lpstr>3.3 Co najdeme v počítačové skříni – VLASTNÍ POČÍTAČ</vt:lpstr>
      <vt:lpstr>3.4 Příslušenství počítače – periferie PC</vt:lpstr>
      <vt:lpstr>3.5 Hardware - doplňovačka</vt:lpstr>
      <vt:lpstr>3.6 Stavba počítače</vt:lpstr>
      <vt:lpstr>3.7 CLIL - Personal computer - Hardware</vt:lpstr>
      <vt:lpstr>3.8 Test - Hardware</vt:lpstr>
      <vt:lpstr>Prezentace aplikace PowerPoint</vt:lpstr>
    </vt:vector>
  </TitlesOfParts>
  <Company>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Hardwarové součásti PC</dc:title>
  <dc:creator>Maruška</dc:creator>
  <cp:lastModifiedBy>krivankova</cp:lastModifiedBy>
  <cp:revision>69</cp:revision>
  <dcterms:created xsi:type="dcterms:W3CDTF">2010-12-28T17:08:28Z</dcterms:created>
  <dcterms:modified xsi:type="dcterms:W3CDTF">2012-02-24T21:40:24Z</dcterms:modified>
</cp:coreProperties>
</file>