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4" r:id="rId3"/>
    <p:sldId id="258" r:id="rId4"/>
    <p:sldId id="259" r:id="rId5"/>
    <p:sldId id="261" r:id="rId6"/>
    <p:sldId id="260" r:id="rId7"/>
    <p:sldId id="262" r:id="rId8"/>
    <p:sldId id="263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B4E3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Styl Středně sytá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Střední styl 1 – zvýraznění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16" y="-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/>
      <c:overlay val="0"/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Sociální sítě</c:v>
                </c:pt>
              </c:strCache>
            </c:strRef>
          </c:tx>
          <c:invertIfNegative val="0"/>
          <c:cat>
            <c:strRef>
              <c:f>List1!$A$2:$A$5</c:f>
              <c:strCache>
                <c:ptCount val="4"/>
                <c:pt idx="0">
                  <c:v>Facebook</c:v>
                </c:pt>
                <c:pt idx="1">
                  <c:v>Google+</c:v>
                </c:pt>
                <c:pt idx="2">
                  <c:v>Twitter</c:v>
                </c:pt>
                <c:pt idx="3">
                  <c:v>My Space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236672"/>
        <c:axId val="32379648"/>
      </c:barChart>
      <c:catAx>
        <c:axId val="36236672"/>
        <c:scaling>
          <c:orientation val="minMax"/>
        </c:scaling>
        <c:delete val="0"/>
        <c:axPos val="l"/>
        <c:majorTickMark val="out"/>
        <c:minorTickMark val="none"/>
        <c:tickLblPos val="nextTo"/>
        <c:crossAx val="32379648"/>
        <c:crosses val="autoZero"/>
        <c:auto val="1"/>
        <c:lblAlgn val="ctr"/>
        <c:lblOffset val="100"/>
        <c:noMultiLvlLbl val="0"/>
      </c:catAx>
      <c:valAx>
        <c:axId val="32379648"/>
        <c:scaling>
          <c:orientation val="minMax"/>
        </c:scaling>
        <c:delete val="1"/>
        <c:axPos val="b"/>
        <c:majorGridlines/>
        <c:numFmt formatCode="General" sourceLinked="1"/>
        <c:majorTickMark val="out"/>
        <c:minorTickMark val="none"/>
        <c:tickLblPos val="nextTo"/>
        <c:crossAx val="362366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1B2CEA-80C0-4798-B8E9-EFE9664E39F1}" type="datetimeFigureOut">
              <a:rPr lang="cs-CZ" smtClean="0"/>
              <a:t>25.8.2013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220B29-4EF9-4E71-9C2C-33F5E7F9C6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30286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A9DE0-8411-49E2-AAA1-1A3573270728}" type="datetimeFigureOut">
              <a:rPr lang="cs-CZ" smtClean="0"/>
              <a:t>25.8.2013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B05487-ACC9-47AA-9F42-19E6E5F76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828698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9024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0581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477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19771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28785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66608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44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B05487-ACC9-47AA-9F42-19E6E5F7681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1298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862D2-D106-481D-A016-33AF6FA7F2D2}" type="datetime1">
              <a:rPr lang="cs-CZ" smtClean="0"/>
              <a:t>25.8.2013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94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7B1ED-DB3B-4D11-B0A9-E843416438BD}" type="datetime1">
              <a:rPr lang="cs-CZ" smtClean="0"/>
              <a:t>25.8.2013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96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4CBE2-35A6-4BFE-81A4-CDD7D7AA18C4}" type="datetime1">
              <a:rPr lang="cs-CZ" smtClean="0"/>
              <a:t>25.8.2013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451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1E8B1-5CAA-49D2-81F8-7A4E7AE57B04}" type="datetime1">
              <a:rPr lang="cs-CZ" smtClean="0"/>
              <a:t>25.8.2013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950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4783C-1881-4CE7-A5CC-4E6A1674235E}" type="datetime1">
              <a:rPr lang="cs-CZ" smtClean="0"/>
              <a:t>25.8.2013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484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20A61-B20B-4C2F-8226-E5779C0A7C0A}" type="datetime1">
              <a:rPr lang="cs-CZ" smtClean="0"/>
              <a:t>25.8.2013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26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5687-B5FB-4E68-9AB6-6FE55DD3DC83}" type="datetime1">
              <a:rPr lang="cs-CZ" smtClean="0"/>
              <a:t>25.8.2013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82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460A-B9B9-4D6C-9974-6D44A5AA017B}" type="datetime1">
              <a:rPr lang="cs-CZ" smtClean="0"/>
              <a:t>25.8.2013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168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622C3-C02C-4400-956A-9983EDD07E23}" type="datetime1">
              <a:rPr lang="cs-CZ" smtClean="0"/>
              <a:t>25.8.2013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1833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11CFD-308C-4C2F-A4A8-3BD35F036F9B}" type="datetime1">
              <a:rPr lang="cs-CZ" smtClean="0"/>
              <a:t>25.8.2013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594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F5541-20E9-4365-AD0E-970E03FF4DD3}" type="datetime1">
              <a:rPr lang="cs-CZ" smtClean="0"/>
              <a:t>25.8.2013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98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50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35C9B-89CA-4C24-B521-5A12DCAA3D5E}" type="datetime1">
              <a:rPr lang="cs-CZ" smtClean="0"/>
              <a:t>25.8.2013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Slide č.1 – úvod, název tématu, motivace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E3E08-9627-47B7-8579-461624F30E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3478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png"/><Relationship Id="rId4" Type="http://schemas.openxmlformats.org/officeDocument/2006/relationships/image" Target="../media/image1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wmf"/><Relationship Id="rId4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dailynews.col.org/wp-content/uploads/2012/05/SkypeAndroid10.png" TargetMode="External"/><Relationship Id="rId3" Type="http://schemas.openxmlformats.org/officeDocument/2006/relationships/hyperlink" Target="http://cs.wikipedia.org/wiki/Internet" TargetMode="External"/><Relationship Id="rId7" Type="http://schemas.openxmlformats.org/officeDocument/2006/relationships/hyperlink" Target="http://findasoft.com/wp-content/uploads/2012/12/instant-messaging-software.jpg" TargetMode="External"/><Relationship Id="rId2" Type="http://schemas.openxmlformats.org/officeDocument/2006/relationships/hyperlink" Target="http://baap.me/wp-content/uploads/2012/02/communication-internet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ocialsellingu.com/wp-content/uploads/2012/08/social_networking.jpeg" TargetMode="External"/><Relationship Id="rId5" Type="http://schemas.openxmlformats.org/officeDocument/2006/relationships/hyperlink" Target="http://www.nwprintedsolutions.com/wp-content/uploads/2003/01/FTP_logo_klein.png" TargetMode="External"/><Relationship Id="rId4" Type="http://schemas.openxmlformats.org/officeDocument/2006/relationships/hyperlink" Target="http://cs.wikipedia.org/wiki/Instant_messaging" TargetMode="External"/><Relationship Id="rId9" Type="http://schemas.openxmlformats.org/officeDocument/2006/relationships/hyperlink" Target="http://michellerafter.com/wp-content/uploads/2011/05/Blogger-logo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29"/>
          <p:cNvSpPr txBox="1"/>
          <p:nvPr/>
        </p:nvSpPr>
        <p:spPr>
          <a:xfrm>
            <a:off x="-21286" y="4658752"/>
            <a:ext cx="9151854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</a:p>
          <a:p>
            <a:r>
              <a:rPr lang="cs-CZ" sz="1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 </a:t>
            </a:r>
            <a:r>
              <a:rPr lang="cs-CZ" sz="12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Lukáš Fořt</a:t>
            </a:r>
          </a:p>
          <a:p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obrázek 5" descr="Image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2030" y="4658752"/>
            <a:ext cx="3061970" cy="484748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Nadpis 1"/>
          <p:cNvSpPr txBox="1">
            <a:spLocks/>
          </p:cNvSpPr>
          <p:nvPr/>
        </p:nvSpPr>
        <p:spPr>
          <a:xfrm>
            <a:off x="-7112" y="195486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29.1 Internetová komunikace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35496" y="843558"/>
            <a:ext cx="444713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 současnosti se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téměř 80%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veškeré komunikace odehrává na poli internetu. Přestože první počítače nebyly směřovány k tomuto účelu, dnes si komunikace přes počítač snad neumíme ani představit. </a:t>
            </a:r>
          </a:p>
          <a:p>
            <a:pPr algn="just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Přes počítač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dnes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běžnou součástí téměř každé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domácnosti,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komunikujeme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pomocí internetu </a:t>
            </a:r>
            <a:r>
              <a:rPr lang="cs-CZ" sz="1600" b="1" dirty="0">
                <a:latin typeface="Times New Roman" pitchFamily="18" charset="0"/>
                <a:cs typeface="Times New Roman" pitchFamily="18" charset="0"/>
              </a:rPr>
              <a:t>každý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den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Například zasláním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e-mailu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, posláním zprávy přes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ICQ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nebo </a:t>
            </a:r>
            <a:r>
              <a:rPr lang="cs-CZ" sz="1600" i="1" dirty="0" err="1" smtClean="0">
                <a:latin typeface="Times New Roman" pitchFamily="18" charset="0"/>
                <a:cs typeface="Times New Roman" pitchFamily="18" charset="0"/>
              </a:rPr>
              <a:t>Skype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či </a:t>
            </a:r>
            <a:r>
              <a:rPr lang="cs-CZ" sz="1600" i="1" dirty="0" err="1" smtClean="0">
                <a:latin typeface="Times New Roman" pitchFamily="18" charset="0"/>
                <a:cs typeface="Times New Roman" pitchFamily="18" charset="0"/>
              </a:rPr>
              <a:t>Facebook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a jiné sociální sítě, zasílání zpráv přes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e-ŽK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>
            <a:clrChange>
              <a:clrFrom>
                <a:srgbClr val="F8FCFD"/>
              </a:clrFrom>
              <a:clrTo>
                <a:srgbClr val="F8FC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4692" y="437536"/>
            <a:ext cx="4285779" cy="3214334"/>
          </a:xfrm>
          <a:prstGeom prst="rect">
            <a:avLst/>
          </a:prstGeom>
        </p:spPr>
      </p:pic>
      <p:sp>
        <p:nvSpPr>
          <p:cNvPr id="12" name="TextovéPole 11"/>
          <p:cNvSpPr txBox="1"/>
          <p:nvPr/>
        </p:nvSpPr>
        <p:spPr>
          <a:xfrm>
            <a:off x="4534693" y="3651870"/>
            <a:ext cx="4447137" cy="95410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latin typeface="Times New Roman" pitchFamily="18" charset="0"/>
                <a:cs typeface="Times New Roman" pitchFamily="18" charset="0"/>
              </a:rPr>
              <a:t>Věděli jste že: </a:t>
            </a:r>
          </a:p>
          <a:p>
            <a:pPr algn="ctr"/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pouhé navštívení webové stránky jako například předpovědi počasí, blogu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nebo zpravodajství je formou komunikace.</a:t>
            </a:r>
          </a:p>
        </p:txBody>
      </p:sp>
      <p:grpSp>
        <p:nvGrpSpPr>
          <p:cNvPr id="4" name="Skupina 3"/>
          <p:cNvGrpSpPr/>
          <p:nvPr/>
        </p:nvGrpSpPr>
        <p:grpSpPr>
          <a:xfrm>
            <a:off x="251520" y="3568027"/>
            <a:ext cx="3889094" cy="1037950"/>
            <a:chOff x="251520" y="3568027"/>
            <a:chExt cx="3889094" cy="1037950"/>
          </a:xfrm>
        </p:grpSpPr>
        <p:pic>
          <p:nvPicPr>
            <p:cNvPr id="1027" name="Picture 3" descr="C:\Users\fort\AppData\Local\Microsoft\Windows\Temporary Internet Files\Content.IE5\TNEM9XN9\MC900078706[1].wmf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0000"/>
            <a:stretch/>
          </p:blipFill>
          <p:spPr bwMode="auto">
            <a:xfrm>
              <a:off x="251520" y="3568027"/>
              <a:ext cx="880761" cy="10379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3" descr="C:\Users\fort\AppData\Local\Microsoft\Windows\Temporary Internet Files\Content.IE5\TNEM9XN9\MC900078706[1].wmf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000"/>
            <a:stretch/>
          </p:blipFill>
          <p:spPr bwMode="auto">
            <a:xfrm>
              <a:off x="3259853" y="3568028"/>
              <a:ext cx="880761" cy="10379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9" name="Picture 5" descr="C:\Users\fort\AppData\Local\Microsoft\Windows\Temporary Internet Files\Content.IE5\RFVUNUEI\MC900298305[1].wmf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7574" y="3786810"/>
              <a:ext cx="562979" cy="6842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612822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6" grpId="0"/>
      <p:bldP spid="1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 txBox="1">
            <a:spLocks/>
          </p:cNvSpPr>
          <p:nvPr/>
        </p:nvSpPr>
        <p:spPr>
          <a:xfrm>
            <a:off x="20151" y="470016"/>
            <a:ext cx="2916832" cy="445550"/>
          </a:xfrm>
          <a:prstGeom prst="rect">
            <a:avLst/>
          </a:prstGeom>
        </p:spPr>
        <p:txBody>
          <a:bodyPr>
            <a:normAutofit lnSpcReduction="10000"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29.10 Anotace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93729"/>
              </p:ext>
            </p:extLst>
          </p:nvPr>
        </p:nvGraphicFramePr>
        <p:xfrm>
          <a:off x="971600" y="1171570"/>
          <a:ext cx="7272808" cy="237228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409181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Lukáš Fořt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414864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12/2012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414864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7. ročník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414864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Internetová komunikace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Internet, komunikace, ICQ, </a:t>
                      </a:r>
                      <a:r>
                        <a:rPr lang="cs-CZ" sz="1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Skype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e-mail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718515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poskytuje seznámení se základními</a:t>
                      </a:r>
                      <a:r>
                        <a:rPr lang="cs-CZ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prostředky komunikace na Internetu</a:t>
                      </a:r>
                      <a:endParaRPr lang="cs-CZ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  <p:sp>
        <p:nvSpPr>
          <p:cNvPr id="4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014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7112" y="202332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29.2 Co už známe – Co je to Internet?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1059582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Internet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cs-CZ" sz="1600" u="sng" dirty="0" smtClean="0">
                <a:latin typeface="Times New Roman" pitchFamily="18" charset="0"/>
                <a:cs typeface="Times New Roman" pitchFamily="18" charset="0"/>
              </a:rPr>
              <a:t>celosvětová síť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navzájem propojených počítačových sestav. </a:t>
            </a:r>
            <a:r>
              <a:rPr lang="cs-CZ" sz="1600" u="sng" dirty="0" smtClean="0">
                <a:latin typeface="Times New Roman" pitchFamily="18" charset="0"/>
                <a:cs typeface="Times New Roman" pitchFamily="18" charset="0"/>
              </a:rPr>
              <a:t>Počítače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mezi sebou navzájem </a:t>
            </a:r>
            <a:r>
              <a:rPr lang="cs-CZ" sz="1600" u="sng" dirty="0" smtClean="0">
                <a:latin typeface="Times New Roman" pitchFamily="18" charset="0"/>
                <a:cs typeface="Times New Roman" pitchFamily="18" charset="0"/>
              </a:rPr>
              <a:t>komunikují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pomocí tzv. komunikačních protokolu TCP/IP. Nejznámější služby, které Internet poskytuje je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WWW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600" i="1" dirty="0" err="1" smtClean="0">
                <a:latin typeface="Times New Roman" pitchFamily="18" charset="0"/>
                <a:cs typeface="Times New Roman" pitchFamily="18" charset="0"/>
              </a:rPr>
              <a:t>ang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1600" i="1" dirty="0" err="1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cs-CZ" sz="1600" i="1" dirty="0" err="1" smtClean="0">
                <a:latin typeface="Times New Roman" pitchFamily="18" charset="0"/>
                <a:cs typeface="Times New Roman" pitchFamily="18" charset="0"/>
              </a:rPr>
              <a:t>orld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i="1" dirty="0" err="1" smtClean="0">
                <a:latin typeface="Times New Roman" pitchFamily="18" charset="0"/>
                <a:cs typeface="Times New Roman" pitchFamily="18" charset="0"/>
              </a:rPr>
              <a:t>wide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 web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zobrazování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textu, obrázků a videí pomocí hypertextových odkazů)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a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600" i="1" dirty="0" smtClean="0">
                <a:latin typeface="Times New Roman" pitchFamily="18" charset="0"/>
                <a:cs typeface="Times New Roman" pitchFamily="18" charset="0"/>
              </a:rPr>
              <a:t>(elektronická pošta)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 Při pohybu na webových stránkách je vhodné dodržovat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cs-CZ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Desatero </a:t>
            </a:r>
            <a:r>
              <a:rPr lang="cs-CZ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bezpečného internetu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4098" name="Picture 2" descr="C:\Users\fort\AppData\Local\Microsoft\Windows\Temporary Internet Files\Content.IE5\YD097AN7\MC900441535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121917"/>
            <a:ext cx="1496903" cy="1476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fort\AppData\Local\Microsoft\Windows\Temporary Internet Files\Content.IE5\FIQWKW65\MC900441533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83568" y="2164978"/>
            <a:ext cx="1536288" cy="1514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fort\AppData\Local\Microsoft\Windows\Temporary Internet Files\Content.IE5\YD097AN7\MC900441540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921" y="3341776"/>
            <a:ext cx="1536288" cy="1514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fort\AppData\Local\Microsoft\Windows\Temporary Internet Files\Content.IE5\FIQWKW65\MC900441539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483391" y="3507854"/>
            <a:ext cx="1472929" cy="145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ousměrná vodorovná šipka 7"/>
          <p:cNvSpPr/>
          <p:nvPr/>
        </p:nvSpPr>
        <p:spPr>
          <a:xfrm rot="688672">
            <a:off x="2256326" y="2820869"/>
            <a:ext cx="1368152" cy="50405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3670474" y="2689785"/>
            <a:ext cx="1322271" cy="1322271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 smtClean="0">
                <a:solidFill>
                  <a:srgbClr val="FFFF00"/>
                </a:solidFill>
              </a:rPr>
              <a:t>INTERNET</a:t>
            </a:r>
            <a:endParaRPr lang="cs-CZ" sz="1400" b="1" dirty="0">
              <a:solidFill>
                <a:srgbClr val="FFFF00"/>
              </a:solidFill>
            </a:endParaRPr>
          </a:p>
        </p:txBody>
      </p:sp>
      <p:sp>
        <p:nvSpPr>
          <p:cNvPr id="18" name="Obousměrná vodorovná šipka 17"/>
          <p:cNvSpPr/>
          <p:nvPr/>
        </p:nvSpPr>
        <p:spPr>
          <a:xfrm rot="1287693">
            <a:off x="5034304" y="3536463"/>
            <a:ext cx="859280" cy="50405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ousměrná vodorovná šipka 18"/>
          <p:cNvSpPr/>
          <p:nvPr/>
        </p:nvSpPr>
        <p:spPr>
          <a:xfrm rot="20974194">
            <a:off x="5062996" y="2832275"/>
            <a:ext cx="1368152" cy="50405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ousměrná vodorovná šipka 19"/>
          <p:cNvSpPr/>
          <p:nvPr/>
        </p:nvSpPr>
        <p:spPr>
          <a:xfrm rot="20749591">
            <a:off x="2924479" y="3717887"/>
            <a:ext cx="859280" cy="50405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6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8" grpId="0" animBg="1"/>
      <p:bldP spid="11" grpId="0" animBg="1"/>
      <p:bldP spid="18" grpId="0" animBg="1"/>
      <p:bldP spid="19" grpId="0" animBg="1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0" y="314990"/>
            <a:ext cx="8229600" cy="672584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29.3 Nové pojmy v komunikaci I.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51" name="Obdélník s odříznutým jedním rohem 3150"/>
          <p:cNvSpPr/>
          <p:nvPr/>
        </p:nvSpPr>
        <p:spPr>
          <a:xfrm>
            <a:off x="143878" y="1106089"/>
            <a:ext cx="2987962" cy="1609677"/>
          </a:xfrm>
          <a:prstGeom prst="snip1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b="1" dirty="0" smtClean="0"/>
              <a:t>Elektronická pošta (e-mail)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nejstarší aplikace využívající internet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První zpráva již v roce 1965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Používá znak @ pro oddělení jména od názvu poskytovatele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1400" dirty="0"/>
          </a:p>
        </p:txBody>
      </p:sp>
      <p:sp>
        <p:nvSpPr>
          <p:cNvPr id="114" name="Obdélník s odříznutým jedním rohem 113"/>
          <p:cNvSpPr/>
          <p:nvPr/>
        </p:nvSpPr>
        <p:spPr>
          <a:xfrm>
            <a:off x="3301928" y="2808149"/>
            <a:ext cx="2304256" cy="1080120"/>
          </a:xfrm>
          <a:prstGeom prst="snip1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b="1" dirty="0" smtClean="0">
                <a:solidFill>
                  <a:schemeClr val="tx1"/>
                </a:solidFill>
              </a:rPr>
              <a:t>FTP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>
                <a:solidFill>
                  <a:schemeClr val="tx1"/>
                </a:solidFill>
              </a:rPr>
              <a:t>služba na přenos souborů (např. na webové stránky)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1400" dirty="0"/>
          </a:p>
        </p:txBody>
      </p:sp>
      <p:pic>
        <p:nvPicPr>
          <p:cNvPr id="3179" name="Picture 107" descr="C:\Users\fort\AppData\Local\Microsoft\Windows\Temporary Internet Files\Content.IE5\NBXADL7L\MC90043799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1023691"/>
            <a:ext cx="1636321" cy="155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6" name="Obdélník s odříznutým jedním rohem 115"/>
          <p:cNvSpPr/>
          <p:nvPr/>
        </p:nvSpPr>
        <p:spPr>
          <a:xfrm>
            <a:off x="5796136" y="1106089"/>
            <a:ext cx="3131978" cy="2113733"/>
          </a:xfrm>
          <a:prstGeom prst="snip1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b="1" dirty="0" smtClean="0"/>
              <a:t>Sociální sítě (</a:t>
            </a:r>
            <a:r>
              <a:rPr lang="cs-CZ" sz="1400" b="1" dirty="0" err="1" smtClean="0"/>
              <a:t>Facebook</a:t>
            </a:r>
            <a:r>
              <a:rPr lang="cs-CZ" sz="1400" b="1" dirty="0" smtClean="0"/>
              <a:t>, Google+, </a:t>
            </a:r>
            <a:r>
              <a:rPr lang="cs-CZ" sz="1400" b="1" dirty="0" err="1" smtClean="0"/>
              <a:t>Twitter</a:t>
            </a:r>
            <a:r>
              <a:rPr lang="cs-CZ" sz="1400" b="1" dirty="0" smtClean="0"/>
              <a:t>, My </a:t>
            </a:r>
            <a:r>
              <a:rPr lang="cs-CZ" sz="1400" b="1" dirty="0" err="1" smtClean="0"/>
              <a:t>Space</a:t>
            </a:r>
            <a:r>
              <a:rPr lang="cs-CZ" sz="1400" b="1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/>
              <a:t>n</a:t>
            </a:r>
            <a:r>
              <a:rPr lang="cs-CZ" sz="1400" dirty="0" smtClean="0"/>
              <a:t>ejmladší komunikační kanál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/>
              <a:t>p</a:t>
            </a:r>
            <a:r>
              <a:rPr lang="cs-CZ" sz="1400" dirty="0" smtClean="0"/>
              <a:t>omocí sociálních sítí se sdružují lidé, kteří by se jinak nemohli potkat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účel ke sdílení informací a k zábavě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1400" dirty="0"/>
          </a:p>
        </p:txBody>
      </p:sp>
      <p:pic>
        <p:nvPicPr>
          <p:cNvPr id="3180" name="Picture 108" descr="C:\Users\fort\AppData\Local\Microsoft\Windows\Temporary Internet Files\Content.IE5\YD097AN7\MC900442168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226" y="2808149"/>
            <a:ext cx="1729242" cy="1729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52" name="Obrázek 315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4290" y="3888269"/>
            <a:ext cx="1019531" cy="1019531"/>
          </a:xfrm>
          <a:prstGeom prst="rect">
            <a:avLst/>
          </a:prstGeom>
        </p:spPr>
      </p:pic>
      <p:pic>
        <p:nvPicPr>
          <p:cNvPr id="3153" name="Obrázek 3152"/>
          <p:cNvPicPr>
            <a:picLocks noChangeAspect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8184" y="3313007"/>
            <a:ext cx="2488390" cy="172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599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3151" grpId="0" animBg="1"/>
      <p:bldP spid="114" grpId="0" animBg="1"/>
      <p:bldP spid="1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Obdélník s odříznutým jedním rohem 16"/>
          <p:cNvSpPr/>
          <p:nvPr/>
        </p:nvSpPr>
        <p:spPr>
          <a:xfrm>
            <a:off x="143878" y="2643758"/>
            <a:ext cx="3131978" cy="2376264"/>
          </a:xfrm>
          <a:prstGeom prst="snip1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b="1" dirty="0" smtClean="0">
                <a:solidFill>
                  <a:schemeClr val="tx1"/>
                </a:solidFill>
              </a:rPr>
              <a:t>Instant </a:t>
            </a:r>
            <a:r>
              <a:rPr lang="cs-CZ" sz="1400" b="1" dirty="0" err="1" smtClean="0">
                <a:solidFill>
                  <a:schemeClr val="tx1"/>
                </a:solidFill>
              </a:rPr>
              <a:t>messaging</a:t>
            </a:r>
            <a:r>
              <a:rPr lang="cs-CZ" sz="1400" b="1" dirty="0" smtClean="0">
                <a:solidFill>
                  <a:schemeClr val="tx1"/>
                </a:solidFill>
              </a:rPr>
              <a:t> (Messenger, ICQ)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s</a:t>
            </a:r>
            <a:r>
              <a:rPr lang="cs-CZ" sz="1400" dirty="0" smtClean="0">
                <a:solidFill>
                  <a:schemeClr val="tx1"/>
                </a:solidFill>
              </a:rPr>
              <a:t>lužba umožňující uživatelům sledovat, kdo je právě online </a:t>
            </a:r>
            <a:endParaRPr lang="cs-CZ" sz="1400" dirty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d</a:t>
            </a:r>
            <a:r>
              <a:rPr lang="cs-CZ" sz="1400" dirty="0" smtClean="0">
                <a:solidFill>
                  <a:schemeClr val="tx1"/>
                </a:solidFill>
              </a:rPr>
              <a:t>le potřeby je možné posílat zprávy, chatovat, posílat soubory či jinak komunikovat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>
                <a:solidFill>
                  <a:schemeClr val="tx1"/>
                </a:solidFill>
              </a:rPr>
              <a:t>výhodou oproti e-mailu je odesílání a přijímání zpráv v reálním čase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18" name="Obdélník s odříznutým jedním rohem 17"/>
          <p:cNvSpPr/>
          <p:nvPr/>
        </p:nvSpPr>
        <p:spPr>
          <a:xfrm>
            <a:off x="3430505" y="1203597"/>
            <a:ext cx="2304256" cy="1270457"/>
          </a:xfrm>
          <a:prstGeom prst="snip1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b="1" dirty="0" err="1" smtClean="0">
                <a:solidFill>
                  <a:schemeClr val="tx1"/>
                </a:solidFill>
              </a:rPr>
              <a:t>VoIP</a:t>
            </a:r>
            <a:r>
              <a:rPr lang="cs-CZ" sz="1400" b="1" dirty="0" smtClean="0">
                <a:solidFill>
                  <a:schemeClr val="tx1"/>
                </a:solidFill>
              </a:rPr>
              <a:t> (</a:t>
            </a:r>
            <a:r>
              <a:rPr lang="cs-CZ" sz="1400" b="1" dirty="0" err="1" smtClean="0">
                <a:solidFill>
                  <a:schemeClr val="tx1"/>
                </a:solidFill>
              </a:rPr>
              <a:t>Skype</a:t>
            </a:r>
            <a:r>
              <a:rPr lang="cs-CZ" sz="1400" b="1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t</a:t>
            </a:r>
            <a:r>
              <a:rPr lang="cs-CZ" sz="1400" dirty="0" smtClean="0">
                <a:solidFill>
                  <a:schemeClr val="tx1"/>
                </a:solidFill>
              </a:rPr>
              <a:t>elefonování pomocí Internetu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>
                <a:solidFill>
                  <a:schemeClr val="tx1"/>
                </a:solidFill>
              </a:rPr>
              <a:t>n</a:t>
            </a:r>
            <a:r>
              <a:rPr lang="cs-CZ" sz="1400" dirty="0" smtClean="0">
                <a:solidFill>
                  <a:schemeClr val="tx1"/>
                </a:solidFill>
              </a:rPr>
              <a:t>ejznámější klient je </a:t>
            </a:r>
            <a:r>
              <a:rPr lang="cs-CZ" sz="1400" dirty="0" err="1" smtClean="0">
                <a:solidFill>
                  <a:schemeClr val="tx1"/>
                </a:solidFill>
              </a:rPr>
              <a:t>Skype</a:t>
            </a:r>
            <a:endParaRPr lang="cs-CZ" sz="1400" dirty="0" smtClean="0">
              <a:solidFill>
                <a:schemeClr val="tx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endParaRPr lang="cs-CZ" sz="1400" dirty="0"/>
          </a:p>
        </p:txBody>
      </p:sp>
      <p:sp>
        <p:nvSpPr>
          <p:cNvPr id="19" name="Obdélník s odříznutým jedním rohem 18"/>
          <p:cNvSpPr/>
          <p:nvPr/>
        </p:nvSpPr>
        <p:spPr>
          <a:xfrm>
            <a:off x="5807421" y="2931790"/>
            <a:ext cx="2987962" cy="1393653"/>
          </a:xfrm>
          <a:prstGeom prst="snip1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400" b="1" dirty="0" smtClean="0"/>
              <a:t>Blog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Internetová stránka pro laického uživatele, pomocí které komunikuje s jinými uživateli Internetu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1400" dirty="0"/>
          </a:p>
        </p:txBody>
      </p:sp>
      <p:sp>
        <p:nvSpPr>
          <p:cNvPr id="21" name="Nadpis 4"/>
          <p:cNvSpPr txBox="1">
            <a:spLocks/>
          </p:cNvSpPr>
          <p:nvPr/>
        </p:nvSpPr>
        <p:spPr>
          <a:xfrm>
            <a:off x="0" y="314990"/>
            <a:ext cx="8229600" cy="6725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29.4 Nové pojmy v komunikaci II.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047835"/>
            <a:ext cx="2320772" cy="1426220"/>
          </a:xfrm>
          <a:prstGeom prst="rect">
            <a:avLst/>
          </a:prstGeom>
        </p:spPr>
      </p:pic>
      <p:pic>
        <p:nvPicPr>
          <p:cNvPr id="23" name="Obrázek 22"/>
          <p:cNvPicPr>
            <a:picLocks noChangeAspect="1"/>
          </p:cNvPicPr>
          <p:nvPr/>
        </p:nvPicPr>
        <p:blipFill>
          <a:blip r:embed="rId5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40" y="2596334"/>
            <a:ext cx="1523917" cy="1523917"/>
          </a:xfrm>
          <a:prstGeom prst="rect">
            <a:avLst/>
          </a:prstGeom>
        </p:spPr>
      </p:pic>
      <p:pic>
        <p:nvPicPr>
          <p:cNvPr id="24" name="Obrázek 23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80485">
            <a:off x="6146128" y="1534783"/>
            <a:ext cx="2310848" cy="701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32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496" y="205979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29.5 Cvičení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740150" y="133814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07504" y="1059582"/>
            <a:ext cx="8640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Ve dvojicích zkuste přeložit následující zkratky používané v komunikaci: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529074" y="1404403"/>
            <a:ext cx="1594654" cy="35498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zkratka:	</a:t>
            </a:r>
          </a:p>
          <a:p>
            <a:pPr algn="just"/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ZPP</a:t>
            </a:r>
            <a:r>
              <a:rPr lang="cs-CZ" sz="1200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WTS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>
              <a:buNone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W8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>
              <a:buNone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URW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>
              <a:buNone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U2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>
              <a:buNone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TTM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>
              <a:buNone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TGIF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>
              <a:buNone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THX1E6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SAF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ROFL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1475656" y="1398135"/>
            <a:ext cx="3168352" cy="35498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řešení:</a:t>
            </a:r>
          </a:p>
          <a:p>
            <a:pPr algn="just"/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Zatím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pa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pa</a:t>
            </a:r>
            <a:endParaRPr lang="cs-CZ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Want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sell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(chci prodat…)</a:t>
            </a:r>
          </a:p>
          <a:p>
            <a:pPr marL="0" indent="0">
              <a:buNone/>
            </a:pP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Wait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(počkej)</a:t>
            </a:r>
          </a:p>
          <a:p>
            <a:pPr marL="0" indent="0">
              <a:buNone/>
            </a:pP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welcome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(není zač)</a:t>
            </a:r>
          </a:p>
          <a:p>
            <a:pPr marL="0" indent="0">
              <a:buNone/>
            </a:pP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too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(tobě taky)</a:t>
            </a:r>
          </a:p>
          <a:p>
            <a:pPr marL="0" indent="0">
              <a:buNone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Taky tě miluju</a:t>
            </a:r>
          </a:p>
          <a:p>
            <a:pPr marL="0" indent="0">
              <a:buNone/>
            </a:pP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Thanks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God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it‘s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Friday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(díky 	bohu, že je pátek)</a:t>
            </a:r>
          </a:p>
          <a:p>
            <a:pPr marL="0" indent="0">
              <a:buNone/>
            </a:pP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Thanks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a milion (děkuji milionkrát)</a:t>
            </a:r>
          </a:p>
          <a:p>
            <a:pPr marL="0" indent="0">
              <a:buNone/>
            </a:pP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See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attached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file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(viz příloha)</a:t>
            </a:r>
          </a:p>
          <a:p>
            <a:pPr marL="0" indent="0">
              <a:buNone/>
            </a:pP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Rolling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on (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floor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(válím se po podlaze)</a:t>
            </a:r>
          </a:p>
        </p:txBody>
      </p:sp>
      <p:sp>
        <p:nvSpPr>
          <p:cNvPr id="13" name="Zástupný symbol pro obsah 3"/>
          <p:cNvSpPr txBox="1">
            <a:spLocks/>
          </p:cNvSpPr>
          <p:nvPr/>
        </p:nvSpPr>
        <p:spPr>
          <a:xfrm>
            <a:off x="6448400" y="1414039"/>
            <a:ext cx="2444080" cy="347787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řešení:</a:t>
            </a:r>
          </a:p>
          <a:p>
            <a:pPr algn="just"/>
            <a:endParaRPr lang="cs-CZ" sz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 hand (na druhou 	stranu)</a:t>
            </a:r>
            <a:endParaRPr lang="cs-CZ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cs-CZ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Oh</a:t>
            </a: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my </a:t>
            </a:r>
            <a:r>
              <a:rPr lang="cs-CZ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God</a:t>
            </a: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Oh</a:t>
            </a: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můj bože)</a:t>
            </a:r>
          </a:p>
          <a:p>
            <a:pPr marL="0" indent="0" algn="just">
              <a:buNone/>
            </a:pPr>
            <a:r>
              <a:rPr lang="cs-CZ" sz="1200" dirty="0" err="1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cs-CZ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course</a:t>
            </a: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(samozřejmě)</a:t>
            </a:r>
          </a:p>
          <a:p>
            <a:pPr marL="0" indent="0" algn="just">
              <a:buNone/>
            </a:pP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nováček</a:t>
            </a:r>
          </a:p>
          <a:p>
            <a:pPr marL="0" indent="0" algn="just">
              <a:buNone/>
            </a:pP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no comment (bez komentáře)</a:t>
            </a:r>
          </a:p>
          <a:p>
            <a:pPr marL="0" indent="0" algn="just">
              <a:buNone/>
            </a:pP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mate (kamaráde)</a:t>
            </a:r>
          </a:p>
          <a:p>
            <a:pPr marL="0" indent="0" algn="just">
              <a:buNone/>
            </a:pPr>
            <a:r>
              <a:rPr lang="cs-CZ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me</a:t>
            </a: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too</a:t>
            </a: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(já taky)</a:t>
            </a:r>
          </a:p>
          <a:p>
            <a:pPr marL="0" indent="0" algn="just">
              <a:buNone/>
            </a:pPr>
            <a:r>
              <a:rPr lang="cs-CZ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later</a:t>
            </a: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(později)</a:t>
            </a:r>
          </a:p>
          <a:p>
            <a:pPr marL="0" indent="0" algn="just">
              <a:buNone/>
            </a:pP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hate</a:t>
            </a: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(nenávidím tě)</a:t>
            </a:r>
          </a:p>
          <a:p>
            <a:pPr marL="0" indent="0" algn="just">
              <a:buNone/>
            </a:pPr>
            <a:r>
              <a:rPr lang="cs-CZ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luck</a:t>
            </a: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(hodně </a:t>
            </a:r>
            <a:r>
              <a:rPr lang="cs-CZ" sz="1200" dirty="0" err="1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stěstí</a:t>
            </a: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cs-CZ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Zástupný symbol pro obsah 3"/>
          <p:cNvSpPr txBox="1">
            <a:spLocks/>
          </p:cNvSpPr>
          <p:nvPr/>
        </p:nvSpPr>
        <p:spPr>
          <a:xfrm>
            <a:off x="5152256" y="1414039"/>
            <a:ext cx="1224136" cy="347787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zkratka:	</a:t>
            </a:r>
          </a:p>
          <a:p>
            <a:pPr algn="just"/>
            <a:endParaRPr lang="cs-CZ" sz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OTOH</a:t>
            </a:r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cs-CZ" sz="12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OMG</a:t>
            </a: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cs-CZ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OFC</a:t>
            </a: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cs-CZ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N00B</a:t>
            </a: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cs-CZ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NC</a:t>
            </a: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cs-CZ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M8</a:t>
            </a: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cs-CZ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M2</a:t>
            </a: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cs-CZ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L8R</a:t>
            </a: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cs-CZ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 H8 U</a:t>
            </a: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/>
            <a:r>
              <a:rPr lang="cs-CZ" sz="12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GL</a:t>
            </a:r>
            <a:r>
              <a:rPr lang="cs-CZ" sz="12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cs-CZ" sz="12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660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1" grpId="0"/>
      <p:bldP spid="12" grpId="0"/>
      <p:bldP spid="1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195486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29.6 Pro šikovné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07504" y="1059582"/>
            <a:ext cx="86409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Najdi na Internetu které sociální sítě </a:t>
            </a: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jsou </a:t>
            </a:r>
            <a:r>
              <a:rPr lang="cs-CZ" sz="1600" dirty="0" smtClean="0">
                <a:latin typeface="Times New Roman" pitchFamily="18" charset="0"/>
                <a:cs typeface="Times New Roman" pitchFamily="18" charset="0"/>
              </a:rPr>
              <a:t>nejvyužívanější a vytvoř graf jejich využívání.</a:t>
            </a:r>
          </a:p>
          <a:p>
            <a:pPr algn="just"/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sz="1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cs-CZ" sz="8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800" dirty="0" smtClean="0">
                <a:latin typeface="Times New Roman" pitchFamily="18" charset="0"/>
                <a:cs typeface="Times New Roman" pitchFamily="18" charset="0"/>
              </a:rPr>
              <a:t>		*data jsou smyšlená</a:t>
            </a:r>
            <a:endParaRPr lang="cs-CZ" sz="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Graf 2"/>
          <p:cNvGraphicFramePr/>
          <p:nvPr>
            <p:extLst>
              <p:ext uri="{D42A27DB-BD31-4B8C-83A1-F6EECF244321}">
                <p14:modId xmlns:p14="http://schemas.microsoft.com/office/powerpoint/2010/main" val="63562361"/>
              </p:ext>
            </p:extLst>
          </p:nvPr>
        </p:nvGraphicFramePr>
        <p:xfrm>
          <a:off x="395536" y="1407914"/>
          <a:ext cx="3600400" cy="28200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5122" name="Picture 2" descr="C:\Users\fort\AppData\Local\Microsoft\Windows\Temporary Internet Files\Content.IE5\FIQWKW65\MC900407734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5" y="1923678"/>
            <a:ext cx="2264767" cy="226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545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4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Graphic spid="3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Informatics</a:t>
            </a:r>
            <a:endParaRPr lang="cs-CZ" sz="1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Nadpis 1"/>
          <p:cNvSpPr txBox="1">
            <a:spLocks/>
          </p:cNvSpPr>
          <p:nvPr/>
        </p:nvSpPr>
        <p:spPr>
          <a:xfrm>
            <a:off x="-8348" y="420801"/>
            <a:ext cx="8229600" cy="4947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29.7 CLIL – Internet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délník s odříznutým příčným rohem 7"/>
          <p:cNvSpPr/>
          <p:nvPr/>
        </p:nvSpPr>
        <p:spPr>
          <a:xfrm>
            <a:off x="1498024" y="1059582"/>
            <a:ext cx="1440160" cy="50405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nickname</a:t>
            </a:r>
            <a:endParaRPr lang="cs-CZ" dirty="0"/>
          </a:p>
        </p:txBody>
      </p:sp>
      <p:sp>
        <p:nvSpPr>
          <p:cNvPr id="26" name="Obdélník s odříznutým příčným rohem 25"/>
          <p:cNvSpPr/>
          <p:nvPr/>
        </p:nvSpPr>
        <p:spPr>
          <a:xfrm>
            <a:off x="1498024" y="2211710"/>
            <a:ext cx="1440160" cy="50405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online</a:t>
            </a:r>
            <a:endParaRPr lang="cs-CZ" dirty="0"/>
          </a:p>
        </p:txBody>
      </p:sp>
      <p:sp>
        <p:nvSpPr>
          <p:cNvPr id="27" name="Obdélník s odříznutým příčným rohem 26"/>
          <p:cNvSpPr/>
          <p:nvPr/>
        </p:nvSpPr>
        <p:spPr>
          <a:xfrm>
            <a:off x="1498024" y="1635646"/>
            <a:ext cx="1440160" cy="50405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offline</a:t>
            </a:r>
            <a:endParaRPr lang="cs-CZ" dirty="0"/>
          </a:p>
        </p:txBody>
      </p:sp>
      <p:sp>
        <p:nvSpPr>
          <p:cNvPr id="28" name="Obdélník s odříznutým příčným rohem 27"/>
          <p:cNvSpPr/>
          <p:nvPr/>
        </p:nvSpPr>
        <p:spPr>
          <a:xfrm>
            <a:off x="1515991" y="3428649"/>
            <a:ext cx="1440160" cy="50405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attachment</a:t>
            </a:r>
            <a:endParaRPr lang="cs-CZ" dirty="0"/>
          </a:p>
        </p:txBody>
      </p:sp>
      <p:sp>
        <p:nvSpPr>
          <p:cNvPr id="29" name="Obdélník s odříznutým příčným rohem 28"/>
          <p:cNvSpPr/>
          <p:nvPr/>
        </p:nvSpPr>
        <p:spPr>
          <a:xfrm>
            <a:off x="1498024" y="4011910"/>
            <a:ext cx="1440160" cy="50405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download</a:t>
            </a:r>
            <a:endParaRPr lang="cs-CZ" dirty="0"/>
          </a:p>
        </p:txBody>
      </p:sp>
      <p:sp>
        <p:nvSpPr>
          <p:cNvPr id="30" name="Obdélník s odříznutým příčným rohem 29"/>
          <p:cNvSpPr/>
          <p:nvPr/>
        </p:nvSpPr>
        <p:spPr>
          <a:xfrm>
            <a:off x="1515991" y="2811083"/>
            <a:ext cx="1440160" cy="50405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upload</a:t>
            </a:r>
            <a:endParaRPr lang="cs-CZ" dirty="0"/>
          </a:p>
        </p:txBody>
      </p:sp>
      <p:sp>
        <p:nvSpPr>
          <p:cNvPr id="31" name="Obdélník s odříznutým příčným rohem 30"/>
          <p:cNvSpPr/>
          <p:nvPr/>
        </p:nvSpPr>
        <p:spPr>
          <a:xfrm>
            <a:off x="1498024" y="4587974"/>
            <a:ext cx="1440160" cy="504056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connection</a:t>
            </a:r>
            <a:endParaRPr lang="cs-CZ" dirty="0"/>
          </a:p>
        </p:txBody>
      </p:sp>
      <p:sp>
        <p:nvSpPr>
          <p:cNvPr id="40" name="Obdélník s odříznutým příčným rohem 39"/>
          <p:cNvSpPr/>
          <p:nvPr/>
        </p:nvSpPr>
        <p:spPr>
          <a:xfrm>
            <a:off x="5292080" y="1059582"/>
            <a:ext cx="1440160" cy="504056"/>
          </a:xfrm>
          <a:prstGeom prst="snip2Diag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stáhnout</a:t>
            </a:r>
            <a:endParaRPr lang="cs-CZ" dirty="0"/>
          </a:p>
        </p:txBody>
      </p:sp>
      <p:sp>
        <p:nvSpPr>
          <p:cNvPr id="41" name="Obdélník s odříznutým příčným rohem 40"/>
          <p:cNvSpPr/>
          <p:nvPr/>
        </p:nvSpPr>
        <p:spPr>
          <a:xfrm>
            <a:off x="5292080" y="2211710"/>
            <a:ext cx="1440160" cy="504056"/>
          </a:xfrm>
          <a:prstGeom prst="snip2Diag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přezdívka</a:t>
            </a:r>
            <a:endParaRPr lang="cs-CZ" dirty="0"/>
          </a:p>
        </p:txBody>
      </p:sp>
      <p:sp>
        <p:nvSpPr>
          <p:cNvPr id="42" name="Obdélník s odříznutým příčným rohem 41"/>
          <p:cNvSpPr/>
          <p:nvPr/>
        </p:nvSpPr>
        <p:spPr>
          <a:xfrm>
            <a:off x="5292080" y="1635646"/>
            <a:ext cx="1440160" cy="504056"/>
          </a:xfrm>
          <a:prstGeom prst="snip2Diag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nahrát</a:t>
            </a:r>
            <a:endParaRPr lang="cs-CZ" dirty="0"/>
          </a:p>
        </p:txBody>
      </p:sp>
      <p:sp>
        <p:nvSpPr>
          <p:cNvPr id="43" name="Obdélník s odříznutým příčným rohem 42"/>
          <p:cNvSpPr/>
          <p:nvPr/>
        </p:nvSpPr>
        <p:spPr>
          <a:xfrm>
            <a:off x="5310047" y="3428649"/>
            <a:ext cx="1440160" cy="504056"/>
          </a:xfrm>
          <a:prstGeom prst="snip2Diag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nepřipojen</a:t>
            </a:r>
            <a:endParaRPr lang="cs-CZ" dirty="0"/>
          </a:p>
        </p:txBody>
      </p:sp>
      <p:sp>
        <p:nvSpPr>
          <p:cNvPr id="44" name="Obdélník s odříznutým příčným rohem 43"/>
          <p:cNvSpPr/>
          <p:nvPr/>
        </p:nvSpPr>
        <p:spPr>
          <a:xfrm>
            <a:off x="5292080" y="4011910"/>
            <a:ext cx="1440160" cy="504056"/>
          </a:xfrm>
          <a:prstGeom prst="snip2Diag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příloha</a:t>
            </a:r>
            <a:endParaRPr lang="cs-CZ" dirty="0"/>
          </a:p>
        </p:txBody>
      </p:sp>
      <p:sp>
        <p:nvSpPr>
          <p:cNvPr id="45" name="Obdélník s odříznutým příčným rohem 44"/>
          <p:cNvSpPr/>
          <p:nvPr/>
        </p:nvSpPr>
        <p:spPr>
          <a:xfrm>
            <a:off x="5310047" y="2811083"/>
            <a:ext cx="1440160" cy="504056"/>
          </a:xfrm>
          <a:prstGeom prst="snip2Diag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spojení</a:t>
            </a:r>
            <a:endParaRPr lang="cs-CZ" dirty="0"/>
          </a:p>
        </p:txBody>
      </p:sp>
      <p:sp>
        <p:nvSpPr>
          <p:cNvPr id="46" name="Obdélník s odříznutým příčným rohem 45"/>
          <p:cNvSpPr/>
          <p:nvPr/>
        </p:nvSpPr>
        <p:spPr>
          <a:xfrm>
            <a:off x="5292080" y="4587974"/>
            <a:ext cx="1440160" cy="504056"/>
          </a:xfrm>
          <a:prstGeom prst="snip2Diag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připojen</a:t>
            </a:r>
            <a:endParaRPr lang="cs-CZ" dirty="0"/>
          </a:p>
        </p:txBody>
      </p:sp>
      <p:cxnSp>
        <p:nvCxnSpPr>
          <p:cNvPr id="11" name="Přímá spojnice se šipkou 10"/>
          <p:cNvCxnSpPr>
            <a:stCxn id="8" idx="0"/>
            <a:endCxn id="41" idx="2"/>
          </p:cNvCxnSpPr>
          <p:nvPr/>
        </p:nvCxnSpPr>
        <p:spPr>
          <a:xfrm>
            <a:off x="2938184" y="1311610"/>
            <a:ext cx="2353896" cy="1152128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se šipkou 48"/>
          <p:cNvCxnSpPr>
            <a:stCxn id="27" idx="0"/>
            <a:endCxn id="43" idx="2"/>
          </p:cNvCxnSpPr>
          <p:nvPr/>
        </p:nvCxnSpPr>
        <p:spPr>
          <a:xfrm>
            <a:off x="2938184" y="1887674"/>
            <a:ext cx="2371863" cy="1793003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se šipkou 51"/>
          <p:cNvCxnSpPr>
            <a:stCxn id="26" idx="0"/>
            <a:endCxn id="46" idx="2"/>
          </p:cNvCxnSpPr>
          <p:nvPr/>
        </p:nvCxnSpPr>
        <p:spPr>
          <a:xfrm>
            <a:off x="2938184" y="2463738"/>
            <a:ext cx="2353896" cy="2376264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>
            <a:stCxn id="30" idx="0"/>
            <a:endCxn id="42" idx="2"/>
          </p:cNvCxnSpPr>
          <p:nvPr/>
        </p:nvCxnSpPr>
        <p:spPr>
          <a:xfrm flipV="1">
            <a:off x="2956151" y="1887674"/>
            <a:ext cx="2335929" cy="1175437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se šipkou 59"/>
          <p:cNvCxnSpPr>
            <a:stCxn id="28" idx="0"/>
            <a:endCxn id="44" idx="2"/>
          </p:cNvCxnSpPr>
          <p:nvPr/>
        </p:nvCxnSpPr>
        <p:spPr>
          <a:xfrm>
            <a:off x="2956151" y="3680677"/>
            <a:ext cx="2335929" cy="583261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se šipkou 62"/>
          <p:cNvCxnSpPr>
            <a:stCxn id="29" idx="0"/>
            <a:endCxn id="40" idx="2"/>
          </p:cNvCxnSpPr>
          <p:nvPr/>
        </p:nvCxnSpPr>
        <p:spPr>
          <a:xfrm flipV="1">
            <a:off x="2938184" y="1311610"/>
            <a:ext cx="2353896" cy="2952328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se šipkou 65"/>
          <p:cNvCxnSpPr>
            <a:stCxn id="31" idx="0"/>
            <a:endCxn id="45" idx="2"/>
          </p:cNvCxnSpPr>
          <p:nvPr/>
        </p:nvCxnSpPr>
        <p:spPr>
          <a:xfrm flipV="1">
            <a:off x="2938184" y="3063111"/>
            <a:ext cx="2371863" cy="1776891"/>
          </a:xfrm>
          <a:prstGeom prst="straightConnector1">
            <a:avLst/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072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6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14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33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37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42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202332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29.8 Test – Internetová komunikace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1488920"/>
              </p:ext>
            </p:extLst>
          </p:nvPr>
        </p:nvGraphicFramePr>
        <p:xfrm>
          <a:off x="971600" y="987574"/>
          <a:ext cx="6984776" cy="287123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28259"/>
                <a:gridCol w="2374509"/>
                <a:gridCol w="2282008"/>
              </a:tblGrid>
              <a:tr h="1440160">
                <a:tc>
                  <a:txBody>
                    <a:bodyPr/>
                    <a:lstStyle/>
                    <a:p>
                      <a:pPr marL="228600" indent="-228600">
                        <a:buFont typeface="+mj-lt"/>
                        <a:buAutoNum type="arabicParenR"/>
                      </a:pPr>
                      <a:r>
                        <a:rPr lang="cs-CZ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Mezi sociální sítě nepatří:</a:t>
                      </a: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endParaRPr lang="cs-CZ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endParaRPr lang="cs-CZ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Facebook</a:t>
                      </a:r>
                      <a:endParaRPr lang="cs-CZ" sz="11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My </a:t>
                      </a:r>
                      <a:r>
                        <a:rPr lang="cs-CZ" sz="11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Space</a:t>
                      </a:r>
                      <a:endParaRPr lang="cs-CZ" sz="11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ICQ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Google+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cs-CZ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2)  Jaký je protokol pro komunikaci</a:t>
                      </a:r>
                      <a:r>
                        <a:rPr lang="cs-CZ" sz="11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na Internetu?</a:t>
                      </a:r>
                      <a:endParaRPr lang="cs-CZ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endParaRPr lang="cs-CZ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TCP/IP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DNS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Instant</a:t>
                      </a:r>
                      <a:r>
                        <a:rPr lang="cs-CZ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1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Communicator</a:t>
                      </a:r>
                      <a:endParaRPr lang="cs-CZ" sz="11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FDD</a:t>
                      </a: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cs-CZ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3) Znak @ se používá: </a:t>
                      </a: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endParaRPr lang="cs-CZ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rabicParenR"/>
                      </a:pPr>
                      <a:endParaRPr lang="cs-CZ" sz="11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v e-mailové adrese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na ICQ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jako</a:t>
                      </a:r>
                      <a:r>
                        <a:rPr lang="cs-CZ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1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smajlík</a:t>
                      </a:r>
                      <a:endParaRPr lang="cs-CZ" sz="11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nepoužívá se</a:t>
                      </a:r>
                    </a:p>
                    <a:p>
                      <a:endParaRPr lang="cs-CZ" sz="1100" b="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1431077">
                <a:tc>
                  <a:txBody>
                    <a:bodyPr/>
                    <a:lstStyle/>
                    <a:p>
                      <a:r>
                        <a:rPr lang="cs-CZ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4) Pomocí e-mailu nemohu:</a:t>
                      </a:r>
                    </a:p>
                    <a:p>
                      <a:endParaRPr lang="cs-CZ" sz="1100" b="1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100" b="1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poslat </a:t>
                      </a:r>
                      <a:r>
                        <a:rPr lang="cs-CZ" sz="11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sms</a:t>
                      </a:r>
                      <a:endParaRPr lang="cs-CZ" sz="11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zjistit stav uživatele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poslat</a:t>
                      </a:r>
                      <a:r>
                        <a:rPr lang="cs-CZ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obrázek</a:t>
                      </a:r>
                      <a:endParaRPr lang="cs-CZ" sz="11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poslat video</a:t>
                      </a:r>
                      <a:endParaRPr lang="cs-CZ" sz="11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5) Co je to „chat“?</a:t>
                      </a:r>
                    </a:p>
                    <a:p>
                      <a:endParaRPr lang="cs-CZ" sz="11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1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marR="0" indent="-2286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lphaLcParenR"/>
                        <a:tabLst/>
                        <a:defRPr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zvíře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diskuse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součást</a:t>
                      </a:r>
                      <a:r>
                        <a:rPr lang="cs-CZ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hardware</a:t>
                      </a:r>
                      <a:endParaRPr lang="cs-CZ" sz="11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to neexistuje</a:t>
                      </a:r>
                    </a:p>
                    <a:p>
                      <a:endParaRPr lang="cs-CZ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r>
                        <a:rPr lang="cs-CZ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6) Co znamená</a:t>
                      </a:r>
                      <a:r>
                        <a:rPr lang="cs-CZ" sz="11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WWW?</a:t>
                      </a:r>
                    </a:p>
                    <a:p>
                      <a:endParaRPr lang="cs-CZ" sz="1100" b="1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Windows </a:t>
                      </a:r>
                      <a:r>
                        <a:rPr lang="cs-CZ" sz="11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Wack</a:t>
                      </a: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1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Warranty</a:t>
                      </a: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Wide</a:t>
                      </a:r>
                      <a:r>
                        <a:rPr lang="cs-CZ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Wolfram </a:t>
                      </a:r>
                      <a:r>
                        <a:rPr lang="cs-CZ" sz="1100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Widow</a:t>
                      </a:r>
                      <a:endParaRPr lang="cs-CZ" sz="11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World</a:t>
                      </a: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sz="1100" b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Wide</a:t>
                      </a: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 Web</a:t>
                      </a:r>
                    </a:p>
                    <a:p>
                      <a:pPr marL="228600" indent="-228600">
                        <a:buFont typeface="+mj-lt"/>
                        <a:buAutoNum type="alphaLcParenR"/>
                      </a:pPr>
                      <a:r>
                        <a:rPr lang="cs-CZ" sz="1100" b="0" dirty="0" smtClean="0">
                          <a:latin typeface="Times New Roman" pitchFamily="18" charset="0"/>
                          <a:cs typeface="Times New Roman" pitchFamily="18" charset="0"/>
                        </a:rPr>
                        <a:t>zkratka</a:t>
                      </a:r>
                      <a:r>
                        <a:rPr lang="cs-CZ" sz="1100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nemá konkrétní význam</a:t>
                      </a:r>
                      <a:endParaRPr lang="cs-CZ" sz="1100" b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cs-CZ" sz="11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  <p:sp>
        <p:nvSpPr>
          <p:cNvPr id="8" name="TextovéPole 10"/>
          <p:cNvSpPr txBox="1"/>
          <p:nvPr/>
        </p:nvSpPr>
        <p:spPr>
          <a:xfrm>
            <a:off x="353413" y="4569972"/>
            <a:ext cx="2130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Správné</a:t>
            </a:r>
            <a:r>
              <a:rPr lang="cs-CZ" sz="12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odpovědi</a:t>
            </a:r>
            <a:r>
              <a:rPr lang="cs-CZ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cs-CZ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12"/>
          <p:cNvSpPr txBox="1"/>
          <p:nvPr/>
        </p:nvSpPr>
        <p:spPr>
          <a:xfrm>
            <a:off x="7020272" y="4586086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u="sng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600" u="sng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328250"/>
              </p:ext>
            </p:extLst>
          </p:nvPr>
        </p:nvGraphicFramePr>
        <p:xfrm>
          <a:off x="2466904" y="4518418"/>
          <a:ext cx="1763688" cy="472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87896"/>
                <a:gridCol w="587896"/>
                <a:gridCol w="587896"/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/>
                        <a:t>1C</a:t>
                      </a:r>
                      <a:endParaRPr lang="cs-CZ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/>
                        <a:t>2A</a:t>
                      </a:r>
                      <a:endParaRPr lang="cs-CZ" sz="1100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dirty="0" smtClean="0">
                          <a:latin typeface="Times New Roman" pitchFamily="18" charset="0"/>
                          <a:cs typeface="Times New Roman" pitchFamily="18" charset="0"/>
                        </a:rPr>
                        <a:t>3A</a:t>
                      </a:r>
                      <a:endParaRPr lang="cs-CZ" sz="11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/>
                        <a:t>4B</a:t>
                      </a:r>
                      <a:endParaRPr lang="cs-CZ" sz="1100" b="1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/>
                        <a:t>5B</a:t>
                      </a:r>
                      <a:endParaRPr lang="cs-CZ" sz="1100" b="1" dirty="0"/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1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6C</a:t>
                      </a:r>
                      <a:endParaRPr lang="cs-CZ" sz="11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  <p:sp>
        <p:nvSpPr>
          <p:cNvPr id="11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Informatika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89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>
          <a:xfrm>
            <a:off x="179512" y="1221600"/>
            <a:ext cx="8784976" cy="264629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/>
            </a:solidFill>
            <a:prstDash val="sysDot"/>
          </a:ln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Zdroje</a:t>
            </a: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cs-CZ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baap.me/wp-content/uploads/2012/02/communication-internet.jpg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1, poslední přístup dne 30.6.2013)</a:t>
            </a:r>
            <a:endParaRPr lang="cs-CZ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  <a:hlinkClick r:id="rId3"/>
            </a:endParaRPr>
          </a:p>
          <a:p>
            <a:pPr marL="0" indent="0">
              <a:buNone/>
            </a:pP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http</a:t>
            </a: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://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cs.wikipedia.org/wiki/Internet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2, poslední přístup dne 28.3.2013)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4"/>
              </a:rPr>
              <a:t>cs.wikipedia.org/wiki/Instant_messaging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3, poslední přístup dne 28.3.2013)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www.nwprintedsolutions.com/wp-content/uploads/2003/01/FTP_logo_klein.png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3, poslední přístup dne 28.3.2013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6"/>
              </a:rPr>
              <a:t>www.socialsellingu.com/wp-content/uploads/2012/08/social_networking.jpeg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3, poslední přístup dne 28.3.2013)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http://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7"/>
              </a:rPr>
              <a:t>findasoft.com/wp-content/uploads/2012/12/instant-messaging-software.jpg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4, poslední přístup dne 28.3.2013)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8"/>
              </a:rPr>
              <a:t>http://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8"/>
              </a:rPr>
              <a:t>dailynews.col.org/wp-content/uploads/2012/05/SkypeAndroid10.png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4, poslední přístup dne 28.3.2013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9"/>
              </a:rPr>
              <a:t>http://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9"/>
              </a:rPr>
              <a:t>michellerafter.com/wp-content/uploads/2011/05/Blogger-logo.jpg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4, poslední přístup dne 28.3.2013)</a:t>
            </a:r>
          </a:p>
          <a:p>
            <a:pPr marL="0" indent="0">
              <a:buNone/>
            </a:pP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Obrázky z databáze klipart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>
          <a:xfrm>
            <a:off x="0" y="411510"/>
            <a:ext cx="4119802" cy="445550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29.9 Použité zdroje, citace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23"/>
          <p:cNvSpPr txBox="1"/>
          <p:nvPr/>
        </p:nvSpPr>
        <p:spPr>
          <a:xfrm>
            <a:off x="0" y="-20538"/>
            <a:ext cx="9144000" cy="492443"/>
          </a:xfrm>
          <a:prstGeom prst="rect">
            <a:avLst/>
          </a:prstGeom>
          <a:solidFill>
            <a:srgbClr val="FCD5B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Matematika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54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6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7000"/>
                            </p:stCondLst>
                            <p:childTnLst>
                              <p:par>
                                <p:cTn id="5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8000"/>
                            </p:stCondLst>
                            <p:childTnLst>
                              <p:par>
                                <p:cTn id="5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9000"/>
                            </p:stCondLst>
                            <p:childTnLst>
                              <p:par>
                                <p:cTn id="6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0"/>
                            </p:stCondLst>
                            <p:childTnLst>
                              <p:par>
                                <p:cTn id="7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/>
    </p:bldLst>
  </p:timing>
</p:sld>
</file>

<file path=ppt/theme/theme1.xml><?xml version="1.0" encoding="utf-8"?>
<a:theme xmlns:a="http://schemas.openxmlformats.org/drawingml/2006/main" name="Hardwarové součásti PC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2699</TotalTime>
  <Words>865</Words>
  <Application>Microsoft Office PowerPoint</Application>
  <PresentationFormat>Předvádění na obrazovce (16:9)</PresentationFormat>
  <Paragraphs>200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Hardwarové součásti PC</vt:lpstr>
      <vt:lpstr>Prezentace aplikace PowerPoint</vt:lpstr>
      <vt:lpstr>29.2 Co už známe – Co je to Internet?</vt:lpstr>
      <vt:lpstr>29.3 Nové pojmy v komunikaci I.</vt:lpstr>
      <vt:lpstr>Prezentace aplikace PowerPoint</vt:lpstr>
      <vt:lpstr>29.5 Cvičení</vt:lpstr>
      <vt:lpstr>29.6 Pro šikovné</vt:lpstr>
      <vt:lpstr>Prezentace aplikace PowerPoint</vt:lpstr>
      <vt:lpstr>29.8 Test – Internetová komunikace</vt:lpstr>
      <vt:lpstr>Prezentace aplikace PowerPoint</vt:lpstr>
      <vt:lpstr>Prezentace aplikace PowerPoint</vt:lpstr>
    </vt:vector>
  </TitlesOfParts>
  <Company>úča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1.1.</dc:title>
  <dc:creator>Marie Makovská</dc:creator>
  <cp:lastModifiedBy>fort</cp:lastModifiedBy>
  <cp:revision>140</cp:revision>
  <dcterms:created xsi:type="dcterms:W3CDTF">2011-02-27T12:08:40Z</dcterms:created>
  <dcterms:modified xsi:type="dcterms:W3CDTF">2013-08-25T13:53:23Z</dcterms:modified>
</cp:coreProperties>
</file>