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Sociální sítě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Facebook</c:v>
                </c:pt>
                <c:pt idx="1">
                  <c:v>Google+</c:v>
                </c:pt>
                <c:pt idx="2">
                  <c:v>Twitter</c:v>
                </c:pt>
                <c:pt idx="3">
                  <c:v>My Space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36672"/>
        <c:axId val="32379648"/>
      </c:barChart>
      <c:catAx>
        <c:axId val="36236672"/>
        <c:scaling>
          <c:orientation val="minMax"/>
        </c:scaling>
        <c:delete val="0"/>
        <c:axPos val="l"/>
        <c:majorTickMark val="out"/>
        <c:minorTickMark val="none"/>
        <c:tickLblPos val="nextTo"/>
        <c:crossAx val="32379648"/>
        <c:crosses val="autoZero"/>
        <c:auto val="1"/>
        <c:lblAlgn val="ctr"/>
        <c:lblOffset val="100"/>
        <c:noMultiLvlLbl val="0"/>
      </c:catAx>
      <c:valAx>
        <c:axId val="323796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36236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0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7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977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87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60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4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9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t>25.8.2013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t>25.8.2013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ailynews.col.org/wp-content/uploads/2012/05/SkypeAndroid10.png" TargetMode="External"/><Relationship Id="rId3" Type="http://schemas.openxmlformats.org/officeDocument/2006/relationships/hyperlink" Target="http://cs.wikipedia.org/wiki/Internet" TargetMode="External"/><Relationship Id="rId7" Type="http://schemas.openxmlformats.org/officeDocument/2006/relationships/hyperlink" Target="http://findasoft.com/wp-content/uploads/2012/12/instant-messaging-software.jpg" TargetMode="External"/><Relationship Id="rId2" Type="http://schemas.openxmlformats.org/officeDocument/2006/relationships/hyperlink" Target="http://baap.me/wp-content/uploads/2012/02/communication-interne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cialsellingu.com/wp-content/uploads/2012/08/social_networking.jpeg" TargetMode="External"/><Relationship Id="rId5" Type="http://schemas.openxmlformats.org/officeDocument/2006/relationships/hyperlink" Target="http://www.nwprintedsolutions.com/wp-content/uploads/2003/01/FTP_logo_klein.png" TargetMode="External"/><Relationship Id="rId4" Type="http://schemas.openxmlformats.org/officeDocument/2006/relationships/hyperlink" Target="http://cs.wikipedia.org/wiki/Instant_messaging" TargetMode="External"/><Relationship Id="rId9" Type="http://schemas.openxmlformats.org/officeDocument/2006/relationships/hyperlink" Target="http://michellerafter.com/wp-content/uploads/2011/05/Blogger-log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9"/>
          <p:cNvSpPr txBox="1"/>
          <p:nvPr/>
        </p:nvSpPr>
        <p:spPr>
          <a:xfrm>
            <a:off x="-21286" y="465875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Lukáš Fořt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658752"/>
            <a:ext cx="3061970" cy="48474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Nadpis 1"/>
          <p:cNvSpPr txBox="1">
            <a:spLocks/>
          </p:cNvSpPr>
          <p:nvPr/>
        </p:nvSpPr>
        <p:spPr>
          <a:xfrm>
            <a:off x="-7112" y="19548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29.1 Internetová komunikace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496" y="843558"/>
            <a:ext cx="44471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současnosti se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téměř 80%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veškeré komunikace odehrává na poli internetu. Přestože první počítače nebyly směřovány k tomuto účelu, dnes si komunikace přes počítač snad neumíme ani představit. </a:t>
            </a:r>
          </a:p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Přes počítač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dnes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běžnou součástí téměř každé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domácnosti,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komunikujeme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pomocí internetu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každý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Například zasláním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e-mailu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posláním zprávy přes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ICQ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1600" i="1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či </a:t>
            </a:r>
            <a:r>
              <a:rPr lang="cs-CZ" sz="1600" i="1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jiné sociální sítě, zasílání zpráv přes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e-ŽK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clrChange>
              <a:clrFrom>
                <a:srgbClr val="F8FCFD"/>
              </a:clrFrom>
              <a:clrTo>
                <a:srgbClr val="F8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692" y="437536"/>
            <a:ext cx="4285779" cy="3214334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534693" y="3651870"/>
            <a:ext cx="4447137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Věděli jste že: 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pouhé navštívení webové stránky jako například předpovědi počasí, blogu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nebo zpravodajství je formou komunikace.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251520" y="3568027"/>
            <a:ext cx="3889094" cy="1037950"/>
            <a:chOff x="251520" y="3568027"/>
            <a:chExt cx="3889094" cy="1037950"/>
          </a:xfrm>
        </p:grpSpPr>
        <p:pic>
          <p:nvPicPr>
            <p:cNvPr id="1027" name="Picture 3" descr="C:\Users\fort\AppData\Local\Microsoft\Windows\Temporary Internet Files\Content.IE5\TNEM9XN9\MC900078706[1].wmf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251520" y="3568027"/>
              <a:ext cx="880761" cy="1037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C:\Users\fort\AppData\Local\Microsoft\Windows\Temporary Internet Files\Content.IE5\TNEM9XN9\MC900078706[1].wmf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3259853" y="3568028"/>
              <a:ext cx="880761" cy="1037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fort\AppData\Local\Microsoft\Windows\Temporary Internet Files\Content.IE5\RFVUNUEI\MC900298305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574" y="3786810"/>
              <a:ext cx="562979" cy="684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151" y="470016"/>
            <a:ext cx="2916832" cy="44555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729"/>
              </p:ext>
            </p:extLst>
          </p:nvPr>
        </p:nvGraphicFramePr>
        <p:xfrm>
          <a:off x="971600" y="1171570"/>
          <a:ext cx="7272808" cy="237228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40918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Lukáš Fořt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Internetová komunikace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Internet, komunikace, ICQ, </a:t>
                      </a:r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Skype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e-mail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71851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poskytuje seznámení se základními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prostředky komunikace na Internetu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112" y="20233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29.2 Co už známe – Co je to Internet?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05958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celosvětová síť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navzájem propojených počítačových sestav.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Počítače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mezi sebou navzájem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komunikují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pomocí tzv. komunikačních protokolu TCP/IP. Nejznámější služby, které Internet poskytuje je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i="1" dirty="0" err="1" smtClean="0"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600" i="1" dirty="0" err="1" smtClean="0">
                <a:latin typeface="Times New Roman" pitchFamily="18" charset="0"/>
                <a:cs typeface="Times New Roman" pitchFamily="18" charset="0"/>
              </a:rPr>
              <a:t>orld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web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zobrazování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textu, obrázků a videí pomocí hypertextových odkazů)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(elektronická pošta)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Při pohybu na webových stránkách je vhodné dodržovat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cs-C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Desatero </a:t>
            </a:r>
            <a:r>
              <a:rPr lang="cs-C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bezpečného internetu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098" name="Picture 2" descr="C:\Users\fort\AppData\Local\Microsoft\Windows\Temporary Internet Files\Content.IE5\YD097AN7\MC9004415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21917"/>
            <a:ext cx="1496903" cy="147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ort\AppData\Local\Microsoft\Windows\Temporary Internet Files\Content.IE5\FIQWKW65\MC90044153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568" y="2164978"/>
            <a:ext cx="1536288" cy="15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fort\AppData\Local\Microsoft\Windows\Temporary Internet Files\Content.IE5\YD097AN7\MC90044154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21" y="3341776"/>
            <a:ext cx="1536288" cy="15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fort\AppData\Local\Microsoft\Windows\Temporary Internet Files\Content.IE5\FIQWKW65\MC90044153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83391" y="3507854"/>
            <a:ext cx="1472929" cy="145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ousměrná vodorovná šipka 7"/>
          <p:cNvSpPr/>
          <p:nvPr/>
        </p:nvSpPr>
        <p:spPr>
          <a:xfrm rot="688672">
            <a:off x="2256326" y="2820869"/>
            <a:ext cx="1368152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670474" y="2689785"/>
            <a:ext cx="1322271" cy="132227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</a:rPr>
              <a:t>INTERNET</a:t>
            </a:r>
            <a:endParaRPr lang="cs-CZ" sz="1400" b="1" dirty="0">
              <a:solidFill>
                <a:srgbClr val="FFFF00"/>
              </a:solidFill>
            </a:endParaRPr>
          </a:p>
        </p:txBody>
      </p:sp>
      <p:sp>
        <p:nvSpPr>
          <p:cNvPr id="18" name="Obousměrná vodorovná šipka 17"/>
          <p:cNvSpPr/>
          <p:nvPr/>
        </p:nvSpPr>
        <p:spPr>
          <a:xfrm rot="1287693">
            <a:off x="5034304" y="3536463"/>
            <a:ext cx="85928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ousměrná vodorovná šipka 18"/>
          <p:cNvSpPr/>
          <p:nvPr/>
        </p:nvSpPr>
        <p:spPr>
          <a:xfrm rot="20974194">
            <a:off x="5062996" y="2832275"/>
            <a:ext cx="1368152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ousměrná vodorovná šipka 19"/>
          <p:cNvSpPr/>
          <p:nvPr/>
        </p:nvSpPr>
        <p:spPr>
          <a:xfrm rot="20749591">
            <a:off x="2924479" y="3717887"/>
            <a:ext cx="85928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11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14990"/>
            <a:ext cx="8229600" cy="67258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29.3 Nové pojmy v komunikaci I.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1" name="Obdélník s odříznutým jedním rohem 3150"/>
          <p:cNvSpPr/>
          <p:nvPr/>
        </p:nvSpPr>
        <p:spPr>
          <a:xfrm>
            <a:off x="143878" y="1106089"/>
            <a:ext cx="2987962" cy="1609677"/>
          </a:xfrm>
          <a:prstGeom prst="snip1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/>
              <a:t>Elektronická pošta (e-mail)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nejstarší aplikace využívající internet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První zpráva již v roce 1965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Používá znak @ pro oddělení jména od názvu poskytovatele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400" dirty="0"/>
          </a:p>
        </p:txBody>
      </p:sp>
      <p:sp>
        <p:nvSpPr>
          <p:cNvPr id="114" name="Obdélník s odříznutým jedním rohem 113"/>
          <p:cNvSpPr/>
          <p:nvPr/>
        </p:nvSpPr>
        <p:spPr>
          <a:xfrm>
            <a:off x="3301928" y="2808149"/>
            <a:ext cx="2304256" cy="1080120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tx1"/>
                </a:solidFill>
              </a:rPr>
              <a:t>FTP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služba na přenos souborů (např. na webové stránky)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400" dirty="0"/>
          </a:p>
        </p:txBody>
      </p:sp>
      <p:pic>
        <p:nvPicPr>
          <p:cNvPr id="3179" name="Picture 107" descr="C:\Users\fort\AppData\Local\Microsoft\Windows\Temporary Internet Files\Content.IE5\NBXADL7L\MC9004379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23691"/>
            <a:ext cx="1636321" cy="155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Obdélník s odříznutým jedním rohem 115"/>
          <p:cNvSpPr/>
          <p:nvPr/>
        </p:nvSpPr>
        <p:spPr>
          <a:xfrm>
            <a:off x="5796136" y="1106089"/>
            <a:ext cx="3131978" cy="2113733"/>
          </a:xfrm>
          <a:prstGeom prst="snip1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/>
              <a:t>Sociální sítě (</a:t>
            </a:r>
            <a:r>
              <a:rPr lang="cs-CZ" sz="1400" b="1" dirty="0" err="1" smtClean="0"/>
              <a:t>Facebook</a:t>
            </a:r>
            <a:r>
              <a:rPr lang="cs-CZ" sz="1400" b="1" dirty="0" smtClean="0"/>
              <a:t>, Google+, </a:t>
            </a:r>
            <a:r>
              <a:rPr lang="cs-CZ" sz="1400" b="1" dirty="0" err="1" smtClean="0"/>
              <a:t>Twitter</a:t>
            </a:r>
            <a:r>
              <a:rPr lang="cs-CZ" sz="1400" b="1" dirty="0" smtClean="0"/>
              <a:t>, My </a:t>
            </a:r>
            <a:r>
              <a:rPr lang="cs-CZ" sz="1400" b="1" dirty="0" err="1" smtClean="0"/>
              <a:t>Space</a:t>
            </a:r>
            <a:r>
              <a:rPr lang="cs-CZ" sz="1400" b="1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n</a:t>
            </a:r>
            <a:r>
              <a:rPr lang="cs-CZ" sz="1400" dirty="0" smtClean="0"/>
              <a:t>ejmladší komunikační kanál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p</a:t>
            </a:r>
            <a:r>
              <a:rPr lang="cs-CZ" sz="1400" dirty="0" smtClean="0"/>
              <a:t>omocí sociálních sítí se sdružují lidé, kteří by se jinak nemohli potkat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účel ke sdílení informací a k zábavě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400" dirty="0"/>
          </a:p>
        </p:txBody>
      </p:sp>
      <p:pic>
        <p:nvPicPr>
          <p:cNvPr id="3180" name="Picture 108" descr="C:\Users\fort\AppData\Local\Microsoft\Windows\Temporary Internet Files\Content.IE5\YD097AN7\MC90044216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26" y="2808149"/>
            <a:ext cx="1729242" cy="172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2" name="Obrázek 31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290" y="3888269"/>
            <a:ext cx="1019531" cy="1019531"/>
          </a:xfrm>
          <a:prstGeom prst="rect">
            <a:avLst/>
          </a:prstGeom>
        </p:spPr>
      </p:pic>
      <p:pic>
        <p:nvPicPr>
          <p:cNvPr id="3153" name="Obrázek 315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13007"/>
            <a:ext cx="2488390" cy="17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51" grpId="0" animBg="1"/>
      <p:bldP spid="114" grpId="0" animBg="1"/>
      <p:bldP spid="1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s odříznutým jedním rohem 16"/>
          <p:cNvSpPr/>
          <p:nvPr/>
        </p:nvSpPr>
        <p:spPr>
          <a:xfrm>
            <a:off x="143878" y="2643758"/>
            <a:ext cx="3131978" cy="2376264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tx1"/>
                </a:solidFill>
              </a:rPr>
              <a:t>Instant </a:t>
            </a:r>
            <a:r>
              <a:rPr lang="cs-CZ" sz="1400" b="1" dirty="0" err="1" smtClean="0">
                <a:solidFill>
                  <a:schemeClr val="tx1"/>
                </a:solidFill>
              </a:rPr>
              <a:t>messaging</a:t>
            </a:r>
            <a:r>
              <a:rPr lang="cs-CZ" sz="1400" b="1" dirty="0" smtClean="0">
                <a:solidFill>
                  <a:schemeClr val="tx1"/>
                </a:solidFill>
              </a:rPr>
              <a:t> (Messenger, ICQ)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s</a:t>
            </a:r>
            <a:r>
              <a:rPr lang="cs-CZ" sz="1400" dirty="0" smtClean="0">
                <a:solidFill>
                  <a:schemeClr val="tx1"/>
                </a:solidFill>
              </a:rPr>
              <a:t>lužba umožňující uživatelům sledovat, kdo je právě online </a:t>
            </a:r>
            <a:endParaRPr lang="cs-CZ" sz="14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d</a:t>
            </a:r>
            <a:r>
              <a:rPr lang="cs-CZ" sz="1400" dirty="0" smtClean="0">
                <a:solidFill>
                  <a:schemeClr val="tx1"/>
                </a:solidFill>
              </a:rPr>
              <a:t>le potřeby je možné posílat zprávy, chatovat, posílat soubory či jinak komunikovat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výhodou oproti e-mailu je odesílání a přijímání zpráv v reálním čase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" name="Obdélník s odříznutým jedním rohem 17"/>
          <p:cNvSpPr/>
          <p:nvPr/>
        </p:nvSpPr>
        <p:spPr>
          <a:xfrm>
            <a:off x="3430505" y="1203597"/>
            <a:ext cx="2304256" cy="1270457"/>
          </a:xfrm>
          <a:prstGeom prst="snip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err="1" smtClean="0">
                <a:solidFill>
                  <a:schemeClr val="tx1"/>
                </a:solidFill>
              </a:rPr>
              <a:t>VoIP</a:t>
            </a:r>
            <a:r>
              <a:rPr lang="cs-CZ" sz="1400" b="1" dirty="0" smtClean="0">
                <a:solidFill>
                  <a:schemeClr val="tx1"/>
                </a:solidFill>
              </a:rPr>
              <a:t> (</a:t>
            </a:r>
            <a:r>
              <a:rPr lang="cs-CZ" sz="1400" b="1" dirty="0" err="1" smtClean="0">
                <a:solidFill>
                  <a:schemeClr val="tx1"/>
                </a:solidFill>
              </a:rPr>
              <a:t>Skype</a:t>
            </a:r>
            <a:r>
              <a:rPr lang="cs-CZ" sz="1400" b="1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t</a:t>
            </a:r>
            <a:r>
              <a:rPr lang="cs-CZ" sz="1400" dirty="0" smtClean="0">
                <a:solidFill>
                  <a:schemeClr val="tx1"/>
                </a:solidFill>
              </a:rPr>
              <a:t>elefonování pomocí Internetu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n</a:t>
            </a:r>
            <a:r>
              <a:rPr lang="cs-CZ" sz="1400" dirty="0" smtClean="0">
                <a:solidFill>
                  <a:schemeClr val="tx1"/>
                </a:solidFill>
              </a:rPr>
              <a:t>ejznámější klient je </a:t>
            </a:r>
            <a:r>
              <a:rPr lang="cs-CZ" sz="1400" dirty="0" err="1" smtClean="0">
                <a:solidFill>
                  <a:schemeClr val="tx1"/>
                </a:solidFill>
              </a:rPr>
              <a:t>Skype</a:t>
            </a:r>
            <a:endParaRPr lang="cs-CZ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cs-CZ" sz="1400" dirty="0"/>
          </a:p>
        </p:txBody>
      </p:sp>
      <p:sp>
        <p:nvSpPr>
          <p:cNvPr id="19" name="Obdélník s odříznutým jedním rohem 18"/>
          <p:cNvSpPr/>
          <p:nvPr/>
        </p:nvSpPr>
        <p:spPr>
          <a:xfrm>
            <a:off x="5807421" y="2931790"/>
            <a:ext cx="2987962" cy="1393653"/>
          </a:xfrm>
          <a:prstGeom prst="snip1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/>
              <a:t>Blog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Internetová stránka pro laického uživatele, pomocí které komunikuje s jinými uživateli Internetu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400" dirty="0"/>
          </a:p>
        </p:txBody>
      </p:sp>
      <p:sp>
        <p:nvSpPr>
          <p:cNvPr id="21" name="Nadpis 4"/>
          <p:cNvSpPr txBox="1">
            <a:spLocks/>
          </p:cNvSpPr>
          <p:nvPr/>
        </p:nvSpPr>
        <p:spPr>
          <a:xfrm>
            <a:off x="0" y="314990"/>
            <a:ext cx="8229600" cy="672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29.4 Nové pojmy v komunikaci II.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47835"/>
            <a:ext cx="2320772" cy="1426220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40" y="2596334"/>
            <a:ext cx="1523917" cy="1523917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0485">
            <a:off x="6146128" y="1534783"/>
            <a:ext cx="2310848" cy="70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2059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29.5 Cvičení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40150" y="13381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1059582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 dvojicích zkuste přeložit následující zkratky používané v komunikaci: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29074" y="1404403"/>
            <a:ext cx="1594654" cy="3549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zkratka:	</a:t>
            </a:r>
          </a:p>
          <a:p>
            <a:pPr algn="just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ZPP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WTS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W8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URW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TTM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THX1E6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SAF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ROFL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475656" y="1398135"/>
            <a:ext cx="3168352" cy="3549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algn="just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Zatím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sell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(chci prodat…)</a:t>
            </a:r>
          </a:p>
          <a:p>
            <a:pPr marL="0" indent="0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Wait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(počkej)</a:t>
            </a:r>
          </a:p>
          <a:p>
            <a:pPr marL="0" indent="0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welcome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(není zač)</a:t>
            </a:r>
          </a:p>
          <a:p>
            <a:pPr marL="0" indent="0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(tobě taky)</a:t>
            </a:r>
          </a:p>
          <a:p>
            <a:pPr marL="0" indent="0"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Taky tě miluju</a:t>
            </a:r>
          </a:p>
          <a:p>
            <a:pPr marL="0" indent="0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it‘s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Friday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(díky 	bohu, že je pátek)</a:t>
            </a:r>
          </a:p>
          <a:p>
            <a:pPr marL="0" indent="0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a milion (děkuji milionkrát)</a:t>
            </a:r>
          </a:p>
          <a:p>
            <a:pPr marL="0" indent="0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attached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(viz příloha)</a:t>
            </a:r>
          </a:p>
          <a:p>
            <a:pPr marL="0" indent="0"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Rolling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on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floor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(válím se po podlaze)</a:t>
            </a: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6448400" y="1414039"/>
            <a:ext cx="2444080" cy="34778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algn="just"/>
            <a:endParaRPr lang="cs-CZ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hand (na druhou 	stranu)</a:t>
            </a:r>
            <a:endParaRPr lang="cs-C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můj bože)</a:t>
            </a:r>
          </a:p>
          <a:p>
            <a:pPr marL="0" indent="0" algn="just">
              <a:buNone/>
            </a:pPr>
            <a:r>
              <a:rPr lang="cs-CZ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(samozřejmě)</a:t>
            </a:r>
          </a:p>
          <a:p>
            <a:pPr marL="0" indent="0" algn="just">
              <a:buNone/>
            </a:pP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nováček</a:t>
            </a:r>
          </a:p>
          <a:p>
            <a:pPr marL="0" indent="0" algn="just">
              <a:buNone/>
            </a:pP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 comment (bez komentáře)</a:t>
            </a:r>
          </a:p>
          <a:p>
            <a:pPr marL="0" indent="0" algn="just">
              <a:buNone/>
            </a:pP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mate (kamaráde)</a:t>
            </a:r>
          </a:p>
          <a:p>
            <a:pPr marL="0" indent="0" algn="just">
              <a:buNone/>
            </a:pP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(já taky)</a:t>
            </a:r>
          </a:p>
          <a:p>
            <a:pPr marL="0" indent="0" algn="just">
              <a:buNone/>
            </a:pP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(později)</a:t>
            </a:r>
          </a:p>
          <a:p>
            <a:pPr marL="0" indent="0" algn="just">
              <a:buNone/>
            </a:pP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hate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(nenávidím tě)</a:t>
            </a:r>
          </a:p>
          <a:p>
            <a:pPr marL="0" indent="0" algn="just">
              <a:buNone/>
            </a:pP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luck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(hodně </a:t>
            </a:r>
            <a:r>
              <a:rPr lang="cs-CZ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stěstí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5152256" y="1414039"/>
            <a:ext cx="1224136" cy="34778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zkratka:	</a:t>
            </a:r>
          </a:p>
          <a:p>
            <a:pPr algn="just"/>
            <a:endParaRPr lang="cs-CZ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OTOH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OMG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OFC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N00B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NC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M8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M2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L8R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H8 U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cs-C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GL</a:t>
            </a:r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29.6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059582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na Internetu které sociální sítě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nejvyužívanější a vytvoř graf jejich využívání.</a:t>
            </a: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		*data jsou smyšlená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63562361"/>
              </p:ext>
            </p:extLst>
          </p:nvPr>
        </p:nvGraphicFramePr>
        <p:xfrm>
          <a:off x="395536" y="1407914"/>
          <a:ext cx="3600400" cy="282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122" name="Picture 2" descr="C:\Users\fort\AppData\Local\Microsoft\Windows\Temporary Internet Files\Content.IE5\FIQWKW65\MC900407734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1923678"/>
            <a:ext cx="2264767" cy="226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4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-8348" y="420801"/>
            <a:ext cx="8229600" cy="494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29.7 CLIL – Internet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s odříznutým příčným rohem 7"/>
          <p:cNvSpPr/>
          <p:nvPr/>
        </p:nvSpPr>
        <p:spPr>
          <a:xfrm>
            <a:off x="1498024" y="1059582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nickname</a:t>
            </a:r>
            <a:endParaRPr lang="cs-CZ" dirty="0"/>
          </a:p>
        </p:txBody>
      </p:sp>
      <p:sp>
        <p:nvSpPr>
          <p:cNvPr id="26" name="Obdélník s odříznutým příčným rohem 25"/>
          <p:cNvSpPr/>
          <p:nvPr/>
        </p:nvSpPr>
        <p:spPr>
          <a:xfrm>
            <a:off x="1498024" y="2211710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online</a:t>
            </a:r>
            <a:endParaRPr lang="cs-CZ" dirty="0"/>
          </a:p>
        </p:txBody>
      </p:sp>
      <p:sp>
        <p:nvSpPr>
          <p:cNvPr id="27" name="Obdélník s odříznutým příčným rohem 26"/>
          <p:cNvSpPr/>
          <p:nvPr/>
        </p:nvSpPr>
        <p:spPr>
          <a:xfrm>
            <a:off x="1498024" y="1635646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offline</a:t>
            </a:r>
            <a:endParaRPr lang="cs-CZ" dirty="0"/>
          </a:p>
        </p:txBody>
      </p:sp>
      <p:sp>
        <p:nvSpPr>
          <p:cNvPr id="28" name="Obdélník s odříznutým příčným rohem 27"/>
          <p:cNvSpPr/>
          <p:nvPr/>
        </p:nvSpPr>
        <p:spPr>
          <a:xfrm>
            <a:off x="1515991" y="3428649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attachment</a:t>
            </a:r>
            <a:endParaRPr lang="cs-CZ" dirty="0"/>
          </a:p>
        </p:txBody>
      </p:sp>
      <p:sp>
        <p:nvSpPr>
          <p:cNvPr id="29" name="Obdélník s odříznutým příčným rohem 28"/>
          <p:cNvSpPr/>
          <p:nvPr/>
        </p:nvSpPr>
        <p:spPr>
          <a:xfrm>
            <a:off x="1498024" y="4011910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download</a:t>
            </a:r>
            <a:endParaRPr lang="cs-CZ" dirty="0"/>
          </a:p>
        </p:txBody>
      </p:sp>
      <p:sp>
        <p:nvSpPr>
          <p:cNvPr id="30" name="Obdélník s odříznutým příčným rohem 29"/>
          <p:cNvSpPr/>
          <p:nvPr/>
        </p:nvSpPr>
        <p:spPr>
          <a:xfrm>
            <a:off x="1515991" y="2811083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upload</a:t>
            </a:r>
            <a:endParaRPr lang="cs-CZ" dirty="0"/>
          </a:p>
        </p:txBody>
      </p:sp>
      <p:sp>
        <p:nvSpPr>
          <p:cNvPr id="31" name="Obdélník s odříznutým příčným rohem 30"/>
          <p:cNvSpPr/>
          <p:nvPr/>
        </p:nvSpPr>
        <p:spPr>
          <a:xfrm>
            <a:off x="1498024" y="4587974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connection</a:t>
            </a:r>
            <a:endParaRPr lang="cs-CZ" dirty="0"/>
          </a:p>
        </p:txBody>
      </p:sp>
      <p:sp>
        <p:nvSpPr>
          <p:cNvPr id="40" name="Obdélník s odříznutým příčným rohem 39"/>
          <p:cNvSpPr/>
          <p:nvPr/>
        </p:nvSpPr>
        <p:spPr>
          <a:xfrm>
            <a:off x="5292080" y="1059582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stáhnout</a:t>
            </a:r>
            <a:endParaRPr lang="cs-CZ" dirty="0"/>
          </a:p>
        </p:txBody>
      </p:sp>
      <p:sp>
        <p:nvSpPr>
          <p:cNvPr id="41" name="Obdélník s odříznutým příčným rohem 40"/>
          <p:cNvSpPr/>
          <p:nvPr/>
        </p:nvSpPr>
        <p:spPr>
          <a:xfrm>
            <a:off x="5292080" y="2211710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přezdívka</a:t>
            </a:r>
            <a:endParaRPr lang="cs-CZ" dirty="0"/>
          </a:p>
        </p:txBody>
      </p:sp>
      <p:sp>
        <p:nvSpPr>
          <p:cNvPr id="42" name="Obdélník s odříznutým příčným rohem 41"/>
          <p:cNvSpPr/>
          <p:nvPr/>
        </p:nvSpPr>
        <p:spPr>
          <a:xfrm>
            <a:off x="5292080" y="1635646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nahrát</a:t>
            </a:r>
            <a:endParaRPr lang="cs-CZ" dirty="0"/>
          </a:p>
        </p:txBody>
      </p:sp>
      <p:sp>
        <p:nvSpPr>
          <p:cNvPr id="43" name="Obdélník s odříznutým příčným rohem 42"/>
          <p:cNvSpPr/>
          <p:nvPr/>
        </p:nvSpPr>
        <p:spPr>
          <a:xfrm>
            <a:off x="5310047" y="3428649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nepřipojen</a:t>
            </a:r>
            <a:endParaRPr lang="cs-CZ" dirty="0"/>
          </a:p>
        </p:txBody>
      </p:sp>
      <p:sp>
        <p:nvSpPr>
          <p:cNvPr id="44" name="Obdélník s odříznutým příčným rohem 43"/>
          <p:cNvSpPr/>
          <p:nvPr/>
        </p:nvSpPr>
        <p:spPr>
          <a:xfrm>
            <a:off x="5292080" y="4011910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příloha</a:t>
            </a:r>
            <a:endParaRPr lang="cs-CZ" dirty="0"/>
          </a:p>
        </p:txBody>
      </p:sp>
      <p:sp>
        <p:nvSpPr>
          <p:cNvPr id="45" name="Obdélník s odříznutým příčným rohem 44"/>
          <p:cNvSpPr/>
          <p:nvPr/>
        </p:nvSpPr>
        <p:spPr>
          <a:xfrm>
            <a:off x="5310047" y="2811083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spojení</a:t>
            </a:r>
            <a:endParaRPr lang="cs-CZ" dirty="0"/>
          </a:p>
        </p:txBody>
      </p:sp>
      <p:sp>
        <p:nvSpPr>
          <p:cNvPr id="46" name="Obdélník s odříznutým příčným rohem 45"/>
          <p:cNvSpPr/>
          <p:nvPr/>
        </p:nvSpPr>
        <p:spPr>
          <a:xfrm>
            <a:off x="5292080" y="4587974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připojen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8" idx="0"/>
            <a:endCxn id="41" idx="2"/>
          </p:cNvCxnSpPr>
          <p:nvPr/>
        </p:nvCxnSpPr>
        <p:spPr>
          <a:xfrm>
            <a:off x="2938184" y="1311610"/>
            <a:ext cx="2353896" cy="115212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stCxn id="27" idx="0"/>
            <a:endCxn id="43" idx="2"/>
          </p:cNvCxnSpPr>
          <p:nvPr/>
        </p:nvCxnSpPr>
        <p:spPr>
          <a:xfrm>
            <a:off x="2938184" y="1887674"/>
            <a:ext cx="2371863" cy="1793003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stCxn id="26" idx="0"/>
            <a:endCxn id="46" idx="2"/>
          </p:cNvCxnSpPr>
          <p:nvPr/>
        </p:nvCxnSpPr>
        <p:spPr>
          <a:xfrm>
            <a:off x="2938184" y="2463738"/>
            <a:ext cx="2353896" cy="2376264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30" idx="0"/>
            <a:endCxn id="42" idx="2"/>
          </p:cNvCxnSpPr>
          <p:nvPr/>
        </p:nvCxnSpPr>
        <p:spPr>
          <a:xfrm flipV="1">
            <a:off x="2956151" y="1887674"/>
            <a:ext cx="2335929" cy="1175437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stCxn id="28" idx="0"/>
            <a:endCxn id="44" idx="2"/>
          </p:cNvCxnSpPr>
          <p:nvPr/>
        </p:nvCxnSpPr>
        <p:spPr>
          <a:xfrm>
            <a:off x="2956151" y="3680677"/>
            <a:ext cx="2335929" cy="583261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>
            <a:stCxn id="29" idx="0"/>
            <a:endCxn id="40" idx="2"/>
          </p:cNvCxnSpPr>
          <p:nvPr/>
        </p:nvCxnSpPr>
        <p:spPr>
          <a:xfrm flipV="1">
            <a:off x="2938184" y="1311610"/>
            <a:ext cx="2353896" cy="295232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31" idx="0"/>
            <a:endCxn id="45" idx="2"/>
          </p:cNvCxnSpPr>
          <p:nvPr/>
        </p:nvCxnSpPr>
        <p:spPr>
          <a:xfrm flipV="1">
            <a:off x="2938184" y="3063111"/>
            <a:ext cx="2371863" cy="1776891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20233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29.8 Test – Internetová komunikace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488920"/>
              </p:ext>
            </p:extLst>
          </p:nvPr>
        </p:nvGraphicFramePr>
        <p:xfrm>
          <a:off x="971600" y="987574"/>
          <a:ext cx="6984776" cy="28712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8259"/>
                <a:gridCol w="2374509"/>
                <a:gridCol w="2282008"/>
              </a:tblGrid>
              <a:tr h="144016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Mezi sociální sítě nepatří: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Facebook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My 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Space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ICQ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Google+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2)  Jaký je protokol pro komunikaci</a:t>
                      </a:r>
                      <a:r>
                        <a:rPr lang="cs-CZ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Internetu?</a:t>
                      </a: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TCP/IP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DNS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Instant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Communicator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FDD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3) Znak @ se používá: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 e-mailové adrese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na ICQ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jako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smajlík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nepoužívá se</a:t>
                      </a:r>
                    </a:p>
                    <a:p>
                      <a:endParaRPr lang="cs-CZ" sz="11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1431077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4) Pomocí e-mailu nemohu:</a:t>
                      </a:r>
                    </a:p>
                    <a:p>
                      <a:endParaRPr lang="cs-CZ" sz="11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poslat 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sms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zjistit stav uživatele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poslat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obrázek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poslat video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5) Co je to „chat“?</a:t>
                      </a:r>
                    </a:p>
                    <a:p>
                      <a:endParaRPr lang="cs-CZ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zvíře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diskuse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součást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hardware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to neexistuje</a:t>
                      </a:r>
                    </a:p>
                    <a:p>
                      <a:endParaRPr lang="cs-CZ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6) Co znamená</a:t>
                      </a:r>
                      <a:r>
                        <a:rPr lang="cs-CZ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WWW?</a:t>
                      </a:r>
                    </a:p>
                    <a:p>
                      <a:endParaRPr lang="cs-CZ" sz="11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Windows 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Wack</a:t>
                      </a: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Warranty</a:t>
                      </a: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Wide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Wolfram </a:t>
                      </a:r>
                      <a:r>
                        <a:rPr lang="cs-CZ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Widow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World</a:t>
                      </a: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Wide</a:t>
                      </a: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Web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zkratka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nemá konkrétní význam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8" name="TextovéPole 10"/>
          <p:cNvSpPr txBox="1"/>
          <p:nvPr/>
        </p:nvSpPr>
        <p:spPr>
          <a:xfrm>
            <a:off x="353413" y="4569972"/>
            <a:ext cx="213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12"/>
          <p:cNvSpPr txBox="1"/>
          <p:nvPr/>
        </p:nvSpPr>
        <p:spPr>
          <a:xfrm>
            <a:off x="7020272" y="45860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328250"/>
              </p:ext>
            </p:extLst>
          </p:nvPr>
        </p:nvGraphicFramePr>
        <p:xfrm>
          <a:off x="2466904" y="4518418"/>
          <a:ext cx="1763688" cy="472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896"/>
                <a:gridCol w="587896"/>
                <a:gridCol w="587896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1C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2A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3A</a:t>
                      </a:r>
                      <a:endParaRPr lang="cs-CZ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4B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5B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6C</a:t>
                      </a:r>
                      <a:endParaRPr lang="cs-CZ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179512" y="1221600"/>
            <a:ext cx="8784976" cy="26462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prstDash val="sysDot"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baap.me/wp-content/uploads/2012/02/communication-internet.jpg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1, poslední přístup dne 30.6.2013)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cs.wikipedia.org/wiki/Internet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 poslední přístup dne 28.3.2013)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cs.wikipedia.org/wiki/Instant_messaging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 poslední přístup dne 28.3.2013)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www.nwprintedsolutions.com/wp-content/uploads/2003/01/FTP_logo_klein.png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 poslední přístup dne 28.3.2013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www.socialsellingu.com/wp-content/uploads/2012/08/social_networking.jpeg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 poslední přístup dne 28.3.2013)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findasoft.com/wp-content/uploads/2012/12/instant-messaging-software.jpg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4, poslední přístup dne 28.3.2013)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dailynews.col.org/wp-content/uploads/2012/05/SkypeAndroid10.png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4, poslední přístup dne 28.3.2013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michellerafter.com/wp-content/uploads/2011/05/Blogger-logo.jpg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 poslední přístup dne 28.3.2013)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411510"/>
            <a:ext cx="4119802" cy="44555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/>
    </p:bldLst>
  </p:timing>
</p:sld>
</file>

<file path=ppt/theme/theme1.xml><?xml version="1.0" encoding="utf-8"?>
<a:theme xmlns:a="http://schemas.openxmlformats.org/drawingml/2006/main" name="Hardwarové součásti PC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2699</TotalTime>
  <Words>865</Words>
  <Application>Microsoft Office PowerPoint</Application>
  <PresentationFormat>Předvádění na obrazovce (16:9)</PresentationFormat>
  <Paragraphs>200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Hardwarové součásti PC</vt:lpstr>
      <vt:lpstr>Prezentace aplikace PowerPoint</vt:lpstr>
      <vt:lpstr>29.2 Co už známe – Co je to Internet?</vt:lpstr>
      <vt:lpstr>29.3 Nové pojmy v komunikaci I.</vt:lpstr>
      <vt:lpstr>Prezentace aplikace PowerPoint</vt:lpstr>
      <vt:lpstr>29.5 Cvičení</vt:lpstr>
      <vt:lpstr>29.6 Pro šikovné</vt:lpstr>
      <vt:lpstr>Prezentace aplikace PowerPoint</vt:lpstr>
      <vt:lpstr>29.8 Test – Internetová komunikace</vt:lpstr>
      <vt:lpstr>Prezentace aplikace PowerPoint</vt:lpstr>
      <vt:lpstr>Prezentace aplikace PowerPoint</vt:lpstr>
    </vt:vector>
  </TitlesOfParts>
  <Company>úča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</dc:title>
  <dc:creator>Marie Makovská</dc:creator>
  <cp:lastModifiedBy>fort</cp:lastModifiedBy>
  <cp:revision>140</cp:revision>
  <dcterms:created xsi:type="dcterms:W3CDTF">2011-02-27T12:08:40Z</dcterms:created>
  <dcterms:modified xsi:type="dcterms:W3CDTF">2013-08-25T13:53:23Z</dcterms:modified>
</cp:coreProperties>
</file>