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07AB370-FCFD-42F1-A35E-68B26A9990D0}">
          <p14:sldIdLst>
            <p14:sldId id="256"/>
            <p14:sldId id="264"/>
          </p14:sldIdLst>
        </p14:section>
        <p14:section name="Oddíl bez názvu" id="{3C87607F-37B8-4E38-9089-67A82EB0868C}">
          <p14:sldIdLst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8" autoAdjust="0"/>
    <p:restoredTop sz="94660"/>
  </p:normalViewPr>
  <p:slideViewPr>
    <p:cSldViewPr>
      <p:cViewPr>
        <p:scale>
          <a:sx n="70" d="100"/>
          <a:sy n="70" d="100"/>
        </p:scale>
        <p:origin x="-195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16.3.2013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16.3.2013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" TargetMode="External"/><Relationship Id="rId3" Type="http://schemas.openxmlformats.org/officeDocument/2006/relationships/hyperlink" Target="http://www.blog.cz/" TargetMode="External"/><Relationship Id="rId7" Type="http://schemas.openxmlformats.org/officeDocument/2006/relationships/hyperlink" Target="http://miniaplikace.blueboard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ne.webgarden.cz/" TargetMode="External"/><Relationship Id="rId5" Type="http://schemas.openxmlformats.org/officeDocument/2006/relationships/hyperlink" Target="http://www.estranky.cz/" TargetMode="External"/><Relationship Id="rId10" Type="http://schemas.openxmlformats.org/officeDocument/2006/relationships/hyperlink" Target="http://makovska.blog.cz/" TargetMode="External"/><Relationship Id="rId4" Type="http://schemas.openxmlformats.org/officeDocument/2006/relationships/hyperlink" Target="http://www.blogujem.cz/" TargetMode="External"/><Relationship Id="rId9" Type="http://schemas.openxmlformats.org/officeDocument/2006/relationships/hyperlink" Target="http://www.marymaky.estranky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psatweb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kpsatweb.cz/publikovani.html" TargetMode="Externa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sdobrichovice.cz/ukoly/informatika/html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kovska.wz.cz/" TargetMode="External"/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webzdarma.cz/" TargetMode="Externa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linuxu.cz/images/screenshots/6/6/66717-Nvu-mini-32877.jpg" TargetMode="External"/><Relationship Id="rId2" Type="http://schemas.openxmlformats.org/officeDocument/2006/relationships/hyperlink" Target="http://www.jakpsatweb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ikzone.cz/HTML-navod/HTML-test/HTML-test.php" TargetMode="External"/><Relationship Id="rId5" Type="http://schemas.openxmlformats.org/officeDocument/2006/relationships/hyperlink" Target="http://www.zsdobrichovice.cz/ukoly/informatika/testy/testy.php?go=html_01" TargetMode="External"/><Relationship Id="rId4" Type="http://schemas.openxmlformats.org/officeDocument/2006/relationships/hyperlink" Target="http://www.webzdarma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6211669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6211669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-7112" y="90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28.1 Tvorba www stránek pomocí HTML jazyka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3508" y="3279755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Pro vytváření webových stránek je dobré porozumět alespoň základům kódu HTML. 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Soubory HTML můžeme vytvořit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HTML editorech: na školním serveru L:\Informatika najdeme:</a:t>
            </a:r>
          </a:p>
          <a:p>
            <a:pPr marL="400050" indent="-400050">
              <a:buFont typeface="+mj-lt"/>
              <a:buAutoNum type="romanU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droj v HTML jazyce (poznámkový blok)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43279" y="3914472"/>
            <a:ext cx="498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NVÚ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= editor na vytváření a správu stránek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snadné ovládání (není třeba znalost HTML)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85360" y="4490536"/>
            <a:ext cx="4982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Boss HTML </a:t>
            </a:r>
            <a:r>
              <a:rPr lang="cs-CZ" sz="1400" b="1" u="sng" dirty="0" err="1" smtClean="0"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program (editor) pro tvorbu textového webu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ávrh zdrojového kódu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áhled web stránky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Šipka dolů 1">
            <a:hlinkClick r:id="rId4" action="ppaction://hlinksldjump"/>
          </p:cNvPr>
          <p:cNvSpPr/>
          <p:nvPr/>
        </p:nvSpPr>
        <p:spPr>
          <a:xfrm>
            <a:off x="3785468" y="5580043"/>
            <a:ext cx="786532" cy="51325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24392" y="908720"/>
            <a:ext cx="8860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Webovou stránku můžeme vytvořit několika způsoby: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využít nabídku různých poskytovatelů prostoru pro stránky (různé blogy,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e-stránky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webgarden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apod.) a vytvořit stránku pomocí jejich editorů, většinou bez potřeby znalosti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HTML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vytvořit dokument v některé aplikaci určené pro Windows (např. Word, Excel apod.) a v této aplikaci dokument uložit jako webovou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stránku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využít tzv. WYSIWYG editory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– Co vidíš, to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dostaneš;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např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Frontpage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), které umožňují vytvořit stránku bez podrobné znalosti jazyka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HTML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abclinuxu.cz/images/screenshots/6/6/66717-Nvu-mini-328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06" y="2448260"/>
            <a:ext cx="2002018" cy="14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1094" r="42988" b="33789"/>
          <a:stretch/>
        </p:blipFill>
        <p:spPr bwMode="auto">
          <a:xfrm>
            <a:off x="833141" y="4089093"/>
            <a:ext cx="1944216" cy="154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6" grpId="0"/>
      <p:bldP spid="11" grpId="0"/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151" y="386662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0543"/>
              </p:ext>
            </p:extLst>
          </p:nvPr>
        </p:nvGraphicFramePr>
        <p:xfrm>
          <a:off x="971600" y="1562094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Tvorba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www stránek, HTML jazyk, webové stránky,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tagy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blog, zdrojový kód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popisuje, jak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pomocí HTML jazyka vytvářet jednoduché webové stránky.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112" y="900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28.2 Co už umíme – vytvořit vlastní blog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05273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BLOG = WEB LOG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články: vlastní internetové stránky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darma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= tzv. webový zápisník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blog.cz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blogujem.cz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www.estranky.cz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zone.webgarden.cz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Umíme už do svého blogu vkládat: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lánky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nkety -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blueboard.cz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brázky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dkazy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dkaz na videoklip z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youtube.com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očítadla -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blueboard.cz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52120" y="2977207"/>
            <a:ext cx="2664296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http://www.marymaky.estranky.cz/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52120" y="3913311"/>
            <a:ext cx="2664296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http://makovska.blog.cz/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89677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28.3 Nové pojmy – HTML -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tagy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836712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HTML =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zdrojový kód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HyperText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Markup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vyznačovací jazyk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který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 základem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vytváření webových stránek.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Pro psaní znaků 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&lt; &gt;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používejte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kombinaci kláves 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pravý ALT+&lt;&gt;</a:t>
            </a:r>
            <a:endParaRPr lang="cs-CZ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Návod jak vytvořit webovou stránku najdete na: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http://www.jakpsatweb.cz/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46188"/>
              </p:ext>
            </p:extLst>
          </p:nvPr>
        </p:nvGraphicFramePr>
        <p:xfrm>
          <a:off x="82700" y="3672016"/>
          <a:ext cx="9025804" cy="3141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64964"/>
                <a:gridCol w="2736304"/>
                <a:gridCol w="2664296"/>
                <a:gridCol w="2160240"/>
              </a:tblGrid>
              <a:tr h="421008">
                <a:tc>
                  <a:txBody>
                    <a:bodyPr/>
                    <a:lstStyle/>
                    <a:p>
                      <a:pPr algn="l"/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html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&gt;,  &lt;/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html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začíná dokument, končí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dokument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img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=„název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obrázku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.gif“&gt;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vložení obrázku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08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head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&gt;  &lt;/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head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hlavička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span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style=„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color:red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“&gt; &lt;/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span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kus textu červenou barvou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08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title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&gt;    &lt;/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title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název dokumentu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&lt;a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href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=„</a:t>
                      </a:r>
                      <a:r>
                        <a:rPr lang="cs-CZ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www adresa</a:t>
                      </a:r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“&gt; text  &lt;/a&gt;</a:t>
                      </a:r>
                      <a:endParaRPr lang="cs-CZ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odkaz na www stránku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08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&lt;body&gt;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tělo stránky                                 </a:t>
                      </a:r>
                    </a:p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(co se bude zobrazovat na stránce)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&lt;p style="text-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align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 center"&gt; &lt;/p&gt;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odstavec zarovnaný na střed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08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&lt;b&gt;   &lt;/b&gt;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tučné písmo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&lt;span style="font-family: Arial, sans-serif"&gt;&lt;/span&gt;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styl fontu, t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ext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arialem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08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&lt;h1&gt;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&lt;/h1&gt;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nadpis první úrovně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&lt;a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href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=„</a:t>
                      </a:r>
                      <a:r>
                        <a:rPr lang="cs-CZ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název.docx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"&gt;text&lt;/a&gt;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stáhnout soubor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08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&lt;p&gt;  &lt;/p&gt;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vymezení odstavce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&lt;i&gt;  &lt;/i&gt;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kurzíva 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2" b="60933"/>
          <a:stretch/>
        </p:blipFill>
        <p:spPr bwMode="auto">
          <a:xfrm>
            <a:off x="3439628" y="908720"/>
            <a:ext cx="5380844" cy="19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láček 7"/>
          <p:cNvSpPr/>
          <p:nvPr/>
        </p:nvSpPr>
        <p:spPr>
          <a:xfrm>
            <a:off x="971600" y="3145036"/>
            <a:ext cx="2520280" cy="504056"/>
          </a:xfrm>
          <a:prstGeom prst="cloudCallout">
            <a:avLst>
              <a:gd name="adj1" fmla="val -53615"/>
              <a:gd name="adj2" fmla="val 90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árový </a:t>
            </a:r>
            <a:r>
              <a:rPr lang="cs-CZ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  <a:endParaRPr lang="cs-C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láček 12"/>
          <p:cNvSpPr/>
          <p:nvPr/>
        </p:nvSpPr>
        <p:spPr>
          <a:xfrm>
            <a:off x="5796136" y="3066244"/>
            <a:ext cx="2520280" cy="504056"/>
          </a:xfrm>
          <a:prstGeom prst="cloudCallout">
            <a:avLst>
              <a:gd name="adj1" fmla="val -53615"/>
              <a:gd name="adj2" fmla="val 90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nepárový </a:t>
            </a:r>
            <a:r>
              <a:rPr lang="cs-CZ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  <a:endParaRPr lang="cs-C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lačítko akce: Konec 1">
            <a:hlinkClick r:id="rId5" action="ppaction://hlinksldjump" highlightClick="1"/>
          </p:cNvPr>
          <p:cNvSpPr/>
          <p:nvPr/>
        </p:nvSpPr>
        <p:spPr>
          <a:xfrm>
            <a:off x="8584692" y="6453336"/>
            <a:ext cx="451804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65059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28.4 Tvorba www stránek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815" y="2898255"/>
            <a:ext cx="285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Struktura HTML souboru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28" y="1052736"/>
            <a:ext cx="8784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Soubory HTML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můžeme vytvořit: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buď v nějakém HTML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editoru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můžeme napsat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rovnou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zdroj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v HTML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jazyce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97606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Když si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vezmeme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třeba Poznámkový blok (Notepad),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vyťukáme následující textík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(nebo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zkopírujeme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 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uložíme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jej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disk jako soubor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např. pod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jménem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index.html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máme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hotovou první internetovou stránku . Příklad si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můžeme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zobrazit v prohlížeči.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9" b="73398"/>
          <a:stretch/>
        </p:blipFill>
        <p:spPr bwMode="auto">
          <a:xfrm>
            <a:off x="35496" y="3328417"/>
            <a:ext cx="4712402" cy="16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4" b="68984"/>
          <a:stretch/>
        </p:blipFill>
        <p:spPr bwMode="auto">
          <a:xfrm>
            <a:off x="4788024" y="3328416"/>
            <a:ext cx="4348910" cy="16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2440742" y="2259157"/>
            <a:ext cx="115034" cy="17459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5407114" y="2780928"/>
            <a:ext cx="677054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lačítko akce: Konec 10">
            <a:hlinkClick r:id="rId5" action="ppaction://hlinksldjump" highlightClick="1"/>
          </p:cNvPr>
          <p:cNvSpPr/>
          <p:nvPr/>
        </p:nvSpPr>
        <p:spPr>
          <a:xfrm>
            <a:off x="8584692" y="6453336"/>
            <a:ext cx="451804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5496" y="4941167"/>
            <a:ext cx="72827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Jak vložím svoje stránky na server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lacený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hosting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doména 2. řádu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adarmo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freehosting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na oplátku můžou na naše stránky vložit reklamy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omocí FTP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omocí webového formuláře - administrace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http://www.jakpsatweb.cz/publikovani.html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28.5 Cvičení – tvorba www stránek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0825" y="83671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1) Vytvoř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Stranka2.html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NVÚ.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adpis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ozadí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brázek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jiný soubor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dkaz na jinou stránku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ext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lož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4464" y="305687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Vytvoř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Stranka3.html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Boss HTML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ext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brázek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dkaz na jinou stránku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6321" y="44284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3) Vytvoř www stránku podle následující předlohy: 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zsdobrichovice.cz/ukoly/informatika/image/html_pismo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11" y="2139306"/>
            <a:ext cx="2390775" cy="3343275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52536" y="56612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Další zajímavé úkoly: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http://www.zsdobrichovice.cz/ukoly/informatika/html.htm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351815"/>
            <a:ext cx="8229600" cy="65968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28.6 Pro šikovné – Vytvoř si vlastní stránky pomocí HTML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801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855871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Pomocí následujícího postupu vytvoř jednoduchou www stránku s odkazy.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Vytvoř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si na disku novou složku 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adresář) Z:\Informatika\Moje první stránka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přejdi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Vytvoř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nový textový soubor (třeba pravým tlačítkem &gt; Nový objekt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Přejmenuj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jej na jméno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index.html. Otevři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dvojklikem.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prohlížeči se zobrazí zatím prázdná stránka. 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Vrať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 do složky. Na vytvořený soubor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klikni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pravým tlačítkem 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zvol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Otevřít v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programu – Poznámkový blok.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Spustí se textový editor Poznámkový blok, zatím prázdný.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napiš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nějaký text, podle libosti jej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doplň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libovolnými HTML značkami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slide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3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slide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4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Soubor - uložit.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Přepni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 zpátky do prohlížeče 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zadej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obnovit (F5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). Prohlédni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změny.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Případně 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vrať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do texťáku a znovu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uprav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zdroj. Po uložení a obnovení se změny projeví v prohlížeči.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Zkopíruj hotovou stránku na server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http://www.webzdarma.cz/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V názvech souborů určených pro web nikdy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nepoužívej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diakritiku ani mezery!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79" b="41341"/>
          <a:stretch/>
        </p:blipFill>
        <p:spPr bwMode="auto">
          <a:xfrm>
            <a:off x="395536" y="4138002"/>
            <a:ext cx="4285034" cy="26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46" b="18684"/>
          <a:stretch/>
        </p:blipFill>
        <p:spPr bwMode="auto">
          <a:xfrm>
            <a:off x="5123693" y="4138001"/>
            <a:ext cx="3320640" cy="26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40352" y="6486432"/>
            <a:ext cx="1403648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makovska.wz.cz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08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28.7 CLIL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in HTML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124744"/>
            <a:ext cx="85689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xample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font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		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font color="red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"&gt;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font&gt;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14560" y="1916832"/>
            <a:ext cx="47525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Fill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756184"/>
              </p:ext>
            </p:extLst>
          </p:nvPr>
        </p:nvGraphicFramePr>
        <p:xfrm>
          <a:off x="251520" y="2780928"/>
          <a:ext cx="8280920" cy="1475152"/>
        </p:xfrm>
        <a:graphic>
          <a:graphicData uri="http://schemas.openxmlformats.org/drawingml/2006/table">
            <a:tbl>
              <a:tblPr/>
              <a:tblGrid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Black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Maroon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Gray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Red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Navy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Purple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Blue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Fuchsia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Green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Olive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Lime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Yellow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Teal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Silver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Aqua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White</a:t>
                      </a:r>
                      <a:endParaRPr lang="cs-CZ" dirty="0"/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275856" y="4725144"/>
            <a:ext cx="1296144" cy="369332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olution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241619" y="2780928"/>
            <a:ext cx="1080120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310704" y="2780928"/>
            <a:ext cx="1080120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364088" y="2780928"/>
            <a:ext cx="1080120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7452320" y="2780928"/>
            <a:ext cx="1080120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28.8 Test – Tvorba www stránek pomocí HTML jazyka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518213"/>
              </p:ext>
            </p:extLst>
          </p:nvPr>
        </p:nvGraphicFramePr>
        <p:xfrm>
          <a:off x="179512" y="1052736"/>
          <a:ext cx="8867328" cy="423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0"/>
                <a:gridCol w="1656184"/>
                <a:gridCol w="2088232"/>
                <a:gridCol w="2962672"/>
              </a:tblGrid>
              <a:tr h="1908102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Jak se jmenuje základní jazyk, ve kterém jsou naprogramovány internetové stránky?</a:t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a) pascal</a:t>
                      </a:r>
                      <a:b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  b) 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html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  c) 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delphi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  d) basic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arenR" startAt="2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Tučné písmo je uzavřené mezi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tagy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 algn="l"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 &lt;b&gt;  ...  &lt;/b&gt;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 &lt;p&gt;  ...  &lt;/p&gt;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 &lt;u&gt;  ...  &lt;/u&gt;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 &lt;i&gt;  ...  &lt;/i&gt;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Zápis &lt;u&gt;&lt;i&gt;AHOJ&lt;/u&gt;&lt;/i&gt; způsobí, že slovo AHOJ bude zapsáno:</a:t>
                      </a:r>
                      <a:endParaRPr lang="cs-CZ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buAutoNum type="alphaLcParenR"/>
                      </a:pPr>
                      <a:endParaRPr lang="cs-CZ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tučnou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kurzívou</a:t>
                      </a:r>
                    </a:p>
                    <a:p>
                      <a:pPr marL="228600" indent="-228600" algn="l"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tučně a podtrženě</a:t>
                      </a:r>
                    </a:p>
                    <a:p>
                      <a:pPr marL="228600" indent="-228600" algn="l"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přeškrtnutou kurzívou</a:t>
                      </a:r>
                    </a:p>
                    <a:p>
                      <a:pPr marL="228600" indent="-228600" algn="l"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podtrženou kurzívou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Vyber správně zapsaný </a:t>
                      </a:r>
                      <a:r>
                        <a:rPr lang="cs-CZ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tag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odkazu na portál Seznam:</a:t>
                      </a:r>
                    </a:p>
                    <a:p>
                      <a:pPr algn="l"/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&lt;a </a:t>
                      </a: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href</a:t>
                      </a: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=http://www.seznam.cz&gt;Seznam&lt;/a&gt;</a:t>
                      </a:r>
                    </a:p>
                    <a:p>
                      <a:pPr marL="228600" indent="-228600" algn="l">
                        <a:buFont typeface="+mj-lt"/>
                        <a:buAutoNum type="alphaLcParenR"/>
                      </a:pPr>
                      <a:r>
                        <a:rPr lang="pt-BR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 &lt;a href="www.seznam.cz"&gt;Seznam&lt;/a&gt;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 &lt;a </a:t>
                      </a: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href</a:t>
                      </a: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="www.seznam.cz&gt;Seznam&lt;/a&gt;</a:t>
                      </a:r>
                    </a:p>
                    <a:p>
                      <a:pPr marL="228600" indent="-228600" algn="l">
                        <a:buFont typeface="+mj-lt"/>
                        <a:buAutoNum type="alphaLcParenR"/>
                      </a:pPr>
                      <a:r>
                        <a:rPr lang="pt-BR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&lt;a href="http://www.seznam.cz"&gt;Seznam&lt;/a&gt;</a:t>
                      </a:r>
                      <a:endParaRPr lang="cs-CZ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8102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 znamená zkratka HTML?</a:t>
                      </a:r>
                    </a:p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Tool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Markup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Language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Hyperlinks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and Text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Markup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Language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c) Hyper Text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Markup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Language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d) nic</a:t>
                      </a:r>
                    </a:p>
                    <a:p>
                      <a:endParaRPr lang="cs-CZ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</a:t>
                      </a: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Který z těchto </a:t>
                      </a:r>
                      <a:r>
                        <a:rPr lang="cs-CZ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tagů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je uzavírací?</a:t>
                      </a:r>
                    </a:p>
                    <a:p>
                      <a:endParaRPr lang="cs-CZ" sz="14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a) &lt;b&gt;</a:t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b) &lt;b/&gt;</a:t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c) &lt;/b&gt;</a:t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d) &lt;/b/&gt;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7)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Vyberte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správný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HTML tag pro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největší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nadpis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cs-CZ" sz="14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a) &lt;big&gt;</a:t>
                      </a:r>
                      <a:b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b) &lt;h6&gt;</a:t>
                      </a:r>
                      <a:b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c) &lt;head&gt;</a:t>
                      </a:r>
                      <a:b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d) &lt;h1&gt;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8) 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Která z těchto možností má správný tvar pro vložení obrázku?</a:t>
                      </a:r>
                    </a:p>
                    <a:p>
                      <a:endParaRPr lang="cs-CZ" sz="14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a) &lt;image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="image.gif"&gt;</a:t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b) &lt;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img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="image.gif"&gt;</a:t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c) &lt;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img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&gt;image.gif&lt;/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img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d) &lt;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img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href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="image.gif&gt;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3412" y="5661248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61147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24938"/>
              </p:ext>
            </p:extLst>
          </p:nvPr>
        </p:nvGraphicFramePr>
        <p:xfrm>
          <a:off x="2436440" y="5771728"/>
          <a:ext cx="2351584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896"/>
                <a:gridCol w="587896"/>
                <a:gridCol w="587896"/>
                <a:gridCol w="587896"/>
              </a:tblGrid>
              <a:tr h="29438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3d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4d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5c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6c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7d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8b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628800"/>
            <a:ext cx="8784976" cy="20882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 marL="0" indent="0">
              <a:buNone/>
            </a:pP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+mj-lt"/>
              <a:buAutoNum type="arabicParenR"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http://www.abclinuxu.cz/images/screenshots/6/6/66717-Nvu-mini-32877.jpg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 typeface="+mj-lt"/>
              <a:buAutoNum type="arabicParenR"/>
            </a:pP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http://www.jakpsatweb.cz/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3, 4, 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buFont typeface="+mj-lt"/>
              <a:buAutoNum type="arabicParenR"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http://www.webzdarma.cz/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4, 6</a:t>
            </a:r>
          </a:p>
          <a:p>
            <a:pPr>
              <a:buFont typeface="+mj-lt"/>
              <a:buAutoNum type="arabicParenR"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http://www.zsdobrichovice.cz/ukoly/informatika/testy/testy.php?go=html_01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5, 8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http://www.klikzone.cz/HTML-navod/HTML-test/HTML-test.php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48680"/>
            <a:ext cx="4119802" cy="59406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1227</Words>
  <Application>Microsoft Office PowerPoint</Application>
  <PresentationFormat>Předvádění na obrazovce (4:3)</PresentationFormat>
  <Paragraphs>241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28.2 Co už umíme – vytvořit vlastní blog</vt:lpstr>
      <vt:lpstr>28.3 Nové pojmy – HTML - tagy</vt:lpstr>
      <vt:lpstr>28.4 Tvorba www stránek</vt:lpstr>
      <vt:lpstr>28.5 Cvičení – tvorba www stránek </vt:lpstr>
      <vt:lpstr>28.6 Pro šikovné – Vytvoř si vlastní stránky pomocí HTML</vt:lpstr>
      <vt:lpstr>28.7 CLIL – Writing the colours in HTML </vt:lpstr>
      <vt:lpstr>28.8 Test – Tvorba www stránek pomocí HTML jazyka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157</cp:revision>
  <dcterms:created xsi:type="dcterms:W3CDTF">2011-02-27T12:08:40Z</dcterms:created>
  <dcterms:modified xsi:type="dcterms:W3CDTF">2013-03-16T19:41:31Z</dcterms:modified>
</cp:coreProperties>
</file>