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B2CEA-80C0-4798-B8E9-EFE9664E39F1}" type="datetimeFigureOut">
              <a:rPr lang="cs-CZ" smtClean="0"/>
              <a:t>25.8.2013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20B29-4EF9-4E71-9C2C-33F5E7F9C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30286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A9DE0-8411-49E2-AAA1-1A3573270728}" type="datetimeFigureOut">
              <a:rPr lang="cs-CZ" smtClean="0"/>
              <a:t>25.8.2013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05487-ACC9-47AA-9F42-19E6E5F76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2869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024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5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477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977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66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878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44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29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62D2-D106-481D-A016-33AF6FA7F2D2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4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B1ED-DB3B-4D11-B0A9-E843416438BD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96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CBE2-35A6-4BFE-81A4-CDD7D7AA18C4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45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B1-5CAA-49D2-81F8-7A4E7AE57B04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50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783C-1881-4CE7-A5CC-4E6A1674235E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48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0A61-B20B-4C2F-8226-E5779C0A7C0A}" type="datetime1">
              <a:rPr lang="cs-CZ" smtClean="0"/>
              <a:t>25.8.2013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6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687-B5FB-4E68-9AB6-6FE55DD3DC83}" type="datetime1">
              <a:rPr lang="cs-CZ" smtClean="0"/>
              <a:t>25.8.2013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2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60A-B9B9-4D6C-9974-6D44A5AA017B}" type="datetime1">
              <a:rPr lang="cs-CZ" smtClean="0"/>
              <a:t>25.8.2013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16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22C3-C02C-4400-956A-9983EDD07E23}" type="datetime1">
              <a:rPr lang="cs-CZ" smtClean="0"/>
              <a:t>25.8.2013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8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1CFD-308C-4C2F-A4A8-3BD35F036F9B}" type="datetime1">
              <a:rPr lang="cs-CZ" smtClean="0"/>
              <a:t>25.8.2013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59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541-20E9-4365-AD0E-970E03FF4DD3}" type="datetime1">
              <a:rPr lang="cs-CZ" smtClean="0"/>
              <a:t>25.8.2013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98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5C9B-89CA-4C24-B521-5A12DCAA3D5E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47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asne.falconis.cz/seifert-pisen-o-lasce.php" TargetMode="External"/><Relationship Id="rId2" Type="http://schemas.openxmlformats.org/officeDocument/2006/relationships/hyperlink" Target="http://en.wikipedia.org/wiki/List_of_file_forma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inyurl.com/atmuq4k" TargetMode="External"/><Relationship Id="rId4" Type="http://schemas.openxmlformats.org/officeDocument/2006/relationships/hyperlink" Target="http://s1.hubimg.com/u/3286216_f520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29"/>
          <p:cNvSpPr txBox="1"/>
          <p:nvPr/>
        </p:nvSpPr>
        <p:spPr>
          <a:xfrm>
            <a:off x="-21286" y="465875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Lukáš Fořt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30" y="4658752"/>
            <a:ext cx="3061970" cy="48474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Nadpis 1"/>
          <p:cNvSpPr txBox="1">
            <a:spLocks/>
          </p:cNvSpPr>
          <p:nvPr/>
        </p:nvSpPr>
        <p:spPr>
          <a:xfrm>
            <a:off x="-7112" y="19548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25.1 Formáty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7504" y="1059582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Pokaždé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když pracujeme s počítačem, využíváme soubory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různého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formátu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To znamená, že textové soubory mají formát – tzv.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koncovku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– úplně jiný než tabulkový procesor, nebo hudba. </a:t>
            </a:r>
          </a:p>
          <a:p>
            <a:pPr algn="just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Pomocí formátu můžeme soubory od sebe 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snadno odlišit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dopředu odhadnout o jaký typ souboru se jedná –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text, obrázek, hudba, video apod.</a:t>
            </a:r>
            <a:endParaRPr lang="cs-CZ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fort\AppData\Local\Microsoft\Windows\Temporary Internet Files\Content.IE5\YD097AN7\MC900407734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602" y="2438799"/>
            <a:ext cx="1850078" cy="1850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2843809" y="2500612"/>
            <a:ext cx="7857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doc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67886" y="3642527"/>
            <a:ext cx="9685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docx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933643" y="1987745"/>
            <a:ext cx="7825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png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353025" y="3965711"/>
            <a:ext cx="64953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avi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136429" y="3998548"/>
            <a:ext cx="8531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mp3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683533" y="2011496"/>
            <a:ext cx="8483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mp4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5428933" y="3146943"/>
            <a:ext cx="6735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gif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6176347" y="2823777"/>
            <a:ext cx="9012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xlsx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012575" y="2182261"/>
            <a:ext cx="7184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pps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1519739" y="2828592"/>
            <a:ext cx="6976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txt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973206" y="2182261"/>
            <a:ext cx="9909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html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2731041" y="3320794"/>
            <a:ext cx="6832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ppt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2170134" y="4046117"/>
            <a:ext cx="7120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daBoom CE" pitchFamily="34" charset="-18"/>
                <a:ea typeface="BadaBoom CE" pitchFamily="34" charset="-18"/>
              </a:rPr>
              <a:t>pdf</a:t>
            </a:r>
            <a:endParaRPr lang="cs-CZ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adaBoom CE" pitchFamily="34" charset="-18"/>
              <a:ea typeface="BadaBoom CE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1282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6" grpId="0"/>
      <p:bldP spid="3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0151" y="470016"/>
            <a:ext cx="2916832" cy="445550"/>
          </a:xfrm>
          <a:prstGeom prst="rect">
            <a:avLst/>
          </a:prstGeom>
        </p:spPr>
        <p:txBody>
          <a:bodyPr>
            <a:normAutofit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315437"/>
              </p:ext>
            </p:extLst>
          </p:nvPr>
        </p:nvGraphicFramePr>
        <p:xfrm>
          <a:off x="971600" y="1171570"/>
          <a:ext cx="7272808" cy="237228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40918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Lukáš Fořt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6-9. 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Word, Excel, </a:t>
                      </a:r>
                      <a:r>
                        <a:rPr lang="cs-CZ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Powerpoint</a:t>
                      </a:r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formát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71851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poskytuje seznámení se s základními formáty datových souborů a 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jejich označením tzv. koncovkami.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4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01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7112" y="202332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25.2 Co už známe – Word, Excel,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Powerpoint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793036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Běžně používané aplikace z kancelářského balíku:</a:t>
            </a:r>
          </a:p>
        </p:txBody>
      </p:sp>
      <p:pic>
        <p:nvPicPr>
          <p:cNvPr id="8" name="Obrázek 7" descr="Dokument3 - Microsoft Word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03598"/>
            <a:ext cx="3477677" cy="1872208"/>
          </a:xfrm>
          <a:prstGeom prst="rect">
            <a:avLst/>
          </a:prstGeom>
        </p:spPr>
      </p:pic>
      <p:pic>
        <p:nvPicPr>
          <p:cNvPr id="9" name="Obrázek 8" descr="Microsoft Excel - Seznam témat DUMek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70" y="1199774"/>
            <a:ext cx="3477289" cy="1872000"/>
          </a:xfrm>
          <a:prstGeom prst="rect">
            <a:avLst/>
          </a:prstGeom>
        </p:spPr>
      </p:pic>
      <p:pic>
        <p:nvPicPr>
          <p:cNvPr id="10" name="Obrázek 9" descr="Prezentace1 - Microsoft PowerPoint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15" y="2499742"/>
            <a:ext cx="4012259" cy="2160000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 rot="19806280">
            <a:off x="1270171" y="1886775"/>
            <a:ext cx="118025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word</a:t>
            </a:r>
            <a:endParaRPr lang="cs-CZ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 rot="2015074">
            <a:off x="6397326" y="1905966"/>
            <a:ext cx="115108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excel</a:t>
            </a:r>
            <a:endParaRPr lang="cs-CZ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159431" y="3326934"/>
            <a:ext cx="25371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power</a:t>
            </a:r>
            <a:r>
              <a:rPr lang="cs-CZ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point</a:t>
            </a:r>
            <a:endParaRPr lang="cs-CZ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0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0" y="314990"/>
            <a:ext cx="8229600" cy="672584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25.3 Nové pojmy I.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- Jaké známe formáty a jejich koncovky?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915566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Základní formáty souborů, se kterými se běžně setkáváme každý den, rozdělujeme na několik druhů: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se zakulaceným příčným rohem 1"/>
          <p:cNvSpPr/>
          <p:nvPr/>
        </p:nvSpPr>
        <p:spPr>
          <a:xfrm>
            <a:off x="899592" y="1347614"/>
            <a:ext cx="1656184" cy="1224136"/>
          </a:xfrm>
          <a:prstGeom prst="round2DiagRect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textové</a:t>
            </a:r>
            <a:endParaRPr lang="cs-CZ" dirty="0"/>
          </a:p>
        </p:txBody>
      </p:sp>
      <p:sp>
        <p:nvSpPr>
          <p:cNvPr id="7" name="Obdélník se zakulaceným příčným rohem 6"/>
          <p:cNvSpPr/>
          <p:nvPr/>
        </p:nvSpPr>
        <p:spPr>
          <a:xfrm>
            <a:off x="3743908" y="1347614"/>
            <a:ext cx="1656184" cy="1224136"/>
          </a:xfrm>
          <a:prstGeom prst="round2DiagRect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  <a:r>
              <a:rPr lang="cs-CZ" dirty="0" smtClean="0"/>
              <a:t>abulkové procesory</a:t>
            </a:r>
            <a:endParaRPr lang="cs-CZ" dirty="0"/>
          </a:p>
        </p:txBody>
      </p:sp>
      <p:sp>
        <p:nvSpPr>
          <p:cNvPr id="10" name="Obdélník se zakulaceným příčným rohem 9"/>
          <p:cNvSpPr/>
          <p:nvPr/>
        </p:nvSpPr>
        <p:spPr>
          <a:xfrm>
            <a:off x="6516216" y="1347614"/>
            <a:ext cx="1656184" cy="1224136"/>
          </a:xfrm>
          <a:prstGeom prst="round2DiagRect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prezentační</a:t>
            </a:r>
            <a:endParaRPr lang="cs-CZ" dirty="0"/>
          </a:p>
        </p:txBody>
      </p:sp>
      <p:sp>
        <p:nvSpPr>
          <p:cNvPr id="14" name="Ohnutý roh 13"/>
          <p:cNvSpPr/>
          <p:nvPr/>
        </p:nvSpPr>
        <p:spPr>
          <a:xfrm>
            <a:off x="107504" y="2823778"/>
            <a:ext cx="3636404" cy="97210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/>
              <a:t>.doc	 - Microsoft Word (verze do 2003)</a:t>
            </a:r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docx</a:t>
            </a:r>
            <a:r>
              <a:rPr lang="cs-CZ" sz="1400" dirty="0" smtClean="0"/>
              <a:t>	 - </a:t>
            </a:r>
            <a:r>
              <a:rPr lang="cs-CZ" sz="1400" dirty="0"/>
              <a:t>Microsoft Word (verze </a:t>
            </a:r>
            <a:r>
              <a:rPr lang="cs-CZ" sz="1400" dirty="0" smtClean="0"/>
              <a:t>od 2007)</a:t>
            </a:r>
            <a:endParaRPr lang="cs-CZ" sz="1400" dirty="0"/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txt</a:t>
            </a:r>
            <a:r>
              <a:rPr lang="cs-CZ" sz="1400" dirty="0" smtClean="0"/>
              <a:t>	 - Word </a:t>
            </a:r>
            <a:r>
              <a:rPr lang="cs-CZ" sz="1400" dirty="0" err="1" smtClean="0"/>
              <a:t>Pad</a:t>
            </a:r>
            <a:endParaRPr lang="cs-CZ" sz="1400" dirty="0" smtClean="0"/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odt</a:t>
            </a:r>
            <a:r>
              <a:rPr lang="cs-CZ" sz="1400" dirty="0" smtClean="0"/>
              <a:t>	 - Open Office</a:t>
            </a:r>
          </a:p>
          <a:p>
            <a:endParaRPr lang="cs-CZ" sz="1400" dirty="0"/>
          </a:p>
        </p:txBody>
      </p:sp>
      <p:sp>
        <p:nvSpPr>
          <p:cNvPr id="15" name="Ohnutý roh 14"/>
          <p:cNvSpPr/>
          <p:nvPr/>
        </p:nvSpPr>
        <p:spPr>
          <a:xfrm>
            <a:off x="2771800" y="4062856"/>
            <a:ext cx="3600400" cy="74454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/>
              <a:t>.</a:t>
            </a:r>
            <a:r>
              <a:rPr lang="cs-CZ" sz="1400" dirty="0" err="1" smtClean="0"/>
              <a:t>xls</a:t>
            </a:r>
            <a:r>
              <a:rPr lang="cs-CZ" sz="1400" dirty="0" smtClean="0"/>
              <a:t>	 - Microsoft Excel (verze do 2003)</a:t>
            </a:r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xlsx</a:t>
            </a:r>
            <a:r>
              <a:rPr lang="cs-CZ" sz="1400" dirty="0" smtClean="0"/>
              <a:t>	 - </a:t>
            </a:r>
            <a:r>
              <a:rPr lang="cs-CZ" sz="1400" dirty="0"/>
              <a:t>Microsoft Excel </a:t>
            </a:r>
            <a:r>
              <a:rPr lang="cs-CZ" sz="1400" dirty="0" smtClean="0"/>
              <a:t>(</a:t>
            </a:r>
            <a:r>
              <a:rPr lang="cs-CZ" sz="1400" dirty="0"/>
              <a:t>verze </a:t>
            </a:r>
            <a:r>
              <a:rPr lang="cs-CZ" sz="1400" dirty="0" smtClean="0"/>
              <a:t>od 2007)</a:t>
            </a:r>
            <a:endParaRPr lang="cs-CZ" sz="1400" dirty="0"/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odf</a:t>
            </a:r>
            <a:r>
              <a:rPr lang="cs-CZ" sz="1400" dirty="0" smtClean="0"/>
              <a:t>	 - Open Office</a:t>
            </a:r>
          </a:p>
          <a:p>
            <a:endParaRPr lang="cs-CZ" sz="1400" dirty="0"/>
          </a:p>
        </p:txBody>
      </p:sp>
      <p:sp>
        <p:nvSpPr>
          <p:cNvPr id="16" name="Ohnutý roh 15"/>
          <p:cNvSpPr/>
          <p:nvPr/>
        </p:nvSpPr>
        <p:spPr>
          <a:xfrm>
            <a:off x="5004048" y="2823778"/>
            <a:ext cx="4032448" cy="97210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/>
              <a:t>.</a:t>
            </a:r>
            <a:r>
              <a:rPr lang="cs-CZ" sz="1400" dirty="0" err="1" smtClean="0"/>
              <a:t>ppt</a:t>
            </a:r>
            <a:r>
              <a:rPr lang="cs-CZ" sz="1400" dirty="0" smtClean="0"/>
              <a:t>	 - Microsoft </a:t>
            </a:r>
            <a:r>
              <a:rPr lang="cs-CZ" sz="1400" dirty="0" err="1" smtClean="0"/>
              <a:t>Power</a:t>
            </a:r>
            <a:r>
              <a:rPr lang="cs-CZ" sz="1400" dirty="0" smtClean="0"/>
              <a:t> Point (verze do 2003)</a:t>
            </a:r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pptx</a:t>
            </a:r>
            <a:r>
              <a:rPr lang="cs-CZ" sz="1400" dirty="0" smtClean="0"/>
              <a:t>	 </a:t>
            </a:r>
            <a:r>
              <a:rPr lang="cs-CZ" sz="1400" dirty="0"/>
              <a:t>- Microsoft </a:t>
            </a:r>
            <a:r>
              <a:rPr lang="cs-CZ" sz="1400" dirty="0" err="1"/>
              <a:t>Power</a:t>
            </a:r>
            <a:r>
              <a:rPr lang="cs-CZ" sz="1400" dirty="0"/>
              <a:t> Point (verze </a:t>
            </a:r>
            <a:r>
              <a:rPr lang="cs-CZ" sz="1400" dirty="0" smtClean="0"/>
              <a:t>od 2007)</a:t>
            </a:r>
            <a:endParaRPr lang="cs-CZ" sz="1400" dirty="0"/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pps</a:t>
            </a:r>
            <a:r>
              <a:rPr lang="cs-CZ" sz="1400" dirty="0" smtClean="0"/>
              <a:t>	 - Microsoft </a:t>
            </a:r>
            <a:r>
              <a:rPr lang="cs-CZ" sz="1400" dirty="0" err="1"/>
              <a:t>Power</a:t>
            </a:r>
            <a:r>
              <a:rPr lang="cs-CZ" sz="1400" dirty="0"/>
              <a:t> Point </a:t>
            </a:r>
            <a:r>
              <a:rPr lang="cs-CZ" sz="1400" dirty="0" smtClean="0"/>
              <a:t>Show</a:t>
            </a:r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odp</a:t>
            </a:r>
            <a:r>
              <a:rPr lang="cs-CZ" sz="1400" dirty="0" smtClean="0"/>
              <a:t>	 - Open Office</a:t>
            </a:r>
          </a:p>
          <a:p>
            <a:endParaRPr lang="cs-CZ" sz="1400" dirty="0"/>
          </a:p>
        </p:txBody>
      </p:sp>
      <p:sp>
        <p:nvSpPr>
          <p:cNvPr id="6" name="Šipka dolů 5"/>
          <p:cNvSpPr/>
          <p:nvPr/>
        </p:nvSpPr>
        <p:spPr>
          <a:xfrm>
            <a:off x="1403648" y="2265716"/>
            <a:ext cx="648072" cy="612068"/>
          </a:xfrm>
          <a:prstGeom prst="downArrow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7020272" y="2265716"/>
            <a:ext cx="648072" cy="612068"/>
          </a:xfrm>
          <a:prstGeom prst="downArrow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247964" y="2265716"/>
            <a:ext cx="648072" cy="1674186"/>
          </a:xfrm>
          <a:prstGeom prst="downArrow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59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2" grpId="0" animBg="1"/>
      <p:bldP spid="7" grpId="0" animBg="1"/>
      <p:bldP spid="10" grpId="0" animBg="1"/>
      <p:bldP spid="14" grpId="0" animBg="1"/>
      <p:bldP spid="15" grpId="0" animBg="1"/>
      <p:bldP spid="16" grpId="0" animBg="1"/>
      <p:bldP spid="6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22002"/>
            <a:ext cx="8229600" cy="421556"/>
          </a:xfrm>
        </p:spPr>
        <p:txBody>
          <a:bodyPr>
            <a:normAutofit fontScale="90000"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25.4 Nové pojmy II. – Jaké známe formáty a jejich koncovky?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hnutý roh 18"/>
          <p:cNvSpPr/>
          <p:nvPr/>
        </p:nvSpPr>
        <p:spPr>
          <a:xfrm>
            <a:off x="5068825" y="3241631"/>
            <a:ext cx="1238597" cy="96449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/>
              <a:t>.mp2</a:t>
            </a:r>
          </a:p>
          <a:p>
            <a:r>
              <a:rPr lang="cs-CZ" sz="1400" dirty="0" smtClean="0"/>
              <a:t>.mp3</a:t>
            </a:r>
            <a:endParaRPr lang="cs-CZ" sz="1400" dirty="0"/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aac</a:t>
            </a:r>
            <a:endParaRPr lang="cs-CZ" sz="1400" dirty="0"/>
          </a:p>
        </p:txBody>
      </p:sp>
      <p:sp>
        <p:nvSpPr>
          <p:cNvPr id="20" name="Ohnutý roh 19"/>
          <p:cNvSpPr/>
          <p:nvPr/>
        </p:nvSpPr>
        <p:spPr>
          <a:xfrm>
            <a:off x="620090" y="3219822"/>
            <a:ext cx="1207076" cy="1008112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/>
              <a:t>.</a:t>
            </a:r>
            <a:r>
              <a:rPr lang="cs-CZ" sz="1400" dirty="0" err="1" smtClean="0"/>
              <a:t>jpg</a:t>
            </a:r>
            <a:r>
              <a:rPr lang="cs-CZ" sz="1400" dirty="0" smtClean="0"/>
              <a:t>/.</a:t>
            </a:r>
            <a:r>
              <a:rPr lang="cs-CZ" sz="1400" dirty="0" err="1" smtClean="0"/>
              <a:t>jpeg</a:t>
            </a:r>
            <a:r>
              <a:rPr lang="cs-CZ" sz="1400" dirty="0" smtClean="0"/>
              <a:t>	</a:t>
            </a:r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gif</a:t>
            </a:r>
            <a:endParaRPr lang="cs-CZ" sz="1400" dirty="0"/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png</a:t>
            </a:r>
            <a:endParaRPr lang="cs-CZ" sz="1400" dirty="0"/>
          </a:p>
        </p:txBody>
      </p:sp>
      <p:sp>
        <p:nvSpPr>
          <p:cNvPr id="21" name="Ohnutý roh 20"/>
          <p:cNvSpPr/>
          <p:nvPr/>
        </p:nvSpPr>
        <p:spPr>
          <a:xfrm>
            <a:off x="2692560" y="1890632"/>
            <a:ext cx="1368152" cy="98354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/>
              <a:t>.</a:t>
            </a:r>
            <a:r>
              <a:rPr lang="cs-CZ" sz="1400" dirty="0" err="1" smtClean="0"/>
              <a:t>avi</a:t>
            </a:r>
            <a:r>
              <a:rPr lang="cs-CZ" sz="1400" dirty="0" smtClean="0"/>
              <a:t>	</a:t>
            </a:r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flv</a:t>
            </a:r>
            <a:r>
              <a:rPr lang="cs-CZ" sz="1400" dirty="0" smtClean="0"/>
              <a:t>	</a:t>
            </a:r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mpeg</a:t>
            </a:r>
            <a:endParaRPr lang="cs-CZ" sz="1400" dirty="0" smtClean="0"/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wmv</a:t>
            </a:r>
            <a:r>
              <a:rPr lang="cs-CZ" sz="1400" dirty="0" smtClean="0"/>
              <a:t>	</a:t>
            </a:r>
            <a:endParaRPr lang="cs-CZ" sz="1400" dirty="0"/>
          </a:p>
        </p:txBody>
      </p:sp>
      <p:sp>
        <p:nvSpPr>
          <p:cNvPr id="23" name="Ohnutý roh 22"/>
          <p:cNvSpPr/>
          <p:nvPr/>
        </p:nvSpPr>
        <p:spPr>
          <a:xfrm>
            <a:off x="7038274" y="1779662"/>
            <a:ext cx="1260140" cy="77513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/>
              <a:t>.</a:t>
            </a:r>
            <a:r>
              <a:rPr lang="cs-CZ" sz="1400" dirty="0" err="1" smtClean="0"/>
              <a:t>htm</a:t>
            </a:r>
            <a:r>
              <a:rPr lang="cs-CZ" sz="1400" dirty="0" smtClean="0"/>
              <a:t>	</a:t>
            </a:r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html</a:t>
            </a:r>
            <a:r>
              <a:rPr lang="cs-CZ" sz="1400" dirty="0" smtClean="0"/>
              <a:t>	</a:t>
            </a:r>
          </a:p>
          <a:p>
            <a:r>
              <a:rPr lang="cs-CZ" sz="1400" dirty="0" smtClean="0"/>
              <a:t>.</a:t>
            </a:r>
            <a:r>
              <a:rPr lang="cs-CZ" sz="1400" dirty="0" err="1" smtClean="0"/>
              <a:t>php</a:t>
            </a:r>
            <a:r>
              <a:rPr lang="cs-CZ" sz="1400" dirty="0" smtClean="0"/>
              <a:t>	</a:t>
            </a:r>
            <a:endParaRPr lang="cs-CZ" sz="1400" dirty="0"/>
          </a:p>
        </p:txBody>
      </p:sp>
      <p:sp>
        <p:nvSpPr>
          <p:cNvPr id="24" name="Obdélník se zakulaceným příčným rohem 23"/>
          <p:cNvSpPr/>
          <p:nvPr/>
        </p:nvSpPr>
        <p:spPr>
          <a:xfrm>
            <a:off x="395536" y="1275606"/>
            <a:ext cx="1656184" cy="1224136"/>
          </a:xfrm>
          <a:prstGeom prst="round2DiagRect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grafické</a:t>
            </a:r>
            <a:endParaRPr lang="cs-CZ" dirty="0"/>
          </a:p>
        </p:txBody>
      </p:sp>
      <p:sp>
        <p:nvSpPr>
          <p:cNvPr id="25" name="Obdélník se zakulaceným příčným rohem 24"/>
          <p:cNvSpPr/>
          <p:nvPr/>
        </p:nvSpPr>
        <p:spPr>
          <a:xfrm>
            <a:off x="4860032" y="1275606"/>
            <a:ext cx="1656184" cy="1224136"/>
          </a:xfrm>
          <a:prstGeom prst="round2DiagRect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vukové a hudební</a:t>
            </a:r>
            <a:endParaRPr lang="cs-CZ" dirty="0"/>
          </a:p>
        </p:txBody>
      </p:sp>
      <p:sp>
        <p:nvSpPr>
          <p:cNvPr id="26" name="Obdélník se zakulaceným příčným rohem 25"/>
          <p:cNvSpPr/>
          <p:nvPr/>
        </p:nvSpPr>
        <p:spPr>
          <a:xfrm>
            <a:off x="2541315" y="3621571"/>
            <a:ext cx="1656184" cy="1224136"/>
          </a:xfrm>
          <a:prstGeom prst="round2DiagRect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27" name="Obdélník se zakulaceným příčným rohem 26"/>
          <p:cNvSpPr/>
          <p:nvPr/>
        </p:nvSpPr>
        <p:spPr>
          <a:xfrm>
            <a:off x="6840252" y="3572247"/>
            <a:ext cx="1656184" cy="1224136"/>
          </a:xfrm>
          <a:prstGeom prst="round2DiagRect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webové</a:t>
            </a:r>
            <a:endParaRPr lang="cs-CZ" dirty="0"/>
          </a:p>
        </p:txBody>
      </p:sp>
      <p:sp>
        <p:nvSpPr>
          <p:cNvPr id="28" name="Šipka dolů 27"/>
          <p:cNvSpPr/>
          <p:nvPr/>
        </p:nvSpPr>
        <p:spPr>
          <a:xfrm>
            <a:off x="899592" y="2308008"/>
            <a:ext cx="648072" cy="911814"/>
          </a:xfrm>
          <a:prstGeom prst="downArrow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lů 28"/>
          <p:cNvSpPr/>
          <p:nvPr/>
        </p:nvSpPr>
        <p:spPr>
          <a:xfrm>
            <a:off x="5364087" y="2379306"/>
            <a:ext cx="648072" cy="911814"/>
          </a:xfrm>
          <a:prstGeom prst="downArrow">
            <a:avLst/>
          </a:prstGeom>
          <a:gradFill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lů 29"/>
          <p:cNvSpPr/>
          <p:nvPr/>
        </p:nvSpPr>
        <p:spPr>
          <a:xfrm rot="10800000">
            <a:off x="3052601" y="2835213"/>
            <a:ext cx="648072" cy="992916"/>
          </a:xfrm>
          <a:prstGeom prst="downArrow">
            <a:avLst/>
          </a:prstGeom>
          <a:gradFill flip="none" rotWithShape="1"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lů 30"/>
          <p:cNvSpPr/>
          <p:nvPr/>
        </p:nvSpPr>
        <p:spPr>
          <a:xfrm rot="10800000">
            <a:off x="7344308" y="2554796"/>
            <a:ext cx="648072" cy="1280780"/>
          </a:xfrm>
          <a:prstGeom prst="downArrow">
            <a:avLst/>
          </a:prstGeom>
          <a:gradFill flip="none" rotWithShape="1">
            <a:gsLst>
              <a:gs pos="0">
                <a:srgbClr val="FFF200"/>
              </a:gs>
              <a:gs pos="57000">
                <a:srgbClr val="FF7A00"/>
              </a:gs>
              <a:gs pos="89000">
                <a:srgbClr val="C00503"/>
              </a:gs>
              <a:gs pos="78000">
                <a:srgbClr val="FF0300"/>
              </a:gs>
              <a:gs pos="100000">
                <a:srgbClr val="4D0808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32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95486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25.5 Cvičení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504" y="1043787"/>
            <a:ext cx="8640960" cy="10772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na Internetu báseň od Jaroslava Seiferta -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Píseň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lásce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Zpracuj ji v libovolném textovém editoru.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Přidej obrázky a graficky ji uprav.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Výsledný soubor poté exportuj do formátu .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pdf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7544" y="2139702"/>
            <a:ext cx="2739853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Jaroslav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Seifert - Píseň 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lásce</a:t>
            </a:r>
          </a:p>
          <a:p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Slyším to, co jiní neslyší,</a:t>
            </a:r>
            <a:br>
              <a:rPr lang="cs-CZ" sz="14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bosé nohy chodit po plyši.</a:t>
            </a:r>
            <a:br>
              <a:rPr lang="cs-CZ" sz="14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Vzdechy pod pečetí v dopise,</a:t>
            </a:r>
            <a:br>
              <a:rPr lang="cs-CZ" sz="14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chvění strun, když struna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nechví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se.</a:t>
            </a:r>
            <a:br>
              <a:rPr lang="cs-CZ" sz="14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Prchávaje někdy od lidí,</a:t>
            </a:r>
            <a:br>
              <a:rPr lang="cs-CZ" sz="1400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vidím to, co jiní nevidí.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(…)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Jaroslav Seifert.pdf - Adobe Reader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93" t="11990" r="24935" b="2853"/>
          <a:stretch/>
        </p:blipFill>
        <p:spPr>
          <a:xfrm>
            <a:off x="5508104" y="2007242"/>
            <a:ext cx="2889369" cy="27271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21059999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954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348" y="420801"/>
            <a:ext cx="8229600" cy="494765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25.6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40150" y="133814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504" y="1059582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Zjisti, jaké soubory mají koncovku .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rar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.zip.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 čemu nám tyto soubory slouží?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Jaké jsou mezi nimi rozdíly?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Jak se s nimi dá pracovat?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Je práce s nimi bezpečná? 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942" y="2399789"/>
            <a:ext cx="2438400" cy="24384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068" y="2466578"/>
            <a:ext cx="2072680" cy="2072680"/>
          </a:xfrm>
          <a:prstGeom prst="rect">
            <a:avLst/>
          </a:prstGeom>
        </p:spPr>
      </p:pic>
      <p:pic>
        <p:nvPicPr>
          <p:cNvPr id="1026" name="Picture 2" descr="C:\Users\fort\AppData\Local\Microsoft\Windows\Temporary Internet Files\Content.IE5\FIQWKW65\MC90044045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02593"/>
            <a:ext cx="182880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Kříž 5"/>
          <p:cNvSpPr/>
          <p:nvPr/>
        </p:nvSpPr>
        <p:spPr>
          <a:xfrm rot="18900000">
            <a:off x="3832515" y="3147814"/>
            <a:ext cx="883501" cy="883501"/>
          </a:xfrm>
          <a:prstGeom prst="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60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4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-8348" y="420801"/>
            <a:ext cx="8229600" cy="494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25.7 CLIL –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daily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délník s odříznutým příčným rohem 14"/>
          <p:cNvSpPr/>
          <p:nvPr/>
        </p:nvSpPr>
        <p:spPr>
          <a:xfrm>
            <a:off x="1498024" y="1059582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save</a:t>
            </a:r>
            <a:r>
              <a:rPr lang="cs-CZ" dirty="0" smtClean="0"/>
              <a:t> as</a:t>
            </a:r>
            <a:endParaRPr lang="cs-CZ" dirty="0"/>
          </a:p>
        </p:txBody>
      </p:sp>
      <p:sp>
        <p:nvSpPr>
          <p:cNvPr id="23" name="Obdélník s odříznutým příčným rohem 22"/>
          <p:cNvSpPr/>
          <p:nvPr/>
        </p:nvSpPr>
        <p:spPr>
          <a:xfrm>
            <a:off x="1498024" y="2211710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delete</a:t>
            </a:r>
            <a:endParaRPr lang="cs-CZ" dirty="0"/>
          </a:p>
        </p:txBody>
      </p:sp>
      <p:sp>
        <p:nvSpPr>
          <p:cNvPr id="24" name="Obdélník s odříznutým příčným rohem 23"/>
          <p:cNvSpPr/>
          <p:nvPr/>
        </p:nvSpPr>
        <p:spPr>
          <a:xfrm>
            <a:off x="1498024" y="1635646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file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endParaRPr lang="cs-CZ" dirty="0"/>
          </a:p>
        </p:txBody>
      </p:sp>
      <p:sp>
        <p:nvSpPr>
          <p:cNvPr id="25" name="Obdélník s odříznutým příčným rohem 24"/>
          <p:cNvSpPr/>
          <p:nvPr/>
        </p:nvSpPr>
        <p:spPr>
          <a:xfrm>
            <a:off x="1515991" y="3428649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word</a:t>
            </a:r>
            <a:endParaRPr lang="cs-CZ" dirty="0"/>
          </a:p>
        </p:txBody>
      </p:sp>
      <p:sp>
        <p:nvSpPr>
          <p:cNvPr id="26" name="Obdélník s odříznutým příčným rohem 25"/>
          <p:cNvSpPr/>
          <p:nvPr/>
        </p:nvSpPr>
        <p:spPr>
          <a:xfrm>
            <a:off x="1498024" y="4011910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chart</a:t>
            </a:r>
            <a:endParaRPr lang="cs-CZ" dirty="0"/>
          </a:p>
        </p:txBody>
      </p:sp>
      <p:sp>
        <p:nvSpPr>
          <p:cNvPr id="27" name="Obdélník s odříznutým příčným rohem 26"/>
          <p:cNvSpPr/>
          <p:nvPr/>
        </p:nvSpPr>
        <p:spPr>
          <a:xfrm>
            <a:off x="1515991" y="2811083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endParaRPr lang="cs-CZ" dirty="0"/>
          </a:p>
        </p:txBody>
      </p:sp>
      <p:sp>
        <p:nvSpPr>
          <p:cNvPr id="28" name="Obdélník s odříznutým příčným rohem 27"/>
          <p:cNvSpPr/>
          <p:nvPr/>
        </p:nvSpPr>
        <p:spPr>
          <a:xfrm>
            <a:off x="1498024" y="4587974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pack</a:t>
            </a:r>
            <a:endParaRPr lang="cs-CZ" dirty="0"/>
          </a:p>
        </p:txBody>
      </p:sp>
      <p:sp>
        <p:nvSpPr>
          <p:cNvPr id="29" name="Obdélník s odříznutým příčným rohem 28"/>
          <p:cNvSpPr/>
          <p:nvPr/>
        </p:nvSpPr>
        <p:spPr>
          <a:xfrm>
            <a:off x="5292080" y="1059582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tabulka</a:t>
            </a:r>
            <a:endParaRPr lang="cs-CZ" dirty="0"/>
          </a:p>
        </p:txBody>
      </p:sp>
      <p:sp>
        <p:nvSpPr>
          <p:cNvPr id="30" name="Obdélník s odříznutým příčným rohem 29"/>
          <p:cNvSpPr/>
          <p:nvPr/>
        </p:nvSpPr>
        <p:spPr>
          <a:xfrm>
            <a:off x="5292080" y="2211710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uložit jako</a:t>
            </a:r>
            <a:endParaRPr lang="cs-CZ" dirty="0"/>
          </a:p>
        </p:txBody>
      </p:sp>
      <p:sp>
        <p:nvSpPr>
          <p:cNvPr id="31" name="Obdélník s odříznutým příčným rohem 30"/>
          <p:cNvSpPr/>
          <p:nvPr/>
        </p:nvSpPr>
        <p:spPr>
          <a:xfrm>
            <a:off x="5292080" y="1635646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pracovní prostor</a:t>
            </a:r>
            <a:endParaRPr lang="cs-CZ" dirty="0"/>
          </a:p>
        </p:txBody>
      </p:sp>
      <p:sp>
        <p:nvSpPr>
          <p:cNvPr id="32" name="Obdélník s odříznutým příčným rohem 31"/>
          <p:cNvSpPr/>
          <p:nvPr/>
        </p:nvSpPr>
        <p:spPr>
          <a:xfrm>
            <a:off x="5310047" y="3428649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jméno souboru</a:t>
            </a:r>
            <a:endParaRPr lang="cs-CZ" dirty="0"/>
          </a:p>
        </p:txBody>
      </p:sp>
      <p:sp>
        <p:nvSpPr>
          <p:cNvPr id="33" name="Obdélník s odříznutým příčným rohem 32"/>
          <p:cNvSpPr/>
          <p:nvPr/>
        </p:nvSpPr>
        <p:spPr>
          <a:xfrm>
            <a:off x="5292080" y="4011910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slovo</a:t>
            </a:r>
            <a:endParaRPr lang="cs-CZ" dirty="0"/>
          </a:p>
        </p:txBody>
      </p:sp>
      <p:sp>
        <p:nvSpPr>
          <p:cNvPr id="34" name="Obdélník s odříznutým příčným rohem 33"/>
          <p:cNvSpPr/>
          <p:nvPr/>
        </p:nvSpPr>
        <p:spPr>
          <a:xfrm>
            <a:off x="5310047" y="2811083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zabalit</a:t>
            </a:r>
            <a:endParaRPr lang="cs-CZ" dirty="0"/>
          </a:p>
        </p:txBody>
      </p:sp>
      <p:sp>
        <p:nvSpPr>
          <p:cNvPr id="35" name="Obdélník s odříznutým příčným rohem 34"/>
          <p:cNvSpPr/>
          <p:nvPr/>
        </p:nvSpPr>
        <p:spPr>
          <a:xfrm>
            <a:off x="5292080" y="4587974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smazat</a:t>
            </a:r>
            <a:endParaRPr lang="cs-CZ" dirty="0"/>
          </a:p>
        </p:txBody>
      </p:sp>
      <p:cxnSp>
        <p:nvCxnSpPr>
          <p:cNvPr id="36" name="Přímá spojnice se šipkou 35"/>
          <p:cNvCxnSpPr>
            <a:stCxn id="15" idx="0"/>
            <a:endCxn id="30" idx="2"/>
          </p:cNvCxnSpPr>
          <p:nvPr/>
        </p:nvCxnSpPr>
        <p:spPr>
          <a:xfrm>
            <a:off x="2938184" y="1311610"/>
            <a:ext cx="2353896" cy="115212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24" idx="0"/>
            <a:endCxn id="32" idx="2"/>
          </p:cNvCxnSpPr>
          <p:nvPr/>
        </p:nvCxnSpPr>
        <p:spPr>
          <a:xfrm>
            <a:off x="2938184" y="1887674"/>
            <a:ext cx="2371863" cy="1793003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23" idx="0"/>
            <a:endCxn id="35" idx="2"/>
          </p:cNvCxnSpPr>
          <p:nvPr/>
        </p:nvCxnSpPr>
        <p:spPr>
          <a:xfrm>
            <a:off x="2938184" y="2463738"/>
            <a:ext cx="2353896" cy="2376264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27" idx="0"/>
            <a:endCxn id="31" idx="2"/>
          </p:cNvCxnSpPr>
          <p:nvPr/>
        </p:nvCxnSpPr>
        <p:spPr>
          <a:xfrm flipV="1">
            <a:off x="2956151" y="1887674"/>
            <a:ext cx="2335929" cy="1175437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stCxn id="25" idx="0"/>
            <a:endCxn id="33" idx="2"/>
          </p:cNvCxnSpPr>
          <p:nvPr/>
        </p:nvCxnSpPr>
        <p:spPr>
          <a:xfrm>
            <a:off x="2956151" y="3680677"/>
            <a:ext cx="2335929" cy="583261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26" idx="0"/>
            <a:endCxn id="29" idx="2"/>
          </p:cNvCxnSpPr>
          <p:nvPr/>
        </p:nvCxnSpPr>
        <p:spPr>
          <a:xfrm flipV="1">
            <a:off x="2938184" y="1311610"/>
            <a:ext cx="2353896" cy="295232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stCxn id="28" idx="0"/>
            <a:endCxn id="34" idx="2"/>
          </p:cNvCxnSpPr>
          <p:nvPr/>
        </p:nvCxnSpPr>
        <p:spPr>
          <a:xfrm flipV="1">
            <a:off x="2938184" y="3063111"/>
            <a:ext cx="2371863" cy="1776891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07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6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202332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25.8 Test – Formáty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322993"/>
              </p:ext>
            </p:extLst>
          </p:nvPr>
        </p:nvGraphicFramePr>
        <p:xfrm>
          <a:off x="971600" y="987574"/>
          <a:ext cx="6984776" cy="3154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28259"/>
                <a:gridCol w="2374509"/>
                <a:gridCol w="2282008"/>
              </a:tblGrid>
              <a:tr h="1440160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cs-C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„Kobliha.jpg“ bude pravděpodobně jaký formát</a:t>
                      </a:r>
                      <a:r>
                        <a:rPr lang="cs-CZ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souboru?</a:t>
                      </a: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zvukový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textový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grafický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video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2)  Jaký</a:t>
                      </a:r>
                      <a:r>
                        <a:rPr lang="cs-CZ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formát souboru bude mít písnička od YXES ?</a:t>
                      </a: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.doc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gif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.mp3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html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3) Co patří mezi tabulkové procesory?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Word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Calc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Adobe 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Photoshop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Outlook</a:t>
                      </a:r>
                    </a:p>
                    <a:p>
                      <a:endParaRPr lang="cs-CZ" sz="11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1431077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4) Ukládáš dokument ve </a:t>
                      </a:r>
                      <a:r>
                        <a:rPr lang="cs-CZ" sz="11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wordu</a:t>
                      </a:r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Jakou bude mít koncovku?</a:t>
                      </a:r>
                    </a:p>
                    <a:p>
                      <a:endParaRPr lang="cs-CZ" sz="1100" b="1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100" b="1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docx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.mp2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pps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xlsx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5) Mezi typy</a:t>
                      </a:r>
                      <a:r>
                        <a:rPr lang="cs-CZ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formátů nepatří</a:t>
                      </a:r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endParaRPr lang="cs-CZ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hadrwarový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audiovizuální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grafický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prezentační</a:t>
                      </a:r>
                    </a:p>
                    <a:p>
                      <a:endParaRPr lang="cs-CZ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6) V jakém</a:t>
                      </a:r>
                      <a:r>
                        <a:rPr lang="cs-CZ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formátu napíšeš webovou stránku?</a:t>
                      </a:r>
                    </a:p>
                    <a:p>
                      <a:endParaRPr lang="cs-CZ" sz="11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1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txt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wmv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odt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html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8" name="TextovéPole 10"/>
          <p:cNvSpPr txBox="1"/>
          <p:nvPr/>
        </p:nvSpPr>
        <p:spPr>
          <a:xfrm>
            <a:off x="353413" y="4569972"/>
            <a:ext cx="2130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Správné</a:t>
            </a:r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odpovědi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12"/>
          <p:cNvSpPr txBox="1"/>
          <p:nvPr/>
        </p:nvSpPr>
        <p:spPr>
          <a:xfrm>
            <a:off x="7020272" y="458608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600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51649"/>
              </p:ext>
            </p:extLst>
          </p:nvPr>
        </p:nvGraphicFramePr>
        <p:xfrm>
          <a:off x="2460552" y="4433449"/>
          <a:ext cx="1763688" cy="472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7896"/>
                <a:gridCol w="587896"/>
                <a:gridCol w="587896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/>
                        <a:t>1C</a:t>
                      </a:r>
                      <a:endParaRPr lang="cs-CZ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/>
                        <a:t>2C</a:t>
                      </a:r>
                      <a:endParaRPr lang="cs-CZ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3B</a:t>
                      </a:r>
                      <a:endParaRPr lang="cs-CZ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4A</a:t>
                      </a:r>
                      <a:endParaRPr lang="cs-CZ" sz="11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5A</a:t>
                      </a:r>
                      <a:endParaRPr lang="cs-CZ" sz="11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6D</a:t>
                      </a:r>
                      <a:endParaRPr lang="cs-CZ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11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8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179512" y="1221600"/>
            <a:ext cx="8784976" cy="26462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Zdroje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en.wikipedia.org/wiki/List_of_file_formats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3,4, poslední přístup dne 29.3.2013)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basne.falconis.cz/seifert-pisen-o-lasce.php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5, poslední přístup dne 29.3.2013)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s1.hubimg.com/u/3286216_f520.jpg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6, poslední přístup dne 29.3.2013)</a:t>
            </a:r>
          </a:p>
          <a:p>
            <a:pPr marL="0" indent="0">
              <a:buNone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5"/>
              </a:rPr>
              <a:t>tinyurl.com/atmuq4k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6, poslední přístup dne 29.3.2013)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411510"/>
            <a:ext cx="4119802" cy="44555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25.9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/>
    </p:bldLst>
  </p:timing>
</p:sld>
</file>

<file path=ppt/theme/theme1.xml><?xml version="1.0" encoding="utf-8"?>
<a:theme xmlns:a="http://schemas.openxmlformats.org/drawingml/2006/main" name="Hardwarové součásti PC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1584</TotalTime>
  <Words>690</Words>
  <Application>Microsoft Office PowerPoint</Application>
  <PresentationFormat>Předvádění na obrazovce (16:9)</PresentationFormat>
  <Paragraphs>174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Hardwarové součásti PC</vt:lpstr>
      <vt:lpstr>Prezentace aplikace PowerPoint</vt:lpstr>
      <vt:lpstr>25.2 Co už známe – Word, Excel, Powerpoint…</vt:lpstr>
      <vt:lpstr>25.3 Nové pojmy I. - Jaké známe formáty a jejich koncovky?</vt:lpstr>
      <vt:lpstr>25.4 Nové pojmy II. – Jaké známe formáty a jejich koncovky?</vt:lpstr>
      <vt:lpstr>25.5 Cvičení</vt:lpstr>
      <vt:lpstr>25.6 Pro šikovné</vt:lpstr>
      <vt:lpstr>Prezentace aplikace PowerPoint</vt:lpstr>
      <vt:lpstr>25.8 Test – Formáty</vt:lpstr>
      <vt:lpstr>Prezentace aplikace PowerPoint</vt:lpstr>
      <vt:lpstr>Prezentace aplikace PowerPoint</vt:lpstr>
    </vt:vector>
  </TitlesOfParts>
  <Company>úča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</dc:title>
  <dc:creator>Marie Makovská</dc:creator>
  <cp:lastModifiedBy>fort</cp:lastModifiedBy>
  <cp:revision>133</cp:revision>
  <dcterms:created xsi:type="dcterms:W3CDTF">2011-02-27T12:08:40Z</dcterms:created>
  <dcterms:modified xsi:type="dcterms:W3CDTF">2013-08-25T13:23:43Z</dcterms:modified>
</cp:coreProperties>
</file>