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5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B2CEA-80C0-4798-B8E9-EFE9664E39F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20B29-4EF9-4E71-9C2C-33F5E7F9C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8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9DE0-8411-49E2-AAA1-1A3573270728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05487-ACC9-47AA-9F42-19E6E5F76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286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02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5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7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977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6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87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44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05487-ACC9-47AA-9F42-19E6E5F76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29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62D2-D106-481D-A016-33AF6FA7F2D2}" type="datetime1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4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B1ED-DB3B-4D11-B0A9-E843416438BD}" type="datetime1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CBE2-35A6-4BFE-81A4-CDD7D7AA18C4}" type="datetime1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B1-5CAA-49D2-81F8-7A4E7AE57B04}" type="datetime1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5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783C-1881-4CE7-A5CC-4E6A1674235E}" type="datetime1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0A61-B20B-4C2F-8226-E5779C0A7C0A}" type="datetime1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5687-B5FB-4E68-9AB6-6FE55DD3DC83}" type="datetime1">
              <a:rPr lang="cs-CZ" smtClean="0"/>
              <a:t>6.3.2017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60A-B9B9-4D6C-9974-6D44A5AA017B}" type="datetime1">
              <a:rPr lang="cs-CZ" smtClean="0"/>
              <a:t>6.3.2017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1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22C3-C02C-4400-956A-9983EDD07E23}" type="datetime1">
              <a:rPr lang="cs-CZ" smtClean="0"/>
              <a:t>6.3.2017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1CFD-308C-4C2F-A4A8-3BD35F036F9B}" type="datetime1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9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5541-20E9-4365-AD0E-970E03FF4DD3}" type="datetime1">
              <a:rPr lang="cs-CZ" smtClean="0"/>
              <a:t>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98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5C9B-89CA-4C24-B521-5A12DCAA3D5E}" type="datetime1">
              <a:rPr lang="cs-CZ" smtClean="0"/>
              <a:t>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Slide č.1 – úvod, název tématu, motivace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3E08-9627-47B7-8579-461624F30E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ZLwIP8cBaWA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ntivirusprotectionplus.com/adware-computer.jpg" TargetMode="External"/><Relationship Id="rId2" Type="http://schemas.openxmlformats.org/officeDocument/2006/relationships/hyperlink" Target="http://www.youtube.com/watch?v=ZLwIP8cBaW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xioma.be/TKasus/asus_notebook_m24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9"/>
          <p:cNvSpPr txBox="1"/>
          <p:nvPr/>
        </p:nvSpPr>
        <p:spPr>
          <a:xfrm>
            <a:off x="-21286" y="465875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Lukáš Fořt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658752"/>
            <a:ext cx="3061970" cy="48474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Nadpis 1"/>
          <p:cNvSpPr txBox="1">
            <a:spLocks/>
          </p:cNvSpPr>
          <p:nvPr/>
        </p:nvSpPr>
        <p:spPr>
          <a:xfrm>
            <a:off x="-7112" y="19548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2.1 Učebna PC a BOZP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504" y="1059582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Počítač je dnes téměř v každé domácnosti a každý z nás s ním již umí pracovat. Přesto je to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elektronický přístroj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který vyžaduje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pravidla používání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Každý z nás, kdo má vlastní počítač si určuje svá pravidla sám. Avšak tady ve škole,  se k počítači musíme chovat tak, aby jej mohli používat i ostatní spolužáci. K tomu nám slouží soubor několika pravidel. My si teď tedy povíme jak budeme podle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Řádu učebny PC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Bezpečnosti práce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počítače využívat v hodinách.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843558"/>
            <a:ext cx="3564036" cy="356403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19697" y="4064754"/>
            <a:ext cx="4784351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Umíš správně sedět u počítače? Podívej se na krátké video!: </a:t>
            </a:r>
            <a:r>
              <a:rPr lang="cs-CZ" sz="1400" dirty="0">
                <a:hlinkClick r:id="rId5"/>
              </a:rPr>
              <a:t>http://www.youtube.com/watch?v=ZLwIP8cBaWA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6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151" y="470016"/>
            <a:ext cx="2916832" cy="445550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43977"/>
              </p:ext>
            </p:extLst>
          </p:nvPr>
        </p:nvGraphicFramePr>
        <p:xfrm>
          <a:off x="971600" y="1171570"/>
          <a:ext cx="7272808" cy="237228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40918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Lukáš Fořt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6-9. 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Řád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učebny, BOZP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71851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poskytuje seznámení s řádem učebny PC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 se základní bezpečností práce s počítačem.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112" y="20233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2.2 Co už známe – Co je to počítač?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05958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Počítač dnes nalezneme v každé věci, kterou běžně denně využíváme – automobil, mobilní telefon, letadlo, pračka, myčka, tablet a další.</a:t>
            </a:r>
          </a:p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Jaký je ale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rozdíl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mezi počítačem a notebookem?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15766"/>
            <a:ext cx="2598170" cy="18550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643757"/>
            <a:ext cx="1999109" cy="199910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11560" y="1844412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Počítač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vyžaduje čtyři základní součásti, aby mohl pracovat: skříň počítače, monitor, klávesnice, myš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423023" y="1844412"/>
            <a:ext cx="43254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Notebook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(neboli přenosný počítač) má všechny tyty součásti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implementovány (=vnořeny)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do sebe.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70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14990"/>
            <a:ext cx="8229600" cy="67258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2.3 Nové pojmy – Řád učebny PC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50" name="Obrázek 3149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1864" b="68258"/>
          <a:stretch/>
        </p:blipFill>
        <p:spPr>
          <a:xfrm>
            <a:off x="7092280" y="555526"/>
            <a:ext cx="1415007" cy="1390956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107504" y="1059582"/>
            <a:ext cx="8640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Abys mohl/a notebook v naší učebně využívat, dodržuj tyto zásady: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 učebny žáci vstupují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pouze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v doprovodu učitele.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učebně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není dovoleno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jíst ani pít.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Při práci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se zařízením (notebook či tablet) se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řídí pokyny vyučujícího.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 přísně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zakázáno manipulovat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 elektronickým zapojením, či vykonávat činnosti související s údržbou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zařízení.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se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nedotýká notebooku vyjma zapínání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pracuje s připojenou klávesnicí a myší.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nesmí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bez vědomí učitele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používat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přenosná média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dat (CD, DVD,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disk, MP3, MP4, datové karty, a jiné).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Při práci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se zařízením je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na svém místě, které bez dovolení neopouští.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nepřípustné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zasahovat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do nainstalovaného softwarového vybavení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zařízení.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Všechny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nejasnosti a problémy žáci 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ihned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konzultují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 vyučujícím.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pracuje vždy, pokud je to možné, na témže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zařízení.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příchodu i odchodu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si zkontroluje zda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veškeré příslušenství zařízení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(vč. sluchátek)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pořádku a nepoškozeno.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nemá povoleno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vynášet jakékoli vybavení učebny bez vědomí vyučujícího.</a:t>
            </a: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22002"/>
            <a:ext cx="8229600" cy="42155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2.4 Co si řekneme nového?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pisek se šipkou dolů 2"/>
          <p:cNvSpPr/>
          <p:nvPr/>
        </p:nvSpPr>
        <p:spPr>
          <a:xfrm>
            <a:off x="3064024" y="915566"/>
            <a:ext cx="2160240" cy="64807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BOZP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56363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Co to znamená?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Bezpečnost a ochrana zdraví při práci</a:t>
            </a:r>
          </a:p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Jedná se o pravidla, která je potřeba dodržovat, aby nedošlo k nějakému úrazu. Například: </a:t>
            </a: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láček 3"/>
          <p:cNvSpPr/>
          <p:nvPr/>
        </p:nvSpPr>
        <p:spPr>
          <a:xfrm>
            <a:off x="2521174" y="3567286"/>
            <a:ext cx="1990650" cy="1248336"/>
          </a:xfrm>
          <a:prstGeom prst="cloudCallout">
            <a:avLst>
              <a:gd name="adj1" fmla="val 3291"/>
              <a:gd name="adj2" fmla="val -68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Nevylamuj klávesy z klávesnice</a:t>
            </a:r>
            <a:endParaRPr lang="cs-CZ" sz="1400" dirty="0"/>
          </a:p>
        </p:txBody>
      </p:sp>
      <p:sp>
        <p:nvSpPr>
          <p:cNvPr id="8" name="Obláček 7"/>
          <p:cNvSpPr/>
          <p:nvPr/>
        </p:nvSpPr>
        <p:spPr>
          <a:xfrm>
            <a:off x="6300192" y="2139885"/>
            <a:ext cx="1990650" cy="1248336"/>
          </a:xfrm>
          <a:prstGeom prst="cloudCallout">
            <a:avLst>
              <a:gd name="adj1" fmla="val -53649"/>
              <a:gd name="adj2" fmla="val -4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 učebně nejez a nepij, k tomu slouží chodba</a:t>
            </a:r>
            <a:endParaRPr lang="cs-CZ" sz="1400" dirty="0"/>
          </a:p>
        </p:txBody>
      </p:sp>
      <p:sp>
        <p:nvSpPr>
          <p:cNvPr id="9" name="Obláček 8"/>
          <p:cNvSpPr/>
          <p:nvPr/>
        </p:nvSpPr>
        <p:spPr>
          <a:xfrm>
            <a:off x="3923928" y="2394635"/>
            <a:ext cx="1990650" cy="1248336"/>
          </a:xfrm>
          <a:prstGeom prst="cloudCallout">
            <a:avLst>
              <a:gd name="adj1" fmla="val -16327"/>
              <a:gd name="adj2" fmla="val -59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Nestrkej cizí předměty do notebooku</a:t>
            </a:r>
            <a:endParaRPr lang="cs-CZ" sz="1400" dirty="0"/>
          </a:p>
        </p:txBody>
      </p:sp>
      <p:sp>
        <p:nvSpPr>
          <p:cNvPr id="10" name="Obláček 9"/>
          <p:cNvSpPr/>
          <p:nvPr/>
        </p:nvSpPr>
        <p:spPr>
          <a:xfrm>
            <a:off x="1763688" y="2318950"/>
            <a:ext cx="1990650" cy="1248336"/>
          </a:xfrm>
          <a:prstGeom prst="cloudCallout">
            <a:avLst>
              <a:gd name="adj1" fmla="val 27215"/>
              <a:gd name="adj2" fmla="val -63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Nepořádej závody v jízdě na židli</a:t>
            </a:r>
            <a:endParaRPr lang="cs-CZ" sz="1400" dirty="0"/>
          </a:p>
        </p:txBody>
      </p:sp>
      <p:sp>
        <p:nvSpPr>
          <p:cNvPr id="11" name="Obláček 10"/>
          <p:cNvSpPr/>
          <p:nvPr/>
        </p:nvSpPr>
        <p:spPr>
          <a:xfrm>
            <a:off x="6444208" y="3474211"/>
            <a:ext cx="1990650" cy="1248336"/>
          </a:xfrm>
          <a:prstGeom prst="cloudCallout">
            <a:avLst>
              <a:gd name="adj1" fmla="val -51257"/>
              <a:gd name="adj2" fmla="val -44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Nestrkej předměty do </a:t>
            </a:r>
            <a:r>
              <a:rPr lang="cs-CZ" sz="1400" dirty="0" err="1" smtClean="0"/>
              <a:t>el.zásuvky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2" name="Obláček 11"/>
          <p:cNvSpPr/>
          <p:nvPr/>
        </p:nvSpPr>
        <p:spPr>
          <a:xfrm>
            <a:off x="395536" y="3363838"/>
            <a:ext cx="1990650" cy="1248336"/>
          </a:xfrm>
          <a:prstGeom prst="cloudCallout">
            <a:avLst>
              <a:gd name="adj1" fmla="val 31043"/>
              <a:gd name="adj2" fmla="val -56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Nevypojuj žádný kabel</a:t>
            </a:r>
            <a:endParaRPr lang="cs-CZ" sz="1400" dirty="0"/>
          </a:p>
        </p:txBody>
      </p:sp>
      <p:sp>
        <p:nvSpPr>
          <p:cNvPr id="15" name="Obláček 14"/>
          <p:cNvSpPr/>
          <p:nvPr/>
        </p:nvSpPr>
        <p:spPr>
          <a:xfrm>
            <a:off x="4511799" y="3723878"/>
            <a:ext cx="1990650" cy="1248336"/>
          </a:xfrm>
          <a:prstGeom prst="cloudCallout">
            <a:avLst>
              <a:gd name="adj1" fmla="val -13935"/>
              <a:gd name="adj2" fmla="val -64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a další, dle pokynu učitele</a:t>
            </a:r>
            <a:endParaRPr lang="cs-CZ" sz="1400" dirty="0"/>
          </a:p>
        </p:txBody>
      </p:sp>
      <p:sp>
        <p:nvSpPr>
          <p:cNvPr id="16" name="Obláček 15"/>
          <p:cNvSpPr/>
          <p:nvPr/>
        </p:nvSpPr>
        <p:spPr>
          <a:xfrm>
            <a:off x="107504" y="2139885"/>
            <a:ext cx="1990650" cy="1248336"/>
          </a:xfrm>
          <a:prstGeom prst="cloudCallout">
            <a:avLst>
              <a:gd name="adj1" fmla="val 43484"/>
              <a:gd name="adj2" fmla="val -55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Nedotýkej se obrazovky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033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2.5 Cvičení – Co si pamatujeme?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059582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Oprav správně: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 učebny učitelé vstupují pouze v doprovodu žáků.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učebně je povoleno pít.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 povoleno manipulovat se zapojením kabelů.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pracuje výhradně s notebookem. Klávesnici a myš nepotřebuje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libovolně využívá všechna přenosová média.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Při práci žák libovolně konzultuje činnosti se spolužáky.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smí instalovat libovolný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software bez omezení.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Všechny nejasnosti a problémy si žáci nechávají pro sebe.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vystřídá všechny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notebooky a tablety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 učebně.</a:t>
            </a:r>
          </a:p>
          <a:p>
            <a:pPr marL="800100" lvl="1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Žák si smí odnést libovolný HW domů.</a:t>
            </a:r>
          </a:p>
          <a:p>
            <a:pPr algn="just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ort\AppData\Local\Microsoft\Windows\Temporary Internet Files\Content.IE5\6C89WHUD\MC9004380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35863"/>
            <a:ext cx="19208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348" y="420801"/>
            <a:ext cx="8229600" cy="494765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2.6 Pro šikovné – BOZP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40150" y="133814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7504" y="1059582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Navrhni grafické zpracování nástěnky na Bezpečnost práce v učebně PC.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Použij libovolný editor obrázků (Malování, GIMP,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Photofiltre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…),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Použij kliparty pro znázornění povolených a nedovolených činností,</a:t>
            </a:r>
          </a:p>
          <a:p>
            <a:pPr marL="742950" lvl="1" indent="-285750" algn="just">
              <a:buFont typeface="Wingdings" pitchFamily="2" charset="2"/>
              <a:buChar char="Ø"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fort\AppData\Local\Microsoft\Windows\Temporary Internet Files\Content.IE5\NBXADL7L\MC90043152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68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-8348" y="420801"/>
            <a:ext cx="8229600" cy="494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2.7 CLIL –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use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daily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fort\AppData\Local\Microsoft\Windows\Temporary Internet Files\Content.IE5\YD097AN7\MC9002543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39753"/>
            <a:ext cx="2460763" cy="146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fort\AppData\Local\Microsoft\Windows\Temporary Internet Files\Content.IE5\N323HCUD\MC9003076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9862"/>
            <a:ext cx="1827291" cy="111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fort\AppData\Local\Microsoft\Windows\Temporary Internet Files\Content.IE5\N323HCUD\MC90030761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7614"/>
            <a:ext cx="1825782" cy="160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Čárový popisek 3 5"/>
          <p:cNvSpPr/>
          <p:nvPr/>
        </p:nvSpPr>
        <p:spPr>
          <a:xfrm>
            <a:off x="1799692" y="1095586"/>
            <a:ext cx="1116124" cy="50405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5639"/>
              <a:gd name="adj8" fmla="val -52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screen</a:t>
            </a:r>
            <a:endParaRPr lang="cs-CZ" dirty="0"/>
          </a:p>
        </p:txBody>
      </p:sp>
      <p:sp>
        <p:nvSpPr>
          <p:cNvPr id="16" name="Čárový popisek 3 15"/>
          <p:cNvSpPr/>
          <p:nvPr/>
        </p:nvSpPr>
        <p:spPr>
          <a:xfrm>
            <a:off x="2510154" y="2044553"/>
            <a:ext cx="1116124" cy="50405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1185"/>
              <a:gd name="adj6" fmla="val -47389"/>
              <a:gd name="adj7" fmla="val 84618"/>
              <a:gd name="adj8" fmla="val -81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keyboard</a:t>
            </a:r>
            <a:endParaRPr lang="cs-CZ" dirty="0"/>
          </a:p>
        </p:txBody>
      </p:sp>
      <p:sp>
        <p:nvSpPr>
          <p:cNvPr id="17" name="Čárový popisek 3 16"/>
          <p:cNvSpPr/>
          <p:nvPr/>
        </p:nvSpPr>
        <p:spPr>
          <a:xfrm>
            <a:off x="822373" y="3219822"/>
            <a:ext cx="1116124" cy="50405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1185"/>
              <a:gd name="adj6" fmla="val -47389"/>
              <a:gd name="adj7" fmla="val -96790"/>
              <a:gd name="adj8" fmla="val -10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notebook</a:t>
            </a:r>
            <a:endParaRPr lang="cs-CZ" dirty="0"/>
          </a:p>
        </p:txBody>
      </p:sp>
      <p:sp>
        <p:nvSpPr>
          <p:cNvPr id="18" name="Čárový popisek 3 17"/>
          <p:cNvSpPr/>
          <p:nvPr/>
        </p:nvSpPr>
        <p:spPr>
          <a:xfrm>
            <a:off x="2662554" y="3219822"/>
            <a:ext cx="1116124" cy="504056"/>
          </a:xfrm>
          <a:prstGeom prst="borderCallout3">
            <a:avLst>
              <a:gd name="adj1" fmla="val 47095"/>
              <a:gd name="adj2" fmla="val 105170"/>
              <a:gd name="adj3" fmla="val 81109"/>
              <a:gd name="adj4" fmla="val 107076"/>
              <a:gd name="adj5" fmla="val 79213"/>
              <a:gd name="adj6" fmla="val 107076"/>
              <a:gd name="adj7" fmla="val 114853"/>
              <a:gd name="adj8" fmla="val 147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key</a:t>
            </a:r>
            <a:endParaRPr lang="cs-CZ" dirty="0"/>
          </a:p>
        </p:txBody>
      </p:sp>
      <p:sp>
        <p:nvSpPr>
          <p:cNvPr id="19" name="Čárový popisek 3 18"/>
          <p:cNvSpPr/>
          <p:nvPr/>
        </p:nvSpPr>
        <p:spPr>
          <a:xfrm>
            <a:off x="5940152" y="3885376"/>
            <a:ext cx="1440160" cy="50405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1185"/>
              <a:gd name="adj6" fmla="val -47389"/>
              <a:gd name="adj7" fmla="val 77059"/>
              <a:gd name="adj8" fmla="val -633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arrow</a:t>
            </a:r>
            <a:endParaRPr lang="cs-CZ" dirty="0"/>
          </a:p>
        </p:txBody>
      </p:sp>
      <p:sp>
        <p:nvSpPr>
          <p:cNvPr id="20" name="Čárový popisek 3 19"/>
          <p:cNvSpPr/>
          <p:nvPr/>
        </p:nvSpPr>
        <p:spPr>
          <a:xfrm>
            <a:off x="5295160" y="2817271"/>
            <a:ext cx="1116124" cy="504056"/>
          </a:xfrm>
          <a:prstGeom prst="borderCallout3">
            <a:avLst>
              <a:gd name="adj1" fmla="val 47095"/>
              <a:gd name="adj2" fmla="val 105170"/>
              <a:gd name="adj3" fmla="val 9302"/>
              <a:gd name="adj4" fmla="val 109636"/>
              <a:gd name="adj5" fmla="val -17160"/>
              <a:gd name="adj6" fmla="val 141212"/>
              <a:gd name="adj7" fmla="val -144032"/>
              <a:gd name="adj8" fmla="val 194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mouse</a:t>
            </a:r>
            <a:endParaRPr lang="cs-CZ" dirty="0"/>
          </a:p>
        </p:txBody>
      </p:sp>
      <p:sp>
        <p:nvSpPr>
          <p:cNvPr id="21" name="Čárový popisek 3 20"/>
          <p:cNvSpPr/>
          <p:nvPr/>
        </p:nvSpPr>
        <p:spPr>
          <a:xfrm>
            <a:off x="4519071" y="1038089"/>
            <a:ext cx="1116124" cy="504056"/>
          </a:xfrm>
          <a:prstGeom prst="borderCallout3">
            <a:avLst>
              <a:gd name="adj1" fmla="val 18750"/>
              <a:gd name="adj2" fmla="val 109436"/>
              <a:gd name="adj3" fmla="val 16860"/>
              <a:gd name="adj4" fmla="val 127558"/>
              <a:gd name="adj5" fmla="val 75434"/>
              <a:gd name="adj6" fmla="val 128411"/>
              <a:gd name="adj7" fmla="val 86508"/>
              <a:gd name="adj8" fmla="val 154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cable</a:t>
            </a:r>
            <a:endParaRPr lang="cs-CZ" dirty="0"/>
          </a:p>
        </p:txBody>
      </p:sp>
      <p:sp>
        <p:nvSpPr>
          <p:cNvPr id="22" name="Čárový popisek 3 21"/>
          <p:cNvSpPr/>
          <p:nvPr/>
        </p:nvSpPr>
        <p:spPr>
          <a:xfrm>
            <a:off x="4645548" y="1798728"/>
            <a:ext cx="1299224" cy="504056"/>
          </a:xfrm>
          <a:prstGeom prst="borderCallout3">
            <a:avLst>
              <a:gd name="adj1" fmla="val 18750"/>
              <a:gd name="adj2" fmla="val 109436"/>
              <a:gd name="adj3" fmla="val 16860"/>
              <a:gd name="adj4" fmla="val 127558"/>
              <a:gd name="adj5" fmla="val 75434"/>
              <a:gd name="adj6" fmla="val 128411"/>
              <a:gd name="adj7" fmla="val 86508"/>
              <a:gd name="adj8" fmla="val 154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mouse</a:t>
            </a:r>
            <a:r>
              <a:rPr lang="cs-CZ" dirty="0" smtClean="0"/>
              <a:t> </a:t>
            </a:r>
            <a:r>
              <a:rPr lang="cs-CZ" dirty="0" err="1" smtClean="0"/>
              <a:t>pad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0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20233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2.8 Test – Řád učebny PC a BOZP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890246"/>
              </p:ext>
            </p:extLst>
          </p:nvPr>
        </p:nvGraphicFramePr>
        <p:xfrm>
          <a:off x="971600" y="987574"/>
          <a:ext cx="6984776" cy="28712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8259"/>
                <a:gridCol w="2374509"/>
                <a:gridCol w="2282008"/>
              </a:tblGrid>
              <a:tr h="144016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Kolik základních součástí má počítač?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jednu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dvě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tři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čtyři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2)  Co není</a:t>
                      </a:r>
                      <a:r>
                        <a:rPr lang="cs-CZ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přenosné médium?</a:t>
                      </a: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Flash</a:t>
                      </a: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NTB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Pocket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HDD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3) Co není povoleno v učebně?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endParaRPr lang="cs-CZ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pracovat na svém notebooku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konzultovat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problémy s učitelem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přepojovat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myš a klávesnici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vstupovat do učebny s učitelem</a:t>
                      </a:r>
                    </a:p>
                    <a:p>
                      <a:endParaRPr lang="cs-CZ" sz="11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1431077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4) K čemu slouží BOZP?</a:t>
                      </a:r>
                    </a:p>
                    <a:p>
                      <a:endParaRPr lang="cs-CZ" sz="11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 prevenci úrazu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ke znalosti internetu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 ničemu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 instalaci HW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5) Co je to „počítačová myš“?</a:t>
                      </a:r>
                    </a:p>
                    <a:p>
                      <a:endParaRPr lang="cs-CZ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HW součást PC nebo NTB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zvíře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znalostí internetu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jiný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název pro klávesnici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to neexistuje</a:t>
                      </a:r>
                    </a:p>
                    <a:p>
                      <a:endParaRPr lang="cs-CZ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6) Zjistím,</a:t>
                      </a:r>
                      <a:r>
                        <a:rPr lang="cs-CZ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že mám vylomené tlačítko na klávesnici. Co udělám?</a:t>
                      </a:r>
                    </a:p>
                    <a:p>
                      <a:endParaRPr lang="cs-CZ" sz="11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budu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psát na notebooku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pobavím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polužáka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půjčím si jinou</a:t>
                      </a:r>
                      <a:r>
                        <a:rPr lang="cs-CZ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 cizí klávesnice</a:t>
                      </a:r>
                      <a:endParaRPr lang="cs-CZ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ohlásím ztrátu učiteli</a:t>
                      </a:r>
                    </a:p>
                    <a:p>
                      <a:endParaRPr lang="cs-CZ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8" name="TextovéPole 10"/>
          <p:cNvSpPr txBox="1"/>
          <p:nvPr/>
        </p:nvSpPr>
        <p:spPr>
          <a:xfrm>
            <a:off x="353413" y="4569972"/>
            <a:ext cx="2130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12"/>
          <p:cNvSpPr txBox="1"/>
          <p:nvPr/>
        </p:nvSpPr>
        <p:spPr>
          <a:xfrm>
            <a:off x="7020272" y="45860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600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49615"/>
              </p:ext>
            </p:extLst>
          </p:nvPr>
        </p:nvGraphicFramePr>
        <p:xfrm>
          <a:off x="2436440" y="4652832"/>
          <a:ext cx="1763688" cy="472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7896"/>
                <a:gridCol w="587896"/>
                <a:gridCol w="587896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1D</a:t>
                      </a:r>
                      <a:endParaRPr lang="cs-CZ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2B</a:t>
                      </a:r>
                      <a:endParaRPr lang="cs-CZ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3C</a:t>
                      </a:r>
                      <a:endParaRPr lang="cs-CZ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4A</a:t>
                      </a:r>
                      <a:endParaRPr lang="cs-CZ" sz="1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5A</a:t>
                      </a:r>
                      <a:endParaRPr lang="cs-CZ" sz="11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6D</a:t>
                      </a:r>
                      <a:endParaRPr lang="cs-CZ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179512" y="1221600"/>
            <a:ext cx="8784976" cy="26462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cs-C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www.youtube.com/watch?v=ZLwIP8cBaWA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1, poslední přístup dne 30.6.2013)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antivirusprotectionplus.com/adware-computer.jpg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 poslední přístup dne 28.3.2013)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www.maxioma.be/TKasus/asus_notebook_m24e.jpg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 poslední přístup dne 28.3.2013)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411510"/>
            <a:ext cx="4119802" cy="44555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23"/>
          <p:cNvSpPr txBox="1"/>
          <p:nvPr/>
        </p:nvSpPr>
        <p:spPr>
          <a:xfrm>
            <a:off x="0" y="-2053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/>
    </p:bldLst>
  </p:timing>
</p:sld>
</file>

<file path=ppt/theme/theme1.xml><?xml version="1.0" encoding="utf-8"?>
<a:theme xmlns:a="http://schemas.openxmlformats.org/drawingml/2006/main" name="Hardwarové součásti PC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</TotalTime>
  <Words>1013</Words>
  <Application>Microsoft Office PowerPoint</Application>
  <PresentationFormat>Předvádění na obrazovce (16:9)</PresentationFormat>
  <Paragraphs>144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Hardwarové součásti PC</vt:lpstr>
      <vt:lpstr>Prezentace aplikace PowerPoint</vt:lpstr>
      <vt:lpstr>2.2 Co už známe – Co je to počítač?</vt:lpstr>
      <vt:lpstr>2.3 Nové pojmy – Řád učebny PC</vt:lpstr>
      <vt:lpstr>2.4 Co si řekneme nového? </vt:lpstr>
      <vt:lpstr>2.5 Cvičení – Co si pamatujeme?</vt:lpstr>
      <vt:lpstr>2.6 Pro šikovné – BOZP</vt:lpstr>
      <vt:lpstr>Prezentace aplikace PowerPoint</vt:lpstr>
      <vt:lpstr>2.8 Test – Řád učebny PC a BOZP</vt:lpstr>
      <vt:lpstr>Prezentace aplikace PowerPoint</vt:lpstr>
      <vt:lpstr>Prezentace aplikace PowerPoint</vt:lpstr>
    </vt:vector>
  </TitlesOfParts>
  <Company>úča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</dc:title>
  <dc:creator>Marie Makovská</dc:creator>
  <cp:lastModifiedBy>fort</cp:lastModifiedBy>
  <cp:revision>120</cp:revision>
  <dcterms:created xsi:type="dcterms:W3CDTF">2011-02-27T12:08:40Z</dcterms:created>
  <dcterms:modified xsi:type="dcterms:W3CDTF">2017-03-06T07:27:14Z</dcterms:modified>
</cp:coreProperties>
</file>