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9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Z&#352;%20Na%20str&#225;ni\Informatika\Kopie%20-%20Grafy1.xls" TargetMode="External"/><Relationship Id="rId1" Type="http://schemas.openxmlformats.org/officeDocument/2006/relationships/image" Target="../media/image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Přehled prospěchu předmětů 9.A</a:t>
            </a:r>
          </a:p>
        </c:rich>
      </c:tx>
      <c:layout>
        <c:manualLayout>
          <c:xMode val="edge"/>
          <c:yMode val="edge"/>
          <c:x val="0.22005988023952097"/>
          <c:y val="3.3333333333333333E-2"/>
        </c:manualLayout>
      </c:layout>
      <c:overlay val="0"/>
      <c:spPr>
        <a:noFill/>
        <a:ln w="25400">
          <a:noFill/>
        </a:ln>
      </c:spPr>
    </c:title>
    <c:autoTitleDeleted val="0"/>
    <c:view3D>
      <c:rotX val="45"/>
      <c:hPercent val="50"/>
      <c:rotY val="0"/>
      <c:depthPercent val="100"/>
      <c:rAngAx val="0"/>
      <c:perspective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>
          <a:noFill/>
        </a:ln>
      </c:spPr>
    </c:sideWall>
    <c:back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40119760479042E-2"/>
          <c:y val="0.14615421212493021"/>
          <c:w val="0.93413173652694614"/>
          <c:h val="0.56153986763788977"/>
        </c:manualLayout>
      </c:layout>
      <c:bar3DChart>
        <c:barDir val="col"/>
        <c:grouping val="standard"/>
        <c:varyColors val="1"/>
        <c:ser>
          <c:idx val="0"/>
          <c:order val="0"/>
          <c:spPr>
            <a:solidFill>
              <a:srgbClr val="3366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C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pattFill prst="pct60">
                <a:fgClr>
                  <a:srgbClr val="800080"/>
                </a:fgClr>
                <a:bgClr>
                  <a:srgbClr val="CCFFFF"/>
                </a:bgClr>
              </a:patt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CC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00CC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00CC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pattFill prst="solidDmnd">
                <a:fgClr>
                  <a:srgbClr val="3366FF"/>
                </a:fgClr>
                <a:bgClr>
                  <a:srgbClr val="FFFF99"/>
                </a:bgClr>
              </a:patt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00CC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00CC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pattFill prst="smGrid">
                <a:fgClr>
                  <a:srgbClr val="FF6600"/>
                </a:fgClr>
                <a:bgClr>
                  <a:srgbClr val="FFFFCC"/>
                </a:bgClr>
              </a:patt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00CC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8505194335737968E-2"/>
                  <c:y val="-3.1555740354016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977242365662376E-2"/>
                  <c:y val="-4.0744322217769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9024627909535326E-3"/>
                  <c:y val="-5.288129218727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916764895406397E-3"/>
                  <c:y val="-4.033999456468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041554685903762E-3"/>
                  <c:y val="-2.8457505760828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904238766561605E-3"/>
                  <c:y val="-7.6026142360189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9865937416504955E-3"/>
                  <c:y val="-4.748958160226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570653967655189E-2"/>
                  <c:y val="-3.5348035281724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68016722460585E-2"/>
                  <c:y val="-4.734928495914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425699781539279E-2"/>
                  <c:y val="-3.7775885580041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0"/>
              <c:pt idx="0">
                <c:v>Český jazyk</c:v>
              </c:pt>
              <c:pt idx="1">
                <c:v>Anglický jazyk</c:v>
              </c:pt>
              <c:pt idx="2">
                <c:v>Německý jazyk</c:v>
              </c:pt>
              <c:pt idx="3">
                <c:v>Matematika</c:v>
              </c:pt>
              <c:pt idx="4">
                <c:v>Fyzika</c:v>
              </c:pt>
              <c:pt idx="5">
                <c:v>Chemie</c:v>
              </c:pt>
              <c:pt idx="6">
                <c:v>Přírodopis</c:v>
              </c:pt>
              <c:pt idx="7">
                <c:v>Dějepis</c:v>
              </c:pt>
              <c:pt idx="8">
                <c:v>Zeměpis</c:v>
              </c:pt>
              <c:pt idx="9">
                <c:v>Informatika</c:v>
              </c:pt>
            </c:strLit>
          </c:cat>
          <c:val>
            <c:numLit>
              <c:formatCode>General</c:formatCode>
              <c:ptCount val="10"/>
              <c:pt idx="0">
                <c:v>3.11</c:v>
              </c:pt>
              <c:pt idx="1">
                <c:v>2.82</c:v>
              </c:pt>
              <c:pt idx="2">
                <c:v>2.71</c:v>
              </c:pt>
              <c:pt idx="3">
                <c:v>2.83</c:v>
              </c:pt>
              <c:pt idx="4">
                <c:v>3.06</c:v>
              </c:pt>
              <c:pt idx="5">
                <c:v>2.39</c:v>
              </c:pt>
              <c:pt idx="6">
                <c:v>2.78</c:v>
              </c:pt>
              <c:pt idx="7">
                <c:v>2.89</c:v>
              </c:pt>
              <c:pt idx="8">
                <c:v>2.72</c:v>
              </c:pt>
              <c:pt idx="9">
                <c:v>2.83</c:v>
              </c:pt>
            </c:numLit>
          </c:val>
          <c:shape val="coneToMax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"/>
        <c:gapDepth val="0"/>
        <c:shape val="cone"/>
        <c:axId val="31228672"/>
        <c:axId val="31272960"/>
        <c:axId val="6599552"/>
      </c:bar3DChart>
      <c:catAx>
        <c:axId val="3122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31272960"/>
        <c:crossesAt val="2.2999999999999998"/>
        <c:auto val="1"/>
        <c:lblAlgn val="ctr"/>
        <c:lblOffset val="100"/>
        <c:tickLblSkip val="1"/>
        <c:tickMarkSkip val="1"/>
        <c:noMultiLvlLbl val="1"/>
      </c:catAx>
      <c:valAx>
        <c:axId val="31272960"/>
        <c:scaling>
          <c:orientation val="minMax"/>
          <c:max val="3.2"/>
          <c:min val="2.2999999999999998"/>
        </c:scaling>
        <c:delete val="0"/>
        <c:axPos val="l"/>
        <c:numFmt formatCode="0.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1228672"/>
        <c:crosses val="autoZero"/>
        <c:crossBetween val="between"/>
        <c:majorUnit val="0.2"/>
        <c:minorUnit val="0.2"/>
      </c:valAx>
      <c:serAx>
        <c:axId val="659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1272960"/>
        <c:crossesAt val="2.2999999999999998"/>
        <c:tickLblSkip val="1"/>
        <c:tickMarkSkip val="2"/>
      </c:serAx>
      <c:spPr>
        <a:solidFill>
          <a:srgbClr val="FFFFCC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16.3.2013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16.3.2013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16.3.2013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16.3.2013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16.3.2013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16.3.2013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16.3.2013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16.3.2013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hyperlink" Target="http://www.zsdobrichovice.cz/ukoly/informatika/excel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xcelhints.com/2009/07/29/office-2010-technical-preview/" TargetMode="External"/><Relationship Id="rId3" Type="http://schemas.openxmlformats.org/officeDocument/2006/relationships/hyperlink" Target="http://www.kerodicas.com/wp-content/uploads/2009/03/excel_logo_kerodicas.jpg" TargetMode="External"/><Relationship Id="rId7" Type="http://schemas.openxmlformats.org/officeDocument/2006/relationships/hyperlink" Target="http://www.pocitacovaskola.eu/files/excel1.pdf" TargetMode="External"/><Relationship Id="rId2" Type="http://schemas.openxmlformats.org/officeDocument/2006/relationships/hyperlink" Target="http://cs.wikipedia.org/wiki/Exc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svltava.cz/informatika/index.php?art=excel" TargetMode="External"/><Relationship Id="rId5" Type="http://schemas.openxmlformats.org/officeDocument/2006/relationships/hyperlink" Target="http://www.zsdobrichovice.cz/ukoly/informatika/excel.htm" TargetMode="External"/><Relationship Id="rId4" Type="http://schemas.openxmlformats.org/officeDocument/2006/relationships/hyperlink" Target="http://www.zsdobrichovice.cz/ukoly/informatika/word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5"/>
          <a:stretch/>
        </p:blipFill>
        <p:spPr bwMode="auto">
          <a:xfrm>
            <a:off x="-17040" y="387559"/>
            <a:ext cx="9184361" cy="430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07505" y="1335271"/>
            <a:ext cx="51357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tabulkový procesor od firmy Microsoft pro operační systém Microsoft Windows a počítače Macintosh. Dnes se prodává hlavně jako součást kancelářského balíku Microsoft Office. Jeho hlavním konkurentem je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Calc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který je součástí balíku kancelářských aplikací OpenOffice.org.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možňuje: 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provádět výpočty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analyzovat informace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vizualizlovat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data v tabulkách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soubory vytvořené v Excelu mají příponu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xls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465875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658752"/>
            <a:ext cx="3061970" cy="4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-3850" y="348795"/>
            <a:ext cx="2343601" cy="440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 MS Excel 1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221600"/>
            <a:ext cx="30963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Kde MS Excel v PC najdeme: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Šrafovaná šipka doprava 10"/>
          <p:cNvSpPr/>
          <p:nvPr/>
        </p:nvSpPr>
        <p:spPr>
          <a:xfrm>
            <a:off x="971600" y="3956448"/>
            <a:ext cx="2155712" cy="364331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kona, logo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5" r="65859"/>
          <a:stretch/>
        </p:blipFill>
        <p:spPr bwMode="auto">
          <a:xfrm>
            <a:off x="5436096" y="1647359"/>
            <a:ext cx="2664296" cy="275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ál 14"/>
          <p:cNvSpPr/>
          <p:nvPr/>
        </p:nvSpPr>
        <p:spPr>
          <a:xfrm>
            <a:off x="5436096" y="2211710"/>
            <a:ext cx="1009931" cy="144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   3.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5605260" y="2332299"/>
            <a:ext cx="1367745" cy="13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           4.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2" name="Ovál 21"/>
          <p:cNvSpPr/>
          <p:nvPr/>
        </p:nvSpPr>
        <p:spPr>
          <a:xfrm>
            <a:off x="5620881" y="3753421"/>
            <a:ext cx="934552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2.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AutoShape 5" descr="http://www.kerodicas.com/wp-content/uploads/2009/03/excel_logo_kerodicas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7" descr="http://www.kerodicas.com/wp-content/uploads/2009/03/excel_logo_kerodicas.jp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9" descr="http://www.kerodicas.com/wp-content/uploads/2009/03/excel_logo_kerodicas.jpg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98" y="3873523"/>
            <a:ext cx="588237" cy="527971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5477087" y="4138614"/>
            <a:ext cx="423865" cy="26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1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9" grpId="0" animBg="1"/>
      <p:bldP spid="11" grpId="0" animBg="1"/>
      <p:bldP spid="15" grpId="0" animBg="1"/>
      <p:bldP spid="16" grpId="0" animBg="1"/>
      <p:bldP spid="22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151" y="542024"/>
            <a:ext cx="2916832" cy="44555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292140"/>
              </p:ext>
            </p:extLst>
          </p:nvPr>
        </p:nvGraphicFramePr>
        <p:xfrm>
          <a:off x="971600" y="1171570"/>
          <a:ext cx="7272808" cy="266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Microsoft,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office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Excel, tabulkový procesor, tabulky, grafy, funkce, výpočty</a:t>
                      </a:r>
                    </a:p>
                    <a:p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</a:t>
                      </a:r>
                      <a:r>
                        <a:rPr lang="cs-CZ" sz="1400" smtClean="0">
                          <a:latin typeface="Times New Roman" pitchFamily="18" charset="0"/>
                          <a:cs typeface="Times New Roman" pitchFamily="18" charset="0"/>
                        </a:rPr>
                        <a:t>popisuje,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smtClean="0">
                          <a:latin typeface="Times New Roman" pitchFamily="18" charset="0"/>
                          <a:cs typeface="Times New Roman" pitchFamily="18" charset="0"/>
                        </a:rPr>
                        <a:t>jak 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používat a využívat tabulkový procesor 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MS – Excel.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112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17.2 Co už umíme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7"/>
          <a:stretch/>
        </p:blipFill>
        <p:spPr bwMode="auto">
          <a:xfrm>
            <a:off x="0" y="789552"/>
            <a:ext cx="9144000" cy="435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1547664" y="1545636"/>
            <a:ext cx="288032" cy="8100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67544" y="1167594"/>
            <a:ext cx="1728192" cy="378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1115616" y="987574"/>
            <a:ext cx="4104456" cy="1530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1259632" y="1437624"/>
            <a:ext cx="1152128" cy="13501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843558"/>
            <a:ext cx="8028384" cy="4299942"/>
          </a:xfrm>
          <a:prstGeom prst="rect">
            <a:avLst/>
          </a:prstGeom>
        </p:spPr>
      </p:pic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314990"/>
            <a:ext cx="8229600" cy="67258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17.3 Nové pojmy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://www.zsdobrichovice.cz/ukoly/informatika/image/ex_uvod_obr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580112" y="1347614"/>
            <a:ext cx="345638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Graf může mít nejrůznější podoby. Při výběru je třeba si dát pozor na správné použití. Ne každý graf ze široké nabídky, kterou nám program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umožní,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musí být vhodný pro danou situaci.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Postup při tvorbě grafu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Vytvoř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vzornou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tabulku.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Označ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vzornou tabulku.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Zadej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příkaz pro vložení (Vložit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Graf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Pomocí průvodce řádně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vyplň VŠE </a:t>
            </a:r>
            <a:r>
              <a:rPr lang="cs-CZ" sz="1400" cap="all" dirty="0" smtClean="0">
                <a:latin typeface="Times New Roman" pitchFamily="18" charset="0"/>
                <a:cs typeface="Times New Roman" pitchFamily="18" charset="0"/>
              </a:rPr>
              <a:t>potřebné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(pojmenování grafu a os včetně jednotek, …)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36512" y="762833"/>
            <a:ext cx="5508104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1. Pracovní plochu v Excelu tvoří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tabulka, ve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které jsou sloupce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označeny písmeny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řádky čísly.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2. Každá buňka má svoji adresu,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kterou tvoří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písmeno sloupce a číslo řádku.</a:t>
            </a:r>
          </a:p>
          <a:p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3. V tabulce se pohybujeme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pomocí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šipek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		       b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klikáním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myši do jednotlivých buněk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4. Do každé buňky lze zapsat text, číslo, datum, čas nebo vzorec.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5. Zápis do buňky vždy ukončíme klávesou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ENTER.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6. Zápis vzorce vždy začíná symbolem „=“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7. Vzorce tvoříme pomocí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 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čísel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          b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odkazů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na buňky (A3, B7, C3 atd.)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c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operátorů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(+ sčítání, - odčítání, * násobení, / dělení)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d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závorek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 „()“ )</a:t>
            </a:r>
          </a:p>
          <a:p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8. Odkazy na jednotlivé buňky vkládáme do vzorců :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	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zápisem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 klávesnice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	b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klikáním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myší na jednotlivé buňky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9. Složitější vzorce vkládáme pomocí tlačítka „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suma“, které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naleznete v panelu nabídky „Domů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10. Kliknutím na trojúhelníček vpravo vedle značky „Suma“ lze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rozbalit nejužívanější vzorce.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3518"/>
            <a:ext cx="2288195" cy="80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20" y="4279404"/>
            <a:ext cx="90166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448386"/>
              </p:ext>
            </p:extLst>
          </p:nvPr>
        </p:nvGraphicFramePr>
        <p:xfrm>
          <a:off x="6156177" y="4083918"/>
          <a:ext cx="2504218" cy="103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11510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17.4 Základy Excelu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7" grpId="0">
        <p:bldAsOne/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25" y="20233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17.5 Cvičení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3" b="25337"/>
          <a:stretch/>
        </p:blipFill>
        <p:spPr bwMode="auto">
          <a:xfrm>
            <a:off x="107504" y="798721"/>
            <a:ext cx="4392488" cy="434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8" r="50589"/>
          <a:stretch/>
        </p:blipFill>
        <p:spPr bwMode="auto">
          <a:xfrm>
            <a:off x="4572000" y="798721"/>
            <a:ext cx="4482018" cy="434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348" y="420801"/>
            <a:ext cx="8229600" cy="4947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17.6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338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385357"/>
            <a:ext cx="334786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Vytvoř tabulku, jejíž předloha je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zde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Do tabulky napiš k jednotlivým předmětům svoje známky za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jednotlivá pololetí a v posledním řádku vypočítej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ar. průměr známek pomocí funkce. Nakonec vytvoř graf se známkami. Soubor ulož jako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průměr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Funkce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PRŮMĚR, graf  SPOJNICOVÝ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58" y="843558"/>
            <a:ext cx="5766705" cy="409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>
            <a:hlinkClick r:id="rId4"/>
          </p:cNvPr>
          <p:cNvSpPr txBox="1"/>
          <p:nvPr/>
        </p:nvSpPr>
        <p:spPr>
          <a:xfrm>
            <a:off x="35496" y="475182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Další úkoly: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Program Files\Microsoft Office\MEDIA\CAGCAT10\j0301252.wm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92448"/>
            <a:ext cx="735286" cy="47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3203848" y="1635646"/>
            <a:ext cx="108012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17.7 CLIL – MS Excel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://excelhints.com/Blog/wp-content/uploads/2009/07/Excel-2010.jpg"/>
          <p:cNvSpPr>
            <a:spLocks noChangeAspect="1" noChangeArrowheads="1"/>
          </p:cNvSpPr>
          <p:nvPr/>
        </p:nvSpPr>
        <p:spPr bwMode="auto">
          <a:xfrm>
            <a:off x="155576" y="-1496616"/>
            <a:ext cx="667702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://excelhints.com/Blog/wp-content/uploads/2009/07/Excel-2010.jpg"/>
          <p:cNvSpPr>
            <a:spLocks noChangeAspect="1" noChangeArrowheads="1"/>
          </p:cNvSpPr>
          <p:nvPr/>
        </p:nvSpPr>
        <p:spPr bwMode="auto">
          <a:xfrm>
            <a:off x="307976" y="-1382316"/>
            <a:ext cx="667702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ttps://encrypted-tbn0.google.com/images?q=tbn:ANd9GcQwnlzufQ3F9ZhoYe5p2FJN7AERRRT7rEkC0UhqyYfjyKF5d_-W"/>
          <p:cNvSpPr>
            <a:spLocks noChangeAspect="1" noChangeArrowheads="1"/>
          </p:cNvSpPr>
          <p:nvPr/>
        </p:nvSpPr>
        <p:spPr bwMode="auto">
          <a:xfrm>
            <a:off x="155575" y="-606029"/>
            <a:ext cx="2705100" cy="12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97995"/>
            <a:ext cx="9180512" cy="4179041"/>
          </a:xfrm>
          <a:prstGeom prst="rect">
            <a:avLst/>
          </a:prstGeom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7994"/>
              </p:ext>
            </p:extLst>
          </p:nvPr>
        </p:nvGraphicFramePr>
        <p:xfrm>
          <a:off x="609746" y="2211710"/>
          <a:ext cx="7778678" cy="2296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040"/>
                <a:gridCol w="2278264"/>
                <a:gridCol w="1874022"/>
                <a:gridCol w="504056"/>
                <a:gridCol w="1368152"/>
                <a:gridCol w="1296144"/>
              </a:tblGrid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česky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česky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center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styl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insert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formát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book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odstranit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delete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40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formulas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editing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zobrazení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tabulka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Page Layout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copy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zalomovat text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vybrat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78588"/>
              </p:ext>
            </p:extLst>
          </p:nvPr>
        </p:nvGraphicFramePr>
        <p:xfrm>
          <a:off x="611560" y="2211710"/>
          <a:ext cx="7848872" cy="2296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040"/>
                <a:gridCol w="2278264"/>
                <a:gridCol w="1872208"/>
                <a:gridCol w="504056"/>
                <a:gridCol w="1368152"/>
                <a:gridCol w="1368152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česky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cs-CZ" sz="12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nglish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česky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cs-CZ" sz="12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nglish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domů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střed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center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styl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style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vložit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insert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buňka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formát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format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sešit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book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písmo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odstranit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delete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40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vzorce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formulas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úpravy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editing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zobrazení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display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tabulka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rozložení stránky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cs-CZ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</a:t>
                      </a:r>
                      <a:r>
                        <a:rPr lang="cs-CZ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cs-CZ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ayout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kopírovat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copy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zalomovat text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cs-CZ" sz="1200" i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rap</a:t>
                      </a:r>
                      <a:r>
                        <a:rPr lang="cs-CZ" sz="1200" i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cs-CZ" sz="1200" i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vybrat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55575" y="852268"/>
            <a:ext cx="86409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a table in MS Excel -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nglish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dictionary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7596336" y="357504"/>
            <a:ext cx="1512168" cy="864096"/>
            <a:chOff x="7596336" y="476672"/>
            <a:chExt cx="1512168" cy="1152128"/>
          </a:xfrm>
        </p:grpSpPr>
        <p:sp>
          <p:nvSpPr>
            <p:cNvPr id="14" name="Šipka dolů 13"/>
            <p:cNvSpPr/>
            <p:nvPr/>
          </p:nvSpPr>
          <p:spPr>
            <a:xfrm>
              <a:off x="7596336" y="476672"/>
              <a:ext cx="1512168" cy="115212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7884368" y="971436"/>
              <a:ext cx="10282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Solution</a:t>
              </a:r>
              <a:r>
                <a:rPr lang="cs-CZ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endParaRPr lang="cs-CZ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27434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17.8 Test – MS Excel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072074"/>
              </p:ext>
            </p:extLst>
          </p:nvPr>
        </p:nvGraphicFramePr>
        <p:xfrm>
          <a:off x="866652" y="879562"/>
          <a:ext cx="7161732" cy="34923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87244"/>
                <a:gridCol w="2434666"/>
                <a:gridCol w="2339822"/>
              </a:tblGrid>
              <a:tr h="1880096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Vyber logo MS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Excel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</a:p>
                    <a:p>
                      <a:pPr marL="0" indent="0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b)</a:t>
                      </a:r>
                    </a:p>
                    <a:p>
                      <a:pPr marL="0" indent="0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</a:p>
                    <a:p>
                      <a:pPr marL="0" indent="0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d)</a:t>
                      </a:r>
                    </a:p>
                    <a:p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 startAt="2"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Soubory vytvořené v Excelu mají příponu:</a:t>
                      </a:r>
                    </a:p>
                    <a:p>
                      <a:pPr marL="0" indent="0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.doc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2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xls</a:t>
                      </a:r>
                      <a:endParaRPr lang="cs-CZ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2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tab</a:t>
                      </a:r>
                      <a:endParaRPr lang="cs-CZ" sz="12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2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pdf</a:t>
                      </a:r>
                      <a:endParaRPr lang="cs-CZ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3) Zápis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vzorce vždy začíná symbolem:</a:t>
                      </a:r>
                    </a:p>
                    <a:p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rovnou píšeme vzorec</a:t>
                      </a:r>
                    </a:p>
                    <a:p>
                      <a:pPr marL="228600" indent="-228600">
                        <a:buAutoNum type="alphaLcParenR"/>
                      </a:pPr>
                      <a:endParaRPr lang="cs-CZ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612292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5) Pod</a:t>
                      </a:r>
                      <a:r>
                        <a:rPr lang="cs-CZ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touto značkou</a:t>
                      </a:r>
                    </a:p>
                    <a:p>
                      <a:r>
                        <a:rPr lang="cs-CZ" sz="1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lze rozbalit: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cs-CZ" sz="1200" b="1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pouze vzorec pro průměr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nejužívanější vzorce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všechny vzorce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vložení grafu</a:t>
                      </a:r>
                      <a:endParaRPr lang="cs-CZ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 Čím je určena adresa</a:t>
                      </a:r>
                      <a:r>
                        <a:rPr lang="cs-CZ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buňky:</a:t>
                      </a:r>
                    </a:p>
                    <a:p>
                      <a:endParaRPr lang="cs-CZ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číslem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řádku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písmenem sloupce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číslem řádku a písmenem sloupce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sami si určíme</a:t>
                      </a:r>
                      <a:endParaRPr lang="cs-CZ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7)  Anglicky písmo je:</a:t>
                      </a:r>
                    </a:p>
                    <a:p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Font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Write</a:t>
                      </a:r>
                      <a:endParaRPr lang="cs-CZ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400805" y="4399099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6948264" y="4692881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741255"/>
              </p:ext>
            </p:extLst>
          </p:nvPr>
        </p:nvGraphicFramePr>
        <p:xfrm>
          <a:off x="2483768" y="4574454"/>
          <a:ext cx="1979712" cy="5175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9904"/>
                <a:gridCol w="659904"/>
                <a:gridCol w="659904"/>
              </a:tblGrid>
              <a:tr h="258788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3c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58788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5b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6c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7b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52" y="1131590"/>
            <a:ext cx="512089" cy="51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1" y="1909020"/>
            <a:ext cx="572089" cy="57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90" y="1909020"/>
            <a:ext cx="593757" cy="59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91" y="1105396"/>
            <a:ext cx="674299" cy="67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8" t="6462" r="11027" b="90291"/>
          <a:stretch/>
        </p:blipFill>
        <p:spPr bwMode="auto">
          <a:xfrm>
            <a:off x="2348964" y="2890323"/>
            <a:ext cx="364391" cy="26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wpe12.jpg (31615 bytes)"/>
          <p:cNvSpPr>
            <a:spLocks noChangeAspect="1" noChangeArrowheads="1"/>
          </p:cNvSpPr>
          <p:nvPr/>
        </p:nvSpPr>
        <p:spPr bwMode="auto">
          <a:xfrm>
            <a:off x="155575" y="-164544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79512" y="1221600"/>
            <a:ext cx="8784976" cy="26462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http://cs.wikipedia.org/wiki/Excel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http://www.kerodicas.com/wp-content/uploads/2009/03/excel_logo_kerodicas.jpg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1, 2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www.zsdobrichovice.cz/ukoly/informatika/word.htm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http://www.zsdobrichovice.cz/ukoly/informatika/excel.htm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3, 6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http://www.zsvltava.cz/informatika/index.php?art=excel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http://www.pocitacovaskola.eu/files/excel1.pdf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http://excelhints.com/2009/07/29/office-2010-technical-preview/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>
              <a:buFont typeface="+mj-lt"/>
              <a:buAutoNum type="arabicPeriod"/>
            </a:pP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kliparty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70016"/>
            <a:ext cx="4119802" cy="4455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759</Words>
  <Application>Microsoft Office PowerPoint</Application>
  <PresentationFormat>Předvádění na obrazovce (16:9)</PresentationFormat>
  <Paragraphs>253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17.2 Co už umíme</vt:lpstr>
      <vt:lpstr>17.3 Nové pojmy</vt:lpstr>
      <vt:lpstr>17.4 Základy Excelu</vt:lpstr>
      <vt:lpstr>17.5 Cvičení</vt:lpstr>
      <vt:lpstr>17.6 Pro šikovné</vt:lpstr>
      <vt:lpstr>17.7 CLIL – MS Excel</vt:lpstr>
      <vt:lpstr>17.8 Test – MS Excel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krivankova</cp:lastModifiedBy>
  <cp:revision>159</cp:revision>
  <dcterms:created xsi:type="dcterms:W3CDTF">2011-02-27T12:08:40Z</dcterms:created>
  <dcterms:modified xsi:type="dcterms:W3CDTF">2013-03-16T19:38:34Z</dcterms:modified>
</cp:coreProperties>
</file>