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16.3.2013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16.3.2013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16.3.2013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16.3.2013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16.3.2013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hyperlink" Target="http://www.bezpecne-online.cz/surfuj-bezpecne/komunikace-se-svetem/etiketa-netiketa-chatiketa/205-3/netike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usiness.center.cz/business/pravo/zakony/trestni_zakon/" TargetMode="External"/><Relationship Id="rId5" Type="http://schemas.openxmlformats.org/officeDocument/2006/relationships/hyperlink" Target="http://www.mkcr.cz/cz/autorske-pravo/zakon/predpisy-zakonu-7611/" TargetMode="External"/><Relationship Id="rId4" Type="http://schemas.openxmlformats.org/officeDocument/2006/relationships/hyperlink" Target="http://www.uoou.cz/uoou.aspx?menu=4&amp;submenu=5&amp;loc=20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hyperlink" Target="http://oznamte.internethotline.cz/" TargetMode="External"/><Relationship Id="rId4" Type="http://schemas.openxmlformats.org/officeDocument/2006/relationships/hyperlink" Target="http://seznamsebezpecne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znamsebezpecne.cz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skatelevize.cz/ct24/domaci/163419-na-internetu-pribyva-pripadu-obtezovani-deti/" TargetMode="External"/><Relationship Id="rId13" Type="http://schemas.openxmlformats.org/officeDocument/2006/relationships/hyperlink" Target="http://www.blesk.cz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hyperlink" Target="http://www.zsnastrani.cz/" TargetMode="External"/><Relationship Id="rId17" Type="http://schemas.openxmlformats.org/officeDocument/2006/relationships/hyperlink" Target="http://www.ananan.wz.cz/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lame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giony.impuls.cz/kralovehradecky-kraj/za-sireni-muziky-po-internetu-hrozi-muzi-az-dva-roky-ve-vezeni-20120618.html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hyperlink" Target="http://www.wikipedia.cz/" TargetMode="External"/><Relationship Id="rId10" Type="http://schemas.openxmlformats.org/officeDocument/2006/relationships/hyperlink" Target="http://www.hoax.cz/loterie/toyota-osvobozeni-od-bidy-2011/" TargetMode="External"/><Relationship Id="rId4" Type="http://schemas.openxmlformats.org/officeDocument/2006/relationships/hyperlink" Target="http://www.tyden.cz/rubriky/domaci/krimi/policie-vysetruje-zneuzivani-nezletile-divky-pres-skype_238120.html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www.cn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-nebezpeci.cz/index.php/ke-stazeni/prezentace-pro-studen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zpecne-online.cz/" TargetMode="External"/><Relationship Id="rId13" Type="http://schemas.openxmlformats.org/officeDocument/2006/relationships/hyperlink" Target="http://e-nebezpeci.cz/index.php/ke-stazeni/prezentace-pro-studenty" TargetMode="External"/><Relationship Id="rId3" Type="http://schemas.openxmlformats.org/officeDocument/2006/relationships/hyperlink" Target="http://www.mkcr.cz/cz/autorske-pravo/zakon/predpisy-zakonu-7611/" TargetMode="External"/><Relationship Id="rId7" Type="http://schemas.openxmlformats.org/officeDocument/2006/relationships/hyperlink" Target="http://oznamte.internethotline.cz/" TargetMode="External"/><Relationship Id="rId12" Type="http://schemas.openxmlformats.org/officeDocument/2006/relationships/hyperlink" Target="http://www.hoax.cz/hoax/" TargetMode="External"/><Relationship Id="rId2" Type="http://schemas.openxmlformats.org/officeDocument/2006/relationships/hyperlink" Target="http://www.zsvltava.cz/informatika/index.php?art=informatika-inter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znamsebezpecne.cz/" TargetMode="External"/><Relationship Id="rId11" Type="http://schemas.openxmlformats.org/officeDocument/2006/relationships/hyperlink" Target="http://regiony.impuls.cz/kralovehradecky-kraj/za-sireni-muziky-po-internetu-hrozi-muzi-az-dva-roky-ve-vezeni-20120618.html" TargetMode="External"/><Relationship Id="rId5" Type="http://schemas.openxmlformats.org/officeDocument/2006/relationships/hyperlink" Target="http://bezpecnyinternet.cz/" TargetMode="External"/><Relationship Id="rId15" Type="http://schemas.openxmlformats.org/officeDocument/2006/relationships/hyperlink" Target="http://www.zsdobrichovice.cz/ukoly/informatika/testy/testy.php?go=bezpeci_01" TargetMode="External"/><Relationship Id="rId10" Type="http://schemas.openxmlformats.org/officeDocument/2006/relationships/hyperlink" Target="http://www.ceskatelevize.cz/ct24/domaci/163419-na-internetu-pribyva-pripadu-obtezovani-deti/" TargetMode="External"/><Relationship Id="rId4" Type="http://schemas.openxmlformats.org/officeDocument/2006/relationships/hyperlink" Target="http://business.center.cz/business/pravo/zakony/trestni_zakon/" TargetMode="External"/><Relationship Id="rId9" Type="http://schemas.openxmlformats.org/officeDocument/2006/relationships/hyperlink" Target="http://www.tyden.cz/" TargetMode="External"/><Relationship Id="rId14" Type="http://schemas.openxmlformats.org/officeDocument/2006/relationships/hyperlink" Target="http://www.commonsensemedia.org/advice-for-parents/internet-safety-tips-elementary-school-ki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6211669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6211669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-7112" y="90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 (Ne)Bezpečný internet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64704" y="980728"/>
            <a:ext cx="8583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Internet nás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přitahuje pro své nesčetné možnosti; dopisování na internetu se však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při naší neznalosti             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bezbrannosti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může změnit ve vydírání, dětskou prostituci, dětskou pornografii, nabízení omamných látek a další.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Proto je důležité se řádně seznámit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 pravidly bezpečného chování ve virtuálním světě.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Samotný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 je vymyšlený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tak,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aby nikomu neublížil. Co jej může činit nebezpečným jsou pouze lidé a jejich jednání.</a:t>
            </a:r>
          </a:p>
          <a:p>
            <a:pPr algn="just"/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Všude,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kde se společně schází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lidé, </a:t>
            </a:r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vznikají nějaká pravidla nebo přímo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zákony.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4704" y="3852337"/>
            <a:ext cx="6063480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Které zákony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nesmím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na internetu porušit?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4"/>
              </a:rPr>
              <a:t>O ochraně osobních údajů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5"/>
              </a:rPr>
              <a:t>Zákon o právu autorském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Omezování </a:t>
            </a:r>
            <a:r>
              <a:rPr lang="cs-CZ" sz="1600" dirty="0">
                <a:latin typeface="Times New Roman" pitchFamily="18" charset="0"/>
                <a:cs typeface="Times New Roman" pitchFamily="18" charset="0"/>
                <a:hlinkClick r:id="rId6"/>
              </a:rPr>
              <a:t>osobní svobody a jiné dle Trestního zákona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4704" y="5292497"/>
            <a:ext cx="606348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Jakými pravidly se na internetu řídit: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NETIKETA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makovska\Local Settings\Temporary Internet Files\Content.IE5\0HXNQPJ3\MP90040886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62396"/>
            <a:ext cx="857099" cy="8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akovska\Local Settings\Temporary Internet Files\Content.IE5\VPI79SI5\MP90043891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06" y="3068960"/>
            <a:ext cx="1680818" cy="11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151" y="386662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33699"/>
              </p:ext>
            </p:extLst>
          </p:nvPr>
        </p:nvGraphicFramePr>
        <p:xfrm>
          <a:off x="971600" y="1562094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Bezpečný internet, nebezpečný internet, zneužití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internetu k trestné činnosti,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kyberšikana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varující před nebezpečím na internetu, popisující, jak se chránit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před zneužitím internetu k trestné činnosti.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112" y="900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15.2 Co už známe – Desatero bezpečného internetu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107504" y="908720"/>
            <a:ext cx="892899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Desatero bezpečného chování na internetu podle Nadace Naše dítě :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Nezapomeň: opatrný internetový surfař je inteligentní surfař!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Nedávej nikomu adresu ani telefon! Nevíš, kdo se skrývá za obrazovkou!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Neposílej nikomu po internetu svoji fotografii, nesděluj svůj věk!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Udržuj heslo své internetové schránky v tajnosti, nesděluj ho ani  kamarádovi!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Nikdy neodpovídej na neslušné, hrubé nebo vulgární e-maily!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Nedomlouvej si schůzku po internetu, aniž bys o tom řekl alespoň jednomu z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rodičů!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Pokud Tě nějaký obrázek nebo e-mail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šokuje,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okamžitě opusť webovou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stránku!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Svěř se dospělému, pokud Tě internet vyděsí nebo přivede do rozpaků!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Nedej šanci virům. Neotevírej přílohu zprávy, která přišla z neznámé adresy! </a:t>
            </a:r>
          </a:p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Nevěř každé informaci, kterou na internetu získáš! </a:t>
            </a:r>
          </a:p>
        </p:txBody>
      </p:sp>
      <p:pic>
        <p:nvPicPr>
          <p:cNvPr id="25" name="Picture 2" descr="C:\Documents and Settings\makovska\Local Settings\Temporary Internet Files\Content.IE5\6FQNO58C\MC9003463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82" y="1200150"/>
            <a:ext cx="1253782" cy="10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4653136"/>
            <a:ext cx="8856984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Kam se obrátit o pomoc: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http://seznamsebezpecne.cz/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http://oznamte.internethotline.cz/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Linka bezpečí: 116 111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Policie ČR: 158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makovska\Local Settings\Temporary Internet Files\Content.IE5\ZZ1ZAUYP\MC90043801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76" y="4457546"/>
            <a:ext cx="19208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11868"/>
            <a:ext cx="8229600" cy="89677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15.3 Nové pojmy – zneužití internetu k trestné činnosti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6254" y="1052736"/>
            <a:ext cx="23762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KYBERŠIKANA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699792" y="999312"/>
            <a:ext cx="434468" cy="34404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1772816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SOFTWAROVÉ PIRÁTSTVÍ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2699792" y="1898119"/>
            <a:ext cx="434468" cy="34404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2655496"/>
            <a:ext cx="23762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EXTREMISMUS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2699792" y="2660432"/>
            <a:ext cx="434468" cy="26930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71817" y="4725725"/>
            <a:ext cx="5760640" cy="954107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Podvody v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oblasti online platebních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systémů, například platba 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kartou při nákupu v internetových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obchodech.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Snaha internetových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podvodníků vylákat z uživatelů přihlašovací údaje, které posléze mohou zneužít přístupem k jejich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účtu.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275856" y="5733837"/>
            <a:ext cx="5760640" cy="954107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Doba, kdy policie našla většinu kradeného zboží především v bazarech či jiných kamenných obchodem, je dávno pryč. V současnosti zloději či překupníci prodávají odcizené věci téměř výhradně na internetu přes různé inzertní servery či bazary a také často přes aukce.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9512" y="6183888"/>
            <a:ext cx="23762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KRADENÉ ZBOŽÍ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Šipka doprava 25"/>
          <p:cNvSpPr/>
          <p:nvPr/>
        </p:nvSpPr>
        <p:spPr>
          <a:xfrm>
            <a:off x="2699792" y="6188824"/>
            <a:ext cx="434468" cy="26930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181932" y="3696255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DĚTSKÁ PORNOGRAFIE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2702212" y="3816623"/>
            <a:ext cx="434468" cy="34404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275856" y="3502169"/>
            <a:ext cx="5760640" cy="1169551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Druh pornografie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v rámci které jsou dítě či děti zobrazeny jako sexuální aktéři či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objekty.</a:t>
            </a:r>
          </a:p>
          <a:p>
            <a:pPr algn="just"/>
            <a:r>
              <a:rPr lang="cs-CZ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Pedofilie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je v odborném pojetí trvalá nebo dlouhodobá náklonnost či reaktivita s erotickým rozměrem převážně nebo výlučně vůči nedospělým osobám, chlapcům nebo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dívkám.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275854" y="908720"/>
            <a:ext cx="5760640" cy="738664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Šikanování jiné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osoby (např. ubližování, ztrapňování, obtěžování, ohrožování, zastrašování apod.) s využitím internetu, mobilních telefonů či jiných informačních a komunikačních technologií.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271817" y="1700808"/>
            <a:ext cx="5760640" cy="738664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Nelegální distribuce a kopírování programů.</a:t>
            </a:r>
          </a:p>
          <a:p>
            <a:pPr algn="just"/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Platíte z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a právo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programy používat, nemůžete však instalovat kopie na jiné počítače nebo software poskytovat kolegům.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275856" y="2493477"/>
            <a:ext cx="5760640" cy="954107"/>
          </a:xfrm>
          <a:prstGeom prst="rect">
            <a:avLst/>
          </a:prstGeom>
          <a:solidFill>
            <a:srgbClr val="FF99CC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internetu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najdete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různé názorově vyhrocené weby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– krom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ultrapravice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(fašismus, nacismus a neonacismus) a ultralevice (anarchismus, bolševismus) se můžete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setkat 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 extrémními náboženskými ideologiemi (vesmírní lidé) anebo třeba s hnutími propagujícími anorexii či bulimii (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proana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promia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81932" y="4674622"/>
            <a:ext cx="237626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ZNEUŽITÍ OBCHODNÍCH A PLATEBNÍCH </a:t>
            </a:r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SYSTÉMŮ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Šipka doprava 35"/>
          <p:cNvSpPr/>
          <p:nvPr/>
        </p:nvSpPr>
        <p:spPr>
          <a:xfrm>
            <a:off x="2702212" y="5041919"/>
            <a:ext cx="434468" cy="34404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21" grpId="0" animBg="1"/>
      <p:bldP spid="24" grpId="0" animBg="1"/>
      <p:bldP spid="25" grpId="0" animBg="1"/>
      <p:bldP spid="26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65059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15.4 Na co si dávat na internetu pozor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1043110"/>
            <a:ext cx="856895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SEZNAM SE BEZPEČNĚ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Filmy určené dětem, jejich rodičům a pedagogům o nástrahách internetu a nebezpečích, která jsou skryta za nejrůznějšími identitami.</a:t>
            </a:r>
          </a:p>
          <a:p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makovska\Local Settings\Temporary Internet Files\Content.IE5\K8JWFF50\MC900241435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3610"/>
            <a:ext cx="921525" cy="7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6529" y="2621811"/>
            <a:ext cx="45720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zlatých pravidel internetových nákupů</a:t>
            </a:r>
          </a:p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Základní pravidla bezpečného nakupování na internetu.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1. Zvol bezpečná hesla a nikomu je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nesvěřuj.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2. Pozor na ochranu osobních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údajů.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3. Je obchod seriózní?</a:t>
            </a: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4. Pročti si podmínky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nákupu.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5. Prostuduj si kupované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zboží.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6. Plať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bezpečně.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7. Něco se ti nelíbí? Zboží můžeš do 14 dnů vrátit!</a:t>
            </a:r>
          </a:p>
        </p:txBody>
      </p:sp>
      <p:pic>
        <p:nvPicPr>
          <p:cNvPr id="1027" name="Picture 3" descr="C:\Documents and Settings\makovska\Local Settings\Temporary Internet Files\Content.IE5\0AW05JIZ\MC9001993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26287"/>
            <a:ext cx="1651629" cy="15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akovska\Local Settings\Temporary Internet Files\Content.IE5\OMYTKLBP\MP90040974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38" y="2576935"/>
            <a:ext cx="1350911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2259295" y="4725144"/>
            <a:ext cx="6489169" cy="1897436"/>
          </a:xfrm>
          <a:solidFill>
            <a:srgbClr val="FFFF00"/>
          </a:solidFill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Autorské právo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Je odvětví práva, které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zabývá právními vztahy uživatelů a tvůrců tzv. „autorských děl“ k příslušným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dílům.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Tvůrci mohou být například spisovatelé, hudebníci, filmaři, architekti, urbanisté a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programátoři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apod.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Prostřednictvím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autorského práva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stát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poskytuje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autorům po jistou omezenou dobu určitá výlučná práva k jejich dílu.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Autorské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právo je součástí tzv. duševního vlastnictví.</a:t>
            </a: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makovska\Local Settings\Temporary Internet Files\Content.IE5\3Q8WCPPT\MP90034171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6" y="4941168"/>
            <a:ext cx="1809958" cy="12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makovska\Local Settings\Temporary Internet Files\Content.IE5\0AW05JIZ\MC9001993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771162"/>
            <a:ext cx="1651629" cy="15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makovska\Local Settings\Temporary Internet Files\Content.IE5\OMYTKLBP\MP90040974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37" y="2621810"/>
            <a:ext cx="1350911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15.5 Cvičení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5273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Najdi na internetu další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příklady porušení zákona na internetu a vyvozených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důsledků.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3722215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Najdi na internetu další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příklady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hoaxu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nepravdivé, smyšlené, poplašné zprávy.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586856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Vyber z následujících stránek důvěryhodné zdroje: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6" t="16770" r="42006" b="4046"/>
          <a:stretch/>
        </p:blipFill>
        <p:spPr bwMode="auto">
          <a:xfrm>
            <a:off x="288654" y="1520456"/>
            <a:ext cx="1922986" cy="21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7175" r="37384" b="4179"/>
          <a:stretch/>
        </p:blipFill>
        <p:spPr bwMode="auto">
          <a:xfrm>
            <a:off x="3073928" y="1520456"/>
            <a:ext cx="2118162" cy="203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16721" r="37791" b="6814"/>
          <a:stretch/>
        </p:blipFill>
        <p:spPr bwMode="auto">
          <a:xfrm>
            <a:off x="5999668" y="1538900"/>
            <a:ext cx="2172732" cy="201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79512" y="4149080"/>
            <a:ext cx="45720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SKANDÁL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 mlékárenské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společnosti mohou ze zákona prošlé mléko až pětkrát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přepasterizovat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a uvést znovu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do prodeje.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 nutno velmi dobře prohlédnout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tetrapack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jestliže najdete 12 45 - tj. chybí 3 - pak se jedná o mléko, jež třikrát prošlo a bylo třikrát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přepasterizované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A ovšem v krabici je každé balení jiné. De facto pijeme špinavou vodu!</a:t>
            </a:r>
          </a:p>
        </p:txBody>
      </p:sp>
      <p:pic>
        <p:nvPicPr>
          <p:cNvPr id="1032" name="Picture 8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7" t="21490" r="25609" b="17953"/>
          <a:stretch/>
        </p:blipFill>
        <p:spPr bwMode="auto">
          <a:xfrm>
            <a:off x="6156176" y="4014603"/>
            <a:ext cx="2376264" cy="207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0" y="3722215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>
            <a:off x="0" y="5868561"/>
            <a:ext cx="9144000" cy="318349"/>
          </a:xfrm>
          <a:prstGeom prst="bentConnector3">
            <a:avLst>
              <a:gd name="adj1" fmla="val 5093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>
            <a:hlinkClick r:id="rId12"/>
          </p:cNvPr>
          <p:cNvSpPr txBox="1"/>
          <p:nvPr/>
        </p:nvSpPr>
        <p:spPr>
          <a:xfrm>
            <a:off x="179512" y="626867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http://www.zsnastrani.cz/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http://www.blesk.cz/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http://www.cnn.com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	  	 	       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http://www.wikipedia.cz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	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http://www.lamer.cz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http://www.ananan.wz.cz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803"/>
            <a:ext cx="8229600" cy="65968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15.6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801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971436"/>
            <a:ext cx="842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Prohlédni si prezentace na odkazu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e-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nebezpeci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zkus správně spojit pojmy a definice.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1472670"/>
            <a:ext cx="23762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SPAM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Šipka doprava 10"/>
          <p:cNvSpPr/>
          <p:nvPr/>
        </p:nvSpPr>
        <p:spPr>
          <a:xfrm rot="2849908" flipV="1">
            <a:off x="2354750" y="2090527"/>
            <a:ext cx="1738608" cy="30517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866362" y="2751257"/>
            <a:ext cx="4752526" cy="307777"/>
          </a:xfrm>
          <a:prstGeom prst="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nevyžádaná pošta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2089736"/>
            <a:ext cx="23762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HOAX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0043313" flipV="1">
            <a:off x="2560328" y="1916667"/>
            <a:ext cx="1357529" cy="2895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892746" y="1535312"/>
            <a:ext cx="4752526" cy="307777"/>
          </a:xfrm>
          <a:prstGeom prst="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poplašná zpráva, nepravdivá falešná zpráva, kanadský žertík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0306" y="2780928"/>
            <a:ext cx="23762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HAPPY SLAPPING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Šipka doprava 16"/>
          <p:cNvSpPr/>
          <p:nvPr/>
        </p:nvSpPr>
        <p:spPr>
          <a:xfrm rot="20137259">
            <a:off x="2584706" y="2488994"/>
            <a:ext cx="1362432" cy="25716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892746" y="2061429"/>
            <a:ext cx="4752526" cy="307777"/>
          </a:xfrm>
          <a:prstGeom prst="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nečekané fyzické napadení nahrávané na mobil či telefon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3429000"/>
            <a:ext cx="23762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PHISHING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Šipka doprava 19"/>
          <p:cNvSpPr/>
          <p:nvPr/>
        </p:nvSpPr>
        <p:spPr>
          <a:xfrm rot="2752284">
            <a:off x="2335269" y="4167438"/>
            <a:ext cx="1709578" cy="292284"/>
          </a:xfrm>
          <a:prstGeom prst="rightArrow">
            <a:avLst>
              <a:gd name="adj1" fmla="val 50000"/>
              <a:gd name="adj2" fmla="val 64884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841648" y="4872395"/>
            <a:ext cx="4752526" cy="307777"/>
          </a:xfrm>
          <a:prstGeom prst="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krádež citlivých osobních údajů (PIN, hesel, …)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4149080"/>
            <a:ext cx="23762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SCREENAGER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Šipka doprava 22"/>
          <p:cNvSpPr/>
          <p:nvPr/>
        </p:nvSpPr>
        <p:spPr>
          <a:xfrm rot="20086098">
            <a:off x="2504993" y="3802974"/>
            <a:ext cx="1383227" cy="2922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3851920" y="3415787"/>
            <a:ext cx="4752526" cy="307777"/>
          </a:xfrm>
          <a:prstGeom prst="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tráví většinu volného času u obrazovek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nebo počítače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16108" y="4869160"/>
            <a:ext cx="23762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KYBERSTALKING</a:t>
            </a:r>
            <a:endParaRPr lang="cs-CZ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Šipka doprava 25"/>
          <p:cNvSpPr/>
          <p:nvPr/>
        </p:nvSpPr>
        <p:spPr>
          <a:xfrm rot="19628709" flipV="1">
            <a:off x="2539827" y="4637126"/>
            <a:ext cx="1398535" cy="24417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848669" y="4056747"/>
            <a:ext cx="4752526" cy="523220"/>
          </a:xfrm>
          <a:prstGeom prst="rect">
            <a:avLst/>
          </a:prstGeom>
          <a:solidFill>
            <a:srgbClr val="FF99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nebezpečné pronásledování prostřednictvím informační a komunikační technologie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59632" y="5949280"/>
            <a:ext cx="158417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Správné řešení</a:t>
            </a:r>
            <a:endParaRPr lang="cs-CZ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000"/>
                            </p:stCondLst>
                            <p:childTnLst>
                              <p:par>
                                <p:cTn id="2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08" y="269776"/>
            <a:ext cx="8157592" cy="1143000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15.7 CLIL – Internet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Basics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1519624"/>
            <a:ext cx="8928992" cy="2169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Never share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name, school, age,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phone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numbe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address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Never send pictures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strangers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Keep passwords private (except to parents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Never open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from strangers – it may contain viruses that can harm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computer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Immediately tell an adult if something mean or creepy happens.</a:t>
            </a:r>
          </a:p>
        </p:txBody>
      </p:sp>
      <p:pic>
        <p:nvPicPr>
          <p:cNvPr id="5" name="Picture 2" descr="C:\Documents and Settings\makovska\Local Settings\Temporary Internet Files\Content.IE5\6FQNO58C\MC9003463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09" y="3933056"/>
            <a:ext cx="1253782" cy="10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15.8 Test – Bezpečný internet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045360"/>
              </p:ext>
            </p:extLst>
          </p:nvPr>
        </p:nvGraphicFramePr>
        <p:xfrm>
          <a:off x="353412" y="890364"/>
          <a:ext cx="8291264" cy="49149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2364"/>
                <a:gridCol w="1984444"/>
                <a:gridCol w="2031640"/>
                <a:gridCol w="2072816"/>
              </a:tblGrid>
              <a:tr h="190810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350" b="1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Softwarové pirátství je: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35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neoprávněné užívání softwaru chráněného autorskými právy</a:t>
                      </a:r>
                    </a:p>
                    <a:p>
                      <a:r>
                        <a:rPr lang="cs-CZ" sz="135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chyba, která může vést k vymazání části nebo všech vašich dat</a:t>
                      </a:r>
                    </a:p>
                    <a:p>
                      <a:r>
                        <a:rPr lang="cs-CZ" sz="135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nákaza vašeho počítače počítačovým virem</a:t>
                      </a:r>
                    </a:p>
                    <a:p>
                      <a:r>
                        <a:rPr lang="cs-CZ" sz="135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 jakékoliv stahování dat</a:t>
                      </a:r>
                      <a:r>
                        <a:rPr lang="cs-CZ" sz="135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z internetu</a:t>
                      </a:r>
                      <a:endParaRPr lang="cs-CZ" sz="1350" b="0" i="0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5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cs-CZ" sz="135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Pokud umísťuji své fotografie na internet,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nemohou být zneužity</a:t>
                      </a:r>
                    </a:p>
                    <a:p>
                      <a:pPr marL="0" lvl="0" indent="0">
                        <a:buFont typeface="+mj-lt"/>
                        <a:buAutoNum type="alphaLcParenR"/>
                      </a:pPr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vybírám jen ty, na</a:t>
                      </a:r>
                      <a:r>
                        <a:rPr lang="cs-CZ" sz="135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nichž mi to opravdu sluší</a:t>
                      </a:r>
                    </a:p>
                    <a:p>
                      <a:pPr marL="0" lvl="0" indent="0">
                        <a:buFont typeface="+mj-lt"/>
                        <a:buAutoNum type="alphaLcParenR"/>
                      </a:pPr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ztrácím nad nimi kontrolu a může s nimi kdokoli cokoli udělat </a:t>
                      </a:r>
                    </a:p>
                    <a:p>
                      <a:pPr marL="0" lvl="0" indent="0">
                        <a:buFont typeface="+mj-lt"/>
                        <a:buAutoNum type="alphaLcParenR"/>
                      </a:pPr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vybírám jen ty, na kterých není nikdo další kromě mě</a:t>
                      </a:r>
                      <a:endParaRPr lang="cs-CZ" sz="135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5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V počítači by určitě neměla chybět:</a:t>
                      </a:r>
                    </a:p>
                    <a:p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nejaktuálnější verze antivirového programu</a:t>
                      </a:r>
                    </a:p>
                    <a:p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nejaktuálnější verze přehrávače hudby</a:t>
                      </a:r>
                    </a:p>
                    <a:p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nejaktuálnější verze internetového prohlížeče</a:t>
                      </a:r>
                    </a:p>
                    <a:p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 nejaktuálnější verze OS Windows</a:t>
                      </a:r>
                    </a:p>
                    <a:p>
                      <a:pPr marL="228600" indent="-228600">
                        <a:buAutoNum type="alphaLcParenR"/>
                      </a:pPr>
                      <a:endParaRPr lang="cs-CZ" sz="13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cs-CZ" sz="135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</a:t>
                      </a:r>
                      <a:r>
                        <a:rPr lang="cs-CZ" sz="135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Kyberšikana</a:t>
                      </a:r>
                      <a:r>
                        <a:rPr lang="cs-CZ" sz="135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znamená: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krádež</a:t>
                      </a:r>
                      <a:r>
                        <a:rPr lang="cs-CZ" sz="135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citlivých údajů</a:t>
                      </a:r>
                      <a:endParaRPr lang="cs-CZ" sz="1350" b="0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>
                        <a:buFont typeface="+mj-lt"/>
                        <a:buAutoNum type="alphaLcParenR"/>
                      </a:pPr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nový druh bojového sportu</a:t>
                      </a:r>
                    </a:p>
                    <a:p>
                      <a:pPr marL="0" lvl="0" indent="0">
                        <a:buFont typeface="+mj-lt"/>
                        <a:buAutoNum type="alphaLcParenR"/>
                      </a:pPr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nová počítačová hra ke stažení na internetu</a:t>
                      </a:r>
                    </a:p>
                    <a:p>
                      <a:pPr marL="0" lvl="0" indent="0">
                        <a:buFont typeface="+mj-lt"/>
                        <a:buAutoNum type="alphaLcParenR"/>
                      </a:pPr>
                      <a:r>
                        <a:rPr lang="cs-CZ" sz="1350" b="0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cs-CZ" sz="1350" b="0" dirty="0" smtClean="0">
                          <a:latin typeface="Times New Roman" pitchFamily="18" charset="0"/>
                          <a:cs typeface="Times New Roman" pitchFamily="18" charset="0"/>
                        </a:rPr>
                        <a:t>druh šikany, který využívá elektronické prostředky, jako jsou mobilní telefony, e-maily či blogy</a:t>
                      </a:r>
                      <a:endParaRPr lang="cs-CZ" sz="13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8102">
                <a:tc>
                  <a:txBody>
                    <a:bodyPr/>
                    <a:lstStyle/>
                    <a:p>
                      <a:r>
                        <a:rPr lang="cs-CZ" sz="135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5) </a:t>
                      </a:r>
                      <a:r>
                        <a:rPr lang="cs-CZ" sz="13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Pokud mě někdo na chatu požádá o sdělení adresy a telefonu,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</a:t>
                      </a:r>
                      <a:r>
                        <a:rPr lang="cs-CZ" sz="135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klidu mu je můžu poslat</a:t>
                      </a:r>
                      <a:endParaRPr lang="cs-CZ" sz="135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>
                        <a:buFont typeface="+mj-lt"/>
                        <a:buAutoNum type="alphaLcParenR"/>
                      </a:pPr>
                      <a:r>
                        <a:rPr lang="cs-CZ" sz="13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pošlu mu je teprve, až on mi pošle svoje</a:t>
                      </a:r>
                    </a:p>
                    <a:p>
                      <a:pPr marL="0" lvl="0" indent="0">
                        <a:buFont typeface="+mj-lt"/>
                        <a:buAutoNum type="alphaLcParenR"/>
                      </a:pPr>
                      <a:r>
                        <a:rPr lang="cs-CZ" sz="13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pošlu mu je, ale požádám o odpovídající protislužbu (peníze, lístky do kina, kredit na mobilní telefon)</a:t>
                      </a:r>
                    </a:p>
                    <a:p>
                      <a:pPr marL="0" lvl="0" indent="0">
                        <a:buFont typeface="+mj-lt"/>
                        <a:buAutoNum type="alphaLcParenR"/>
                      </a:pPr>
                      <a:r>
                        <a:rPr lang="cs-CZ" sz="135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nepošlu je, jde o citlivé údaje</a:t>
                      </a:r>
                      <a:endParaRPr lang="cs-CZ" sz="13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sz="135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6) </a:t>
                      </a:r>
                      <a:r>
                        <a:rPr lang="cs-CZ" sz="135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Používání nelegálního software přináší riziko:</a:t>
                      </a:r>
                    </a:p>
                    <a:p>
                      <a:r>
                        <a:rPr lang="cs-CZ" sz="13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zneužití vašich osobních dat v počítači</a:t>
                      </a:r>
                    </a:p>
                    <a:p>
                      <a:r>
                        <a:rPr lang="cs-CZ" sz="13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neoprávněného přístupu do vašeho počítače</a:t>
                      </a:r>
                    </a:p>
                    <a:p>
                      <a:r>
                        <a:rPr lang="cs-CZ" sz="13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jak zneužití osobních dat v počítači, tak neoprávněného přístupu do počítače</a:t>
                      </a:r>
                    </a:p>
                    <a:p>
                      <a:r>
                        <a:rPr lang="cs-CZ" sz="135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d) žádné </a:t>
                      </a:r>
                      <a:endParaRPr lang="cs-CZ" sz="13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5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7) Přihlašovací heslo: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zásadně</a:t>
                      </a:r>
                      <a:r>
                        <a:rPr lang="cs-CZ" sz="135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nikomu nesděluji, jde o citlivý údaj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mohu říct komukoliv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není důležité, hackeři  ho dokáží vždy překonat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řeknu jen nejbližším kamarádům a rodině</a:t>
                      </a:r>
                      <a:endParaRPr lang="cs-CZ" sz="13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5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8) Pokud mě na internetu</a:t>
                      </a:r>
                      <a:r>
                        <a:rPr lang="cs-CZ" sz="135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kdokoliv obtěžuje: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nechám si to pro sebe a nikomu se nesvěřím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svěřím se rodičům, kamarádům nebo se obrátím na Linku důvěry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začnu ho obtěžovat také a on toho nechá</a:t>
                      </a:r>
                    </a:p>
                    <a:p>
                      <a:pPr marL="0" indent="0">
                        <a:buFont typeface="+mj-lt"/>
                        <a:buAutoNum type="alphaLcParenR"/>
                      </a:pPr>
                      <a:r>
                        <a:rPr lang="cs-CZ" sz="135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nemůžu se obrátit na policii, ta internetovou kriminalitu neřeší</a:t>
                      </a:r>
                      <a:endParaRPr lang="cs-CZ" sz="135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251520" y="6453336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61147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41736"/>
              </p:ext>
            </p:extLst>
          </p:nvPr>
        </p:nvGraphicFramePr>
        <p:xfrm>
          <a:off x="2497849" y="6028402"/>
          <a:ext cx="2088232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2058"/>
                <a:gridCol w="522058"/>
                <a:gridCol w="522058"/>
                <a:gridCol w="522058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4d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5d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6c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7a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8b</a:t>
                      </a:r>
                      <a:endParaRPr lang="cs-CZ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201441" y="980728"/>
            <a:ext cx="8331000" cy="432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 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www.zsvltava.cz/informatika/index.php?art=informatika-internet 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http://www.mkcr.cz/cz/autorske-pravo/zakon/predpisy-zakonu-7611/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http://business.center.cz/business/pravo/zakony/trestni_zakon/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http://bezpecnyinternet.cz/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2, 3, 8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http://seznamsebezpecne.cz/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2, 3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http://oznamte.internethotline.cz/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http://www.bezpecne-online.cz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1, 4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http://www.tyden.cz/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http://www.ceskatelevize.cz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http://regiony.impuls.cz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http://www.hoax.cz/hoax/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http://e-nebezpeci.cz/index.php/ke-stazeni/prezentace-pro-studenty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http://www.commonsensemedia.org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http://www.zsdobrichovice.cz/ukoly/informatika/testy/testy.php?go=bezpeci_01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548680"/>
            <a:ext cx="4119802" cy="59406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</TotalTime>
  <Words>1351</Words>
  <Application>Microsoft Office PowerPoint</Application>
  <PresentationFormat>Předvádění na obrazovce (4:3)</PresentationFormat>
  <Paragraphs>188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15.2 Co už známe – Desatero bezpečného internetu</vt:lpstr>
      <vt:lpstr>15.3 Nové pojmy – zneužití internetu k trestné činnosti</vt:lpstr>
      <vt:lpstr>15.4 Na co si dávat na internetu pozor</vt:lpstr>
      <vt:lpstr>15.5 Cvičení</vt:lpstr>
      <vt:lpstr>15.6 Pro šikovné</vt:lpstr>
      <vt:lpstr>15.7 CLIL – Internet Safety Basics  </vt:lpstr>
      <vt:lpstr>15.8 Test – Bezpečný internet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156</cp:revision>
  <dcterms:created xsi:type="dcterms:W3CDTF">2011-02-27T12:08:40Z</dcterms:created>
  <dcterms:modified xsi:type="dcterms:W3CDTF">2013-03-16T19:37:58Z</dcterms:modified>
</cp:coreProperties>
</file>