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
  </p:notesMasterIdLst>
  <p:handoutMasterIdLst>
    <p:handoutMasterId r:id="rId13"/>
  </p:handoutMasterIdLst>
  <p:sldIdLst>
    <p:sldId id="256" r:id="rId2"/>
    <p:sldId id="264" r:id="rId3"/>
    <p:sldId id="258" r:id="rId4"/>
    <p:sldId id="259" r:id="rId5"/>
    <p:sldId id="260" r:id="rId6"/>
    <p:sldId id="261" r:id="rId7"/>
    <p:sldId id="262" r:id="rId8"/>
    <p:sldId id="263"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Styl Středně sytá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0A1B5D5-9B99-4C35-A422-299274C87663}" styleName="Střední styl 1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829" autoAdjust="0"/>
  </p:normalViewPr>
  <p:slideViewPr>
    <p:cSldViewPr>
      <p:cViewPr>
        <p:scale>
          <a:sx n="100" d="100"/>
          <a:sy n="100" d="100"/>
        </p:scale>
        <p:origin x="-51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1B2CEA-80C0-4798-B8E9-EFE9664E39F1}" type="datetimeFigureOut">
              <a:rPr lang="cs-CZ" smtClean="0"/>
              <a:t>26.4.2013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220B29-4EF9-4E71-9C2C-33F5E7F9C673}" type="slidenum">
              <a:rPr lang="cs-CZ" smtClean="0"/>
              <a:t>‹#›</a:t>
            </a:fld>
            <a:endParaRPr lang="cs-CZ"/>
          </a:p>
        </p:txBody>
      </p:sp>
    </p:spTree>
    <p:extLst>
      <p:ext uri="{BB962C8B-B14F-4D97-AF65-F5344CB8AC3E}">
        <p14:creationId xmlns:p14="http://schemas.microsoft.com/office/powerpoint/2010/main" val="39073028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A9DE0-8411-49E2-AAA1-1A3573270728}" type="datetimeFigureOut">
              <a:rPr lang="cs-CZ" smtClean="0"/>
              <a:t>26.4.2013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05487-ACC9-47AA-9F42-19E6E5F76814}" type="slidenum">
              <a:rPr lang="cs-CZ" smtClean="0"/>
              <a:t>‹#›</a:t>
            </a:fld>
            <a:endParaRPr lang="cs-CZ"/>
          </a:p>
        </p:txBody>
      </p:sp>
    </p:spTree>
    <p:extLst>
      <p:ext uri="{BB962C8B-B14F-4D97-AF65-F5344CB8AC3E}">
        <p14:creationId xmlns:p14="http://schemas.microsoft.com/office/powerpoint/2010/main" val="19282869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10"/>
          </p:nvPr>
        </p:nvSpPr>
        <p:spPr/>
        <p:txBody>
          <a:bodyPr/>
          <a:lstStyle/>
          <a:p>
            <a:endParaRPr lang="cs-CZ" dirty="0"/>
          </a:p>
        </p:txBody>
      </p:sp>
      <p:sp>
        <p:nvSpPr>
          <p:cNvPr id="5" name="Zástupný symbol pro číslo snímku 4"/>
          <p:cNvSpPr>
            <a:spLocks noGrp="1"/>
          </p:cNvSpPr>
          <p:nvPr>
            <p:ph type="sldNum" sz="quarter" idx="11"/>
          </p:nvPr>
        </p:nvSpPr>
        <p:spPr/>
        <p:txBody>
          <a:bodyPr/>
          <a:lstStyle/>
          <a:p>
            <a:fld id="{7AB05487-ACC9-47AA-9F42-19E6E5F76814}" type="slidenum">
              <a:rPr lang="cs-CZ" smtClean="0"/>
              <a:t>1</a:t>
            </a:fld>
            <a:endParaRPr lang="cs-CZ" dirty="0"/>
          </a:p>
        </p:txBody>
      </p:sp>
    </p:spTree>
    <p:extLst>
      <p:ext uri="{BB962C8B-B14F-4D97-AF65-F5344CB8AC3E}">
        <p14:creationId xmlns:p14="http://schemas.microsoft.com/office/powerpoint/2010/main" val="129902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AB05487-ACC9-47AA-9F42-19E6E5F76814}" type="slidenum">
              <a:rPr lang="cs-CZ" smtClean="0"/>
              <a:t>2</a:t>
            </a:fld>
            <a:endParaRPr lang="cs-CZ"/>
          </a:p>
        </p:txBody>
      </p:sp>
      <p:sp>
        <p:nvSpPr>
          <p:cNvPr id="5" name="Zástupný symbol pro zápatí 4"/>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val="206905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zápatí 3"/>
          <p:cNvSpPr>
            <a:spLocks noGrp="1"/>
          </p:cNvSpPr>
          <p:nvPr>
            <p:ph type="ft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7AB05487-ACC9-47AA-9F42-19E6E5F76814}" type="slidenum">
              <a:rPr lang="cs-CZ" smtClean="0"/>
              <a:t>3</a:t>
            </a:fld>
            <a:endParaRPr lang="cs-CZ"/>
          </a:p>
        </p:txBody>
      </p:sp>
    </p:spTree>
    <p:extLst>
      <p:ext uri="{BB962C8B-B14F-4D97-AF65-F5344CB8AC3E}">
        <p14:creationId xmlns:p14="http://schemas.microsoft.com/office/powerpoint/2010/main" val="196047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10"/>
          </p:nvPr>
        </p:nvSpPr>
        <p:spPr/>
        <p:txBody>
          <a:bodyPr/>
          <a:lstStyle/>
          <a:p>
            <a:endParaRPr lang="cs-CZ" dirty="0"/>
          </a:p>
        </p:txBody>
      </p:sp>
      <p:sp>
        <p:nvSpPr>
          <p:cNvPr id="5" name="Zástupný symbol pro číslo snímku 4"/>
          <p:cNvSpPr>
            <a:spLocks noGrp="1"/>
          </p:cNvSpPr>
          <p:nvPr>
            <p:ph type="sldNum" sz="quarter" idx="11"/>
          </p:nvPr>
        </p:nvSpPr>
        <p:spPr/>
        <p:txBody>
          <a:bodyPr/>
          <a:lstStyle/>
          <a:p>
            <a:fld id="{7AB05487-ACC9-47AA-9F42-19E6E5F76814}" type="slidenum">
              <a:rPr lang="cs-CZ" smtClean="0"/>
              <a:t>4</a:t>
            </a:fld>
            <a:endParaRPr lang="cs-CZ" dirty="0"/>
          </a:p>
        </p:txBody>
      </p:sp>
    </p:spTree>
    <p:extLst>
      <p:ext uri="{BB962C8B-B14F-4D97-AF65-F5344CB8AC3E}">
        <p14:creationId xmlns:p14="http://schemas.microsoft.com/office/powerpoint/2010/main" val="323197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zápatí 3"/>
          <p:cNvSpPr>
            <a:spLocks noGrp="1"/>
          </p:cNvSpPr>
          <p:nvPr>
            <p:ph type="ft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7AB05487-ACC9-47AA-9F42-19E6E5F76814}" type="slidenum">
              <a:rPr lang="cs-CZ" smtClean="0"/>
              <a:t>5</a:t>
            </a:fld>
            <a:endParaRPr lang="cs-CZ"/>
          </a:p>
        </p:txBody>
      </p:sp>
    </p:spTree>
    <p:extLst>
      <p:ext uri="{BB962C8B-B14F-4D97-AF65-F5344CB8AC3E}">
        <p14:creationId xmlns:p14="http://schemas.microsoft.com/office/powerpoint/2010/main" val="127666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zápatí 3"/>
          <p:cNvSpPr>
            <a:spLocks noGrp="1"/>
          </p:cNvSpPr>
          <p:nvPr>
            <p:ph type="ft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7AB05487-ACC9-47AA-9F42-19E6E5F76814}" type="slidenum">
              <a:rPr lang="cs-CZ" smtClean="0"/>
              <a:t>6</a:t>
            </a:fld>
            <a:endParaRPr lang="cs-CZ"/>
          </a:p>
        </p:txBody>
      </p:sp>
    </p:spTree>
    <p:extLst>
      <p:ext uri="{BB962C8B-B14F-4D97-AF65-F5344CB8AC3E}">
        <p14:creationId xmlns:p14="http://schemas.microsoft.com/office/powerpoint/2010/main" val="224287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zápatí 3"/>
          <p:cNvSpPr>
            <a:spLocks noGrp="1"/>
          </p:cNvSpPr>
          <p:nvPr>
            <p:ph type="ft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7AB05487-ACC9-47AA-9F42-19E6E5F76814}" type="slidenum">
              <a:rPr lang="cs-CZ" smtClean="0"/>
              <a:t>7</a:t>
            </a:fld>
            <a:endParaRPr lang="cs-CZ"/>
          </a:p>
        </p:txBody>
      </p:sp>
    </p:spTree>
    <p:extLst>
      <p:ext uri="{BB962C8B-B14F-4D97-AF65-F5344CB8AC3E}">
        <p14:creationId xmlns:p14="http://schemas.microsoft.com/office/powerpoint/2010/main" val="3426144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zápatí 3"/>
          <p:cNvSpPr>
            <a:spLocks noGrp="1"/>
          </p:cNvSpPr>
          <p:nvPr>
            <p:ph type="ft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7AB05487-ACC9-47AA-9F42-19E6E5F76814}" type="slidenum">
              <a:rPr lang="cs-CZ" smtClean="0"/>
              <a:t>8</a:t>
            </a:fld>
            <a:endParaRPr lang="cs-CZ"/>
          </a:p>
        </p:txBody>
      </p:sp>
    </p:spTree>
    <p:extLst>
      <p:ext uri="{BB962C8B-B14F-4D97-AF65-F5344CB8AC3E}">
        <p14:creationId xmlns:p14="http://schemas.microsoft.com/office/powerpoint/2010/main" val="349129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5F862D2-D106-481D-A016-33AF6FA7F2D2}" type="datetime1">
              <a:rPr lang="cs-CZ" smtClean="0"/>
              <a:t>26.4.2013</a:t>
            </a:fld>
            <a:endParaRPr lang="cs-CZ"/>
          </a:p>
        </p:txBody>
      </p:sp>
      <p:sp>
        <p:nvSpPr>
          <p:cNvPr id="5" name="Zástupný symbol pro zápatí 4"/>
          <p:cNvSpPr>
            <a:spLocks noGrp="1"/>
          </p:cNvSpPr>
          <p:nvPr>
            <p:ph type="ftr" sz="quarter" idx="11"/>
          </p:nvPr>
        </p:nvSpPr>
        <p:spPr/>
        <p:txBody>
          <a:bodyPr/>
          <a:lstStyle/>
          <a:p>
            <a:r>
              <a:rPr lang="cs-CZ" smtClean="0"/>
              <a:t>Slide č.1 – úvod, název tématu, motivace</a:t>
            </a:r>
            <a:endParaRPr lang="cs-CZ"/>
          </a:p>
        </p:txBody>
      </p:sp>
      <p:sp>
        <p:nvSpPr>
          <p:cNvPr id="6" name="Zástupný symbol pro číslo snímku 5"/>
          <p:cNvSpPr>
            <a:spLocks noGrp="1"/>
          </p:cNvSpPr>
          <p:nvPr>
            <p:ph type="sldNum" sz="quarter" idx="12"/>
          </p:nvPr>
        </p:nvSpPr>
        <p:spPr/>
        <p:txBody>
          <a:bodyPr/>
          <a:lstStyle/>
          <a:p>
            <a:fld id="{7ADE3E08-9627-47B7-8579-461624F30E84}" type="slidenum">
              <a:rPr lang="cs-CZ" smtClean="0"/>
              <a:t>‹#›</a:t>
            </a:fld>
            <a:endParaRPr lang="cs-CZ"/>
          </a:p>
        </p:txBody>
      </p:sp>
    </p:spTree>
    <p:extLst>
      <p:ext uri="{BB962C8B-B14F-4D97-AF65-F5344CB8AC3E}">
        <p14:creationId xmlns:p14="http://schemas.microsoft.com/office/powerpoint/2010/main" val="100294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547B1ED-DB3B-4D11-B0A9-E843416438BD}" type="datetime1">
              <a:rPr lang="cs-CZ" smtClean="0"/>
              <a:t>26.4.2013</a:t>
            </a:fld>
            <a:endParaRPr lang="cs-CZ"/>
          </a:p>
        </p:txBody>
      </p:sp>
      <p:sp>
        <p:nvSpPr>
          <p:cNvPr id="5" name="Zástupný symbol pro zápatí 4"/>
          <p:cNvSpPr>
            <a:spLocks noGrp="1"/>
          </p:cNvSpPr>
          <p:nvPr>
            <p:ph type="ftr" sz="quarter" idx="11"/>
          </p:nvPr>
        </p:nvSpPr>
        <p:spPr/>
        <p:txBody>
          <a:bodyPr/>
          <a:lstStyle/>
          <a:p>
            <a:r>
              <a:rPr lang="cs-CZ" smtClean="0"/>
              <a:t>Slide č.1 – úvod, název tématu, motivace</a:t>
            </a:r>
            <a:endParaRPr lang="cs-CZ"/>
          </a:p>
        </p:txBody>
      </p:sp>
      <p:sp>
        <p:nvSpPr>
          <p:cNvPr id="6" name="Zástupný symbol pro číslo snímku 5"/>
          <p:cNvSpPr>
            <a:spLocks noGrp="1"/>
          </p:cNvSpPr>
          <p:nvPr>
            <p:ph type="sldNum" sz="quarter" idx="12"/>
          </p:nvPr>
        </p:nvSpPr>
        <p:spPr/>
        <p:txBody>
          <a:bodyPr/>
          <a:lstStyle/>
          <a:p>
            <a:fld id="{7ADE3E08-9627-47B7-8579-461624F30E84}" type="slidenum">
              <a:rPr lang="cs-CZ" smtClean="0"/>
              <a:t>‹#›</a:t>
            </a:fld>
            <a:endParaRPr lang="cs-CZ"/>
          </a:p>
        </p:txBody>
      </p:sp>
    </p:spTree>
    <p:extLst>
      <p:ext uri="{BB962C8B-B14F-4D97-AF65-F5344CB8AC3E}">
        <p14:creationId xmlns:p14="http://schemas.microsoft.com/office/powerpoint/2010/main" val="281896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F94CBE2-35A6-4BFE-81A4-CDD7D7AA18C4}" type="datetime1">
              <a:rPr lang="cs-CZ" smtClean="0"/>
              <a:t>26.4.2013</a:t>
            </a:fld>
            <a:endParaRPr lang="cs-CZ"/>
          </a:p>
        </p:txBody>
      </p:sp>
      <p:sp>
        <p:nvSpPr>
          <p:cNvPr id="5" name="Zástupný symbol pro zápatí 4"/>
          <p:cNvSpPr>
            <a:spLocks noGrp="1"/>
          </p:cNvSpPr>
          <p:nvPr>
            <p:ph type="ftr" sz="quarter" idx="11"/>
          </p:nvPr>
        </p:nvSpPr>
        <p:spPr/>
        <p:txBody>
          <a:bodyPr/>
          <a:lstStyle/>
          <a:p>
            <a:r>
              <a:rPr lang="cs-CZ" smtClean="0"/>
              <a:t>Slide č.1 – úvod, název tématu, motivace</a:t>
            </a:r>
            <a:endParaRPr lang="cs-CZ"/>
          </a:p>
        </p:txBody>
      </p:sp>
      <p:sp>
        <p:nvSpPr>
          <p:cNvPr id="6" name="Zástupný symbol pro číslo snímku 5"/>
          <p:cNvSpPr>
            <a:spLocks noGrp="1"/>
          </p:cNvSpPr>
          <p:nvPr>
            <p:ph type="sldNum" sz="quarter" idx="12"/>
          </p:nvPr>
        </p:nvSpPr>
        <p:spPr/>
        <p:txBody>
          <a:bodyPr/>
          <a:lstStyle/>
          <a:p>
            <a:fld id="{7ADE3E08-9627-47B7-8579-461624F30E84}" type="slidenum">
              <a:rPr lang="cs-CZ" smtClean="0"/>
              <a:t>‹#›</a:t>
            </a:fld>
            <a:endParaRPr lang="cs-CZ"/>
          </a:p>
        </p:txBody>
      </p:sp>
    </p:spTree>
    <p:extLst>
      <p:ext uri="{BB962C8B-B14F-4D97-AF65-F5344CB8AC3E}">
        <p14:creationId xmlns:p14="http://schemas.microsoft.com/office/powerpoint/2010/main" val="240445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C1E8B1-5CAA-49D2-81F8-7A4E7AE57B04}" type="datetime1">
              <a:rPr lang="cs-CZ" smtClean="0"/>
              <a:t>26.4.2013</a:t>
            </a:fld>
            <a:endParaRPr lang="cs-CZ"/>
          </a:p>
        </p:txBody>
      </p:sp>
      <p:sp>
        <p:nvSpPr>
          <p:cNvPr id="5" name="Zástupný symbol pro zápatí 4"/>
          <p:cNvSpPr>
            <a:spLocks noGrp="1"/>
          </p:cNvSpPr>
          <p:nvPr>
            <p:ph type="ftr" sz="quarter" idx="11"/>
          </p:nvPr>
        </p:nvSpPr>
        <p:spPr/>
        <p:txBody>
          <a:bodyPr/>
          <a:lstStyle/>
          <a:p>
            <a:r>
              <a:rPr lang="cs-CZ" smtClean="0"/>
              <a:t>Slide č.1 – úvod, název tématu, motivace</a:t>
            </a:r>
            <a:endParaRPr lang="cs-CZ"/>
          </a:p>
        </p:txBody>
      </p:sp>
      <p:sp>
        <p:nvSpPr>
          <p:cNvPr id="6" name="Zástupný symbol pro číslo snímku 5"/>
          <p:cNvSpPr>
            <a:spLocks noGrp="1"/>
          </p:cNvSpPr>
          <p:nvPr>
            <p:ph type="sldNum" sz="quarter" idx="12"/>
          </p:nvPr>
        </p:nvSpPr>
        <p:spPr/>
        <p:txBody>
          <a:bodyPr/>
          <a:lstStyle/>
          <a:p>
            <a:fld id="{7ADE3E08-9627-47B7-8579-461624F30E84}" type="slidenum">
              <a:rPr lang="cs-CZ" smtClean="0"/>
              <a:t>‹#›</a:t>
            </a:fld>
            <a:endParaRPr lang="cs-CZ"/>
          </a:p>
        </p:txBody>
      </p:sp>
    </p:spTree>
    <p:extLst>
      <p:ext uri="{BB962C8B-B14F-4D97-AF65-F5344CB8AC3E}">
        <p14:creationId xmlns:p14="http://schemas.microsoft.com/office/powerpoint/2010/main" val="72950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4C4783C-1881-4CE7-A5CC-4E6A1674235E}" type="datetime1">
              <a:rPr lang="cs-CZ" smtClean="0"/>
              <a:t>26.4.2013</a:t>
            </a:fld>
            <a:endParaRPr lang="cs-CZ"/>
          </a:p>
        </p:txBody>
      </p:sp>
      <p:sp>
        <p:nvSpPr>
          <p:cNvPr id="5" name="Zástupný symbol pro zápatí 4"/>
          <p:cNvSpPr>
            <a:spLocks noGrp="1"/>
          </p:cNvSpPr>
          <p:nvPr>
            <p:ph type="ftr" sz="quarter" idx="11"/>
          </p:nvPr>
        </p:nvSpPr>
        <p:spPr/>
        <p:txBody>
          <a:bodyPr/>
          <a:lstStyle/>
          <a:p>
            <a:r>
              <a:rPr lang="cs-CZ" smtClean="0"/>
              <a:t>Slide č.1 – úvod, název tématu, motivace</a:t>
            </a:r>
            <a:endParaRPr lang="cs-CZ"/>
          </a:p>
        </p:txBody>
      </p:sp>
      <p:sp>
        <p:nvSpPr>
          <p:cNvPr id="6" name="Zástupný symbol pro číslo snímku 5"/>
          <p:cNvSpPr>
            <a:spLocks noGrp="1"/>
          </p:cNvSpPr>
          <p:nvPr>
            <p:ph type="sldNum" sz="quarter" idx="12"/>
          </p:nvPr>
        </p:nvSpPr>
        <p:spPr/>
        <p:txBody>
          <a:bodyPr/>
          <a:lstStyle/>
          <a:p>
            <a:fld id="{7ADE3E08-9627-47B7-8579-461624F30E84}" type="slidenum">
              <a:rPr lang="cs-CZ" smtClean="0"/>
              <a:t>‹#›</a:t>
            </a:fld>
            <a:endParaRPr lang="cs-CZ"/>
          </a:p>
        </p:txBody>
      </p:sp>
    </p:spTree>
    <p:extLst>
      <p:ext uri="{BB962C8B-B14F-4D97-AF65-F5344CB8AC3E}">
        <p14:creationId xmlns:p14="http://schemas.microsoft.com/office/powerpoint/2010/main" val="57348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3320A61-B20B-4C2F-8226-E5779C0A7C0A}" type="datetime1">
              <a:rPr lang="cs-CZ" smtClean="0"/>
              <a:t>26.4.2013</a:t>
            </a:fld>
            <a:endParaRPr lang="cs-CZ"/>
          </a:p>
        </p:txBody>
      </p:sp>
      <p:sp>
        <p:nvSpPr>
          <p:cNvPr id="6" name="Zástupný symbol pro zápatí 5"/>
          <p:cNvSpPr>
            <a:spLocks noGrp="1"/>
          </p:cNvSpPr>
          <p:nvPr>
            <p:ph type="ftr" sz="quarter" idx="11"/>
          </p:nvPr>
        </p:nvSpPr>
        <p:spPr/>
        <p:txBody>
          <a:bodyPr/>
          <a:lstStyle/>
          <a:p>
            <a:r>
              <a:rPr lang="cs-CZ" smtClean="0"/>
              <a:t>Slide č.1 – úvod, název tématu, motivace</a:t>
            </a:r>
            <a:endParaRPr lang="cs-CZ"/>
          </a:p>
        </p:txBody>
      </p:sp>
      <p:sp>
        <p:nvSpPr>
          <p:cNvPr id="7" name="Zástupný symbol pro číslo snímku 6"/>
          <p:cNvSpPr>
            <a:spLocks noGrp="1"/>
          </p:cNvSpPr>
          <p:nvPr>
            <p:ph type="sldNum" sz="quarter" idx="12"/>
          </p:nvPr>
        </p:nvSpPr>
        <p:spPr/>
        <p:txBody>
          <a:bodyPr/>
          <a:lstStyle/>
          <a:p>
            <a:fld id="{7ADE3E08-9627-47B7-8579-461624F30E84}" type="slidenum">
              <a:rPr lang="cs-CZ" smtClean="0"/>
              <a:t>‹#›</a:t>
            </a:fld>
            <a:endParaRPr lang="cs-CZ"/>
          </a:p>
        </p:txBody>
      </p:sp>
    </p:spTree>
    <p:extLst>
      <p:ext uri="{BB962C8B-B14F-4D97-AF65-F5344CB8AC3E}">
        <p14:creationId xmlns:p14="http://schemas.microsoft.com/office/powerpoint/2010/main" val="160126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D695687-B5FB-4E68-9AB6-6FE55DD3DC83}" type="datetime1">
              <a:rPr lang="cs-CZ" smtClean="0"/>
              <a:t>26.4.2013</a:t>
            </a:fld>
            <a:endParaRPr lang="cs-CZ"/>
          </a:p>
        </p:txBody>
      </p:sp>
      <p:sp>
        <p:nvSpPr>
          <p:cNvPr id="8" name="Zástupný symbol pro zápatí 7"/>
          <p:cNvSpPr>
            <a:spLocks noGrp="1"/>
          </p:cNvSpPr>
          <p:nvPr>
            <p:ph type="ftr" sz="quarter" idx="11"/>
          </p:nvPr>
        </p:nvSpPr>
        <p:spPr/>
        <p:txBody>
          <a:bodyPr/>
          <a:lstStyle/>
          <a:p>
            <a:r>
              <a:rPr lang="cs-CZ" smtClean="0"/>
              <a:t>Slide č.1 – úvod, název tématu, motivace</a:t>
            </a:r>
            <a:endParaRPr lang="cs-CZ"/>
          </a:p>
        </p:txBody>
      </p:sp>
      <p:sp>
        <p:nvSpPr>
          <p:cNvPr id="9" name="Zástupný symbol pro číslo snímku 8"/>
          <p:cNvSpPr>
            <a:spLocks noGrp="1"/>
          </p:cNvSpPr>
          <p:nvPr>
            <p:ph type="sldNum" sz="quarter" idx="12"/>
          </p:nvPr>
        </p:nvSpPr>
        <p:spPr/>
        <p:txBody>
          <a:bodyPr/>
          <a:lstStyle/>
          <a:p>
            <a:fld id="{7ADE3E08-9627-47B7-8579-461624F30E84}" type="slidenum">
              <a:rPr lang="cs-CZ" smtClean="0"/>
              <a:t>‹#›</a:t>
            </a:fld>
            <a:endParaRPr lang="cs-CZ"/>
          </a:p>
        </p:txBody>
      </p:sp>
    </p:spTree>
    <p:extLst>
      <p:ext uri="{BB962C8B-B14F-4D97-AF65-F5344CB8AC3E}">
        <p14:creationId xmlns:p14="http://schemas.microsoft.com/office/powerpoint/2010/main" val="266882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888460A-B9B9-4D6C-9974-6D44A5AA017B}" type="datetime1">
              <a:rPr lang="cs-CZ" smtClean="0"/>
              <a:t>26.4.2013</a:t>
            </a:fld>
            <a:endParaRPr lang="cs-CZ"/>
          </a:p>
        </p:txBody>
      </p:sp>
      <p:sp>
        <p:nvSpPr>
          <p:cNvPr id="4" name="Zástupný symbol pro zápatí 3"/>
          <p:cNvSpPr>
            <a:spLocks noGrp="1"/>
          </p:cNvSpPr>
          <p:nvPr>
            <p:ph type="ftr" sz="quarter" idx="11"/>
          </p:nvPr>
        </p:nvSpPr>
        <p:spPr/>
        <p:txBody>
          <a:bodyPr/>
          <a:lstStyle/>
          <a:p>
            <a:r>
              <a:rPr lang="cs-CZ" smtClean="0"/>
              <a:t>Slide č.1 – úvod, název tématu, motivace</a:t>
            </a:r>
            <a:endParaRPr lang="cs-CZ"/>
          </a:p>
        </p:txBody>
      </p:sp>
      <p:sp>
        <p:nvSpPr>
          <p:cNvPr id="5" name="Zástupný symbol pro číslo snímku 4"/>
          <p:cNvSpPr>
            <a:spLocks noGrp="1"/>
          </p:cNvSpPr>
          <p:nvPr>
            <p:ph type="sldNum" sz="quarter" idx="12"/>
          </p:nvPr>
        </p:nvSpPr>
        <p:spPr/>
        <p:txBody>
          <a:bodyPr/>
          <a:lstStyle/>
          <a:p>
            <a:fld id="{7ADE3E08-9627-47B7-8579-461624F30E84}" type="slidenum">
              <a:rPr lang="cs-CZ" smtClean="0"/>
              <a:t>‹#›</a:t>
            </a:fld>
            <a:endParaRPr lang="cs-CZ"/>
          </a:p>
        </p:txBody>
      </p:sp>
    </p:spTree>
    <p:extLst>
      <p:ext uri="{BB962C8B-B14F-4D97-AF65-F5344CB8AC3E}">
        <p14:creationId xmlns:p14="http://schemas.microsoft.com/office/powerpoint/2010/main" val="283716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65622C3-C02C-4400-956A-9983EDD07E23}" type="datetime1">
              <a:rPr lang="cs-CZ" smtClean="0"/>
              <a:t>26.4.2013</a:t>
            </a:fld>
            <a:endParaRPr lang="cs-CZ"/>
          </a:p>
        </p:txBody>
      </p:sp>
      <p:sp>
        <p:nvSpPr>
          <p:cNvPr id="3" name="Zástupný symbol pro zápatí 2"/>
          <p:cNvSpPr>
            <a:spLocks noGrp="1"/>
          </p:cNvSpPr>
          <p:nvPr>
            <p:ph type="ftr" sz="quarter" idx="11"/>
          </p:nvPr>
        </p:nvSpPr>
        <p:spPr/>
        <p:txBody>
          <a:bodyPr/>
          <a:lstStyle/>
          <a:p>
            <a:r>
              <a:rPr lang="cs-CZ" smtClean="0"/>
              <a:t>Slide č.1 – úvod, název tématu, motivace</a:t>
            </a:r>
            <a:endParaRPr lang="cs-CZ"/>
          </a:p>
        </p:txBody>
      </p:sp>
      <p:sp>
        <p:nvSpPr>
          <p:cNvPr id="4" name="Zástupný symbol pro číslo snímku 3"/>
          <p:cNvSpPr>
            <a:spLocks noGrp="1"/>
          </p:cNvSpPr>
          <p:nvPr>
            <p:ph type="sldNum" sz="quarter" idx="12"/>
          </p:nvPr>
        </p:nvSpPr>
        <p:spPr/>
        <p:txBody>
          <a:bodyPr/>
          <a:lstStyle/>
          <a:p>
            <a:fld id="{7ADE3E08-9627-47B7-8579-461624F30E84}" type="slidenum">
              <a:rPr lang="cs-CZ" smtClean="0"/>
              <a:t>‹#›</a:t>
            </a:fld>
            <a:endParaRPr lang="cs-CZ"/>
          </a:p>
        </p:txBody>
      </p:sp>
    </p:spTree>
    <p:extLst>
      <p:ext uri="{BB962C8B-B14F-4D97-AF65-F5344CB8AC3E}">
        <p14:creationId xmlns:p14="http://schemas.microsoft.com/office/powerpoint/2010/main" val="135618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C411CFD-308C-4C2F-A4A8-3BD35F036F9B}" type="datetime1">
              <a:rPr lang="cs-CZ" smtClean="0"/>
              <a:t>26.4.2013</a:t>
            </a:fld>
            <a:endParaRPr lang="cs-CZ"/>
          </a:p>
        </p:txBody>
      </p:sp>
      <p:sp>
        <p:nvSpPr>
          <p:cNvPr id="6" name="Zástupný symbol pro zápatí 5"/>
          <p:cNvSpPr>
            <a:spLocks noGrp="1"/>
          </p:cNvSpPr>
          <p:nvPr>
            <p:ph type="ftr" sz="quarter" idx="11"/>
          </p:nvPr>
        </p:nvSpPr>
        <p:spPr/>
        <p:txBody>
          <a:bodyPr/>
          <a:lstStyle/>
          <a:p>
            <a:r>
              <a:rPr lang="cs-CZ" smtClean="0"/>
              <a:t>Slide č.1 – úvod, název tématu, motivace</a:t>
            </a:r>
            <a:endParaRPr lang="cs-CZ"/>
          </a:p>
        </p:txBody>
      </p:sp>
      <p:sp>
        <p:nvSpPr>
          <p:cNvPr id="7" name="Zástupný symbol pro číslo snímku 6"/>
          <p:cNvSpPr>
            <a:spLocks noGrp="1"/>
          </p:cNvSpPr>
          <p:nvPr>
            <p:ph type="sldNum" sz="quarter" idx="12"/>
          </p:nvPr>
        </p:nvSpPr>
        <p:spPr/>
        <p:txBody>
          <a:bodyPr/>
          <a:lstStyle/>
          <a:p>
            <a:fld id="{7ADE3E08-9627-47B7-8579-461624F30E84}" type="slidenum">
              <a:rPr lang="cs-CZ" smtClean="0"/>
              <a:t>‹#›</a:t>
            </a:fld>
            <a:endParaRPr lang="cs-CZ"/>
          </a:p>
        </p:txBody>
      </p:sp>
    </p:spTree>
    <p:extLst>
      <p:ext uri="{BB962C8B-B14F-4D97-AF65-F5344CB8AC3E}">
        <p14:creationId xmlns:p14="http://schemas.microsoft.com/office/powerpoint/2010/main" val="81359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D0F5541-20E9-4365-AD0E-970E03FF4DD3}" type="datetime1">
              <a:rPr lang="cs-CZ" smtClean="0"/>
              <a:t>26.4.2013</a:t>
            </a:fld>
            <a:endParaRPr lang="cs-CZ"/>
          </a:p>
        </p:txBody>
      </p:sp>
      <p:sp>
        <p:nvSpPr>
          <p:cNvPr id="6" name="Zástupný symbol pro zápatí 5"/>
          <p:cNvSpPr>
            <a:spLocks noGrp="1"/>
          </p:cNvSpPr>
          <p:nvPr>
            <p:ph type="ftr" sz="quarter" idx="11"/>
          </p:nvPr>
        </p:nvSpPr>
        <p:spPr/>
        <p:txBody>
          <a:bodyPr/>
          <a:lstStyle/>
          <a:p>
            <a:r>
              <a:rPr lang="cs-CZ" smtClean="0"/>
              <a:t>Slide č.1 – úvod, název tématu, motivace</a:t>
            </a:r>
            <a:endParaRPr lang="cs-CZ"/>
          </a:p>
        </p:txBody>
      </p:sp>
      <p:sp>
        <p:nvSpPr>
          <p:cNvPr id="7" name="Zástupný symbol pro číslo snímku 6"/>
          <p:cNvSpPr>
            <a:spLocks noGrp="1"/>
          </p:cNvSpPr>
          <p:nvPr>
            <p:ph type="sldNum" sz="quarter" idx="12"/>
          </p:nvPr>
        </p:nvSpPr>
        <p:spPr/>
        <p:txBody>
          <a:bodyPr/>
          <a:lstStyle/>
          <a:p>
            <a:fld id="{7ADE3E08-9627-47B7-8579-461624F30E84}" type="slidenum">
              <a:rPr lang="cs-CZ" smtClean="0"/>
              <a:t>‹#›</a:t>
            </a:fld>
            <a:endParaRPr lang="cs-CZ"/>
          </a:p>
        </p:txBody>
      </p:sp>
    </p:spTree>
    <p:extLst>
      <p:ext uri="{BB962C8B-B14F-4D97-AF65-F5344CB8AC3E}">
        <p14:creationId xmlns:p14="http://schemas.microsoft.com/office/powerpoint/2010/main" val="406798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alpha val="25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A35C9B-89CA-4C24-B521-5A12DCAA3D5E}" type="datetime1">
              <a:rPr lang="cs-CZ" smtClean="0"/>
              <a:t>26.4.2013</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Slide č.1 – úvod, název tématu, motivace</a:t>
            </a:r>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ADE3E08-9627-47B7-8579-461624F30E84}" type="slidenum">
              <a:rPr lang="cs-CZ" smtClean="0"/>
              <a:t>‹#›</a:t>
            </a:fld>
            <a:endParaRPr lang="cs-CZ"/>
          </a:p>
        </p:txBody>
      </p:sp>
    </p:spTree>
    <p:extLst>
      <p:ext uri="{BB962C8B-B14F-4D97-AF65-F5344CB8AC3E}">
        <p14:creationId xmlns:p14="http://schemas.microsoft.com/office/powerpoint/2010/main" val="1693478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2.wdp"/><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gif"/></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13"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6.jpeg"/><Relationship Id="rId5" Type="http://schemas.openxmlformats.org/officeDocument/2006/relationships/image" Target="../media/image23.png"/><Relationship Id="rId15" Type="http://schemas.microsoft.com/office/2007/relationships/hdphoto" Target="../media/hdphoto5.wdp"/><Relationship Id="rId10" Type="http://schemas.openxmlformats.org/officeDocument/2006/relationships/image" Target="../media/image18.png"/><Relationship Id="rId4" Type="http://schemas.openxmlformats.org/officeDocument/2006/relationships/image" Target="../media/image22.jpeg"/><Relationship Id="rId9" Type="http://schemas.openxmlformats.org/officeDocument/2006/relationships/image" Target="../media/image25.jpe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p.muni.cz/dokumenty.php?klic=2.3." TargetMode="External"/><Relationship Id="rId2" Type="http://schemas.openxmlformats.org/officeDocument/2006/relationships/hyperlink" Target="http://www.wikipedia.cz/" TargetMode="External"/><Relationship Id="rId1" Type="http://schemas.openxmlformats.org/officeDocument/2006/relationships/slideLayout" Target="../slideLayouts/slideLayout2.xml"/><Relationship Id="rId5" Type="http://schemas.openxmlformats.org/officeDocument/2006/relationships/hyperlink" Target="http://mobil.idnes.cz/" TargetMode="External"/><Relationship Id="rId4" Type="http://schemas.openxmlformats.org/officeDocument/2006/relationships/hyperlink" Target="http://www.cdmvt.zcu.cz/storage/navody/vohradsky_digtech/cv_gp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23"/>
          <p:cNvSpPr txBox="1"/>
          <p:nvPr/>
        </p:nvSpPr>
        <p:spPr>
          <a:xfrm>
            <a:off x="0" y="-20538"/>
            <a:ext cx="9144000" cy="492443"/>
          </a:xfrm>
          <a:prstGeom prst="rect">
            <a:avLst/>
          </a:prstGeom>
          <a:solidFill>
            <a:srgbClr val="FCD5B5"/>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Informatika</a:t>
            </a:r>
          </a:p>
          <a:p>
            <a:endParaRPr lang="cs-CZ" sz="1000" dirty="0">
              <a:latin typeface="Times New Roman" pitchFamily="18" charset="0"/>
              <a:cs typeface="Times New Roman" pitchFamily="18" charset="0"/>
            </a:endParaRPr>
          </a:p>
        </p:txBody>
      </p:sp>
      <p:sp>
        <p:nvSpPr>
          <p:cNvPr id="7" name="TextovéPole 29"/>
          <p:cNvSpPr txBox="1"/>
          <p:nvPr/>
        </p:nvSpPr>
        <p:spPr>
          <a:xfrm>
            <a:off x="-21286" y="4658752"/>
            <a:ext cx="9151854" cy="646331"/>
          </a:xfrm>
          <a:prstGeom prst="rect">
            <a:avLst/>
          </a:prstGeom>
          <a:solidFill>
            <a:schemeClr val="accent6">
              <a:lumMod val="40000"/>
              <a:lumOff val="60000"/>
            </a:schemeClr>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b="1" dirty="0" smtClean="0">
                <a:solidFill>
                  <a:schemeClr val="accent3">
                    <a:lumMod val="50000"/>
                  </a:schemeClr>
                </a:solidFill>
                <a:latin typeface="Times New Roman" pitchFamily="18" charset="0"/>
                <a:cs typeface="Times New Roman" pitchFamily="18" charset="0"/>
              </a:rPr>
              <a:t>         </a:t>
            </a:r>
          </a:p>
          <a:p>
            <a:r>
              <a:rPr lang="cs-CZ" sz="1200" dirty="0" smtClean="0">
                <a:solidFill>
                  <a:schemeClr val="bg2">
                    <a:lumMod val="25000"/>
                  </a:schemeClr>
                </a:solidFill>
                <a:latin typeface="Times New Roman" pitchFamily="18" charset="0"/>
                <a:cs typeface="Times New Roman" pitchFamily="18" charset="0"/>
              </a:rPr>
              <a:t>Autor: </a:t>
            </a:r>
            <a:r>
              <a:rPr lang="cs-CZ" sz="1200" b="1" dirty="0" smtClean="0">
                <a:solidFill>
                  <a:schemeClr val="bg2">
                    <a:lumMod val="25000"/>
                  </a:schemeClr>
                </a:solidFill>
                <a:latin typeface="Times New Roman" pitchFamily="18" charset="0"/>
                <a:cs typeface="Times New Roman" pitchFamily="18" charset="0"/>
              </a:rPr>
              <a:t>Mgr. Marie Makovská</a:t>
            </a:r>
          </a:p>
          <a:p>
            <a:endParaRPr lang="cs-CZ" sz="1200" dirty="0">
              <a:latin typeface="Times New Roman" pitchFamily="18" charset="0"/>
              <a:cs typeface="Times New Roman" pitchFamily="18" charset="0"/>
            </a:endParaRPr>
          </a:p>
        </p:txBody>
      </p:sp>
      <p:pic>
        <p:nvPicPr>
          <p:cNvPr id="8" name="obrázek 5" descr="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030" y="4658752"/>
            <a:ext cx="3061970" cy="484748"/>
          </a:xfrm>
          <a:prstGeom prst="rect">
            <a:avLst/>
          </a:prstGeom>
          <a:noFill/>
          <a:ln>
            <a:noFill/>
          </a:ln>
        </p:spPr>
      </p:pic>
      <p:sp>
        <p:nvSpPr>
          <p:cNvPr id="17" name="Nadpis 1"/>
          <p:cNvSpPr txBox="1">
            <a:spLocks/>
          </p:cNvSpPr>
          <p:nvPr/>
        </p:nvSpPr>
        <p:spPr>
          <a:xfrm>
            <a:off x="0" y="195486"/>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12.1 Digitální technologie</a:t>
            </a:r>
            <a:endParaRPr lang="cs-CZ" sz="2500" b="1" dirty="0">
              <a:latin typeface="Times New Roman" pitchFamily="18" charset="0"/>
              <a:cs typeface="Times New Roman" pitchFamily="18" charset="0"/>
            </a:endParaRPr>
          </a:p>
        </p:txBody>
      </p:sp>
      <p:sp>
        <p:nvSpPr>
          <p:cNvPr id="6" name="TextovéPole 5"/>
          <p:cNvSpPr txBox="1"/>
          <p:nvPr/>
        </p:nvSpPr>
        <p:spPr>
          <a:xfrm>
            <a:off x="179512" y="843558"/>
            <a:ext cx="8875416"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600" i="1" dirty="0" smtClean="0">
                <a:latin typeface="Times New Roman" pitchFamily="18" charset="0"/>
                <a:cs typeface="Times New Roman" pitchFamily="18" charset="0"/>
              </a:rPr>
              <a:t>K počítači můžeme připojit mnoho druhů digitálních zařízení (fotoaparáty, mobilní telefony, videokamery,  </a:t>
            </a:r>
            <a:r>
              <a:rPr lang="cs-CZ" sz="1600" i="1" dirty="0" err="1">
                <a:latin typeface="Times New Roman" pitchFamily="18" charset="0"/>
                <a:cs typeface="Times New Roman" pitchFamily="18" charset="0"/>
              </a:rPr>
              <a:t>B</a:t>
            </a:r>
            <a:r>
              <a:rPr lang="cs-CZ" sz="1600" i="1" dirty="0" err="1" smtClean="0">
                <a:latin typeface="Times New Roman" pitchFamily="18" charset="0"/>
                <a:cs typeface="Times New Roman" pitchFamily="18" charset="0"/>
              </a:rPr>
              <a:t>luetooth</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Datalogger</a:t>
            </a:r>
            <a:r>
              <a:rPr lang="cs-CZ" sz="1600" i="1" dirty="0" smtClean="0">
                <a:latin typeface="Times New Roman" pitchFamily="18" charset="0"/>
                <a:cs typeface="Times New Roman" pitchFamily="18" charset="0"/>
              </a:rPr>
              <a:t>, GPS …). Většina z nich se připojuje prostřednictvím „Univerzální sériové sběrnice“ (USB), jiné musí mít speciální konektory.  Počítačem můžeme tyto přístroje propojit, obsluhovat, nahrávat do nich a z nich naše oblíbená data: fotografie, videa, hudbu, apod.</a:t>
            </a:r>
            <a:endParaRPr lang="cs-CZ" sz="1600" dirty="0" smtClean="0">
              <a:latin typeface="Times New Roman" pitchFamily="18" charset="0"/>
              <a:cs typeface="Times New Roman" pitchFamily="18" charset="0"/>
            </a:endParaRPr>
          </a:p>
        </p:txBody>
      </p:sp>
      <p:pic>
        <p:nvPicPr>
          <p:cNvPr id="1029" name="Picture 5" descr="C:\Users\Maruška\AppData\Local\Microsoft\Windows\Temporary Internet Files\Content.IE5\W6TKXM0Y\MC90043387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993900"/>
            <a:ext cx="1537320" cy="1537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ruška\AppData\Local\Microsoft\Windows\Temporary Internet Files\Content.IE5\MYE2NK09\MC90043157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2211710"/>
            <a:ext cx="1905000" cy="1917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ruška\AppData\Local\Microsoft\Windows\Temporary Internet Files\Content.IE5\CAFI8PWJ\MC90043386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2122934"/>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aruška\AppData\Local\Microsoft\Windows\Temporary Internet Files\Content.IE5\W6TKXM0Y\MP90043054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2030" y="2211710"/>
            <a:ext cx="1364515" cy="20457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aruška\AppData\Local\Microsoft\Windows\Temporary Internet Files\Content.IE5\MYE2NK09\MP90038625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7856" y="2355726"/>
            <a:ext cx="1828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Maruška\AppData\Local\Microsoft\Windows\Temporary Internet Files\Content.IE5\CAFI8PWJ\MP900400519[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1960" y="3614935"/>
            <a:ext cx="1440160" cy="96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2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p:cTn id="17" dur="1000" fill="hold"/>
                                        <p:tgtEl>
                                          <p:spTgt spid="1032"/>
                                        </p:tgtEl>
                                        <p:attrNameLst>
                                          <p:attrName>ppt_w</p:attrName>
                                        </p:attrNameLst>
                                      </p:cBhvr>
                                      <p:tavLst>
                                        <p:tav tm="0">
                                          <p:val>
                                            <p:fltVal val="0"/>
                                          </p:val>
                                        </p:tav>
                                        <p:tav tm="100000">
                                          <p:val>
                                            <p:strVal val="#ppt_w"/>
                                          </p:val>
                                        </p:tav>
                                      </p:tavLst>
                                    </p:anim>
                                    <p:anim calcmode="lin" valueType="num">
                                      <p:cBhvr>
                                        <p:cTn id="18" dur="1000" fill="hold"/>
                                        <p:tgtEl>
                                          <p:spTgt spid="1032"/>
                                        </p:tgtEl>
                                        <p:attrNameLst>
                                          <p:attrName>ppt_h</p:attrName>
                                        </p:attrNameLst>
                                      </p:cBhvr>
                                      <p:tavLst>
                                        <p:tav tm="0">
                                          <p:val>
                                            <p:fltVal val="0"/>
                                          </p:val>
                                        </p:tav>
                                        <p:tav tm="100000">
                                          <p:val>
                                            <p:strVal val="#ppt_h"/>
                                          </p:val>
                                        </p:tav>
                                      </p:tavLst>
                                    </p:anim>
                                    <p:anim calcmode="lin" valueType="num">
                                      <p:cBhvr>
                                        <p:cTn id="19" dur="1000" fill="hold"/>
                                        <p:tgtEl>
                                          <p:spTgt spid="1032"/>
                                        </p:tgtEl>
                                        <p:attrNameLst>
                                          <p:attrName>style.rotation</p:attrName>
                                        </p:attrNameLst>
                                      </p:cBhvr>
                                      <p:tavLst>
                                        <p:tav tm="0">
                                          <p:val>
                                            <p:fltVal val="90"/>
                                          </p:val>
                                        </p:tav>
                                        <p:tav tm="100000">
                                          <p:val>
                                            <p:fltVal val="0"/>
                                          </p:val>
                                        </p:tav>
                                      </p:tavLst>
                                    </p:anim>
                                    <p:animEffect transition="in" filter="fade">
                                      <p:cBhvr>
                                        <p:cTn id="20" dur="1000"/>
                                        <p:tgtEl>
                                          <p:spTgt spid="1032"/>
                                        </p:tgtEl>
                                      </p:cBhvr>
                                    </p:animEffect>
                                  </p:childTnLst>
                                </p:cTn>
                              </p:par>
                              <p:par>
                                <p:cTn id="21" presetID="31" presetClass="entr" presetSubtype="0" fill="hold" nodeType="withEffect">
                                  <p:stCondLst>
                                    <p:cond delay="0"/>
                                  </p:stCondLst>
                                  <p:childTnLst>
                                    <p:set>
                                      <p:cBhvr>
                                        <p:cTn id="22" dur="1" fill="hold">
                                          <p:stCondLst>
                                            <p:cond delay="0"/>
                                          </p:stCondLst>
                                        </p:cTn>
                                        <p:tgtEl>
                                          <p:spTgt spid="1034"/>
                                        </p:tgtEl>
                                        <p:attrNameLst>
                                          <p:attrName>style.visibility</p:attrName>
                                        </p:attrNameLst>
                                      </p:cBhvr>
                                      <p:to>
                                        <p:strVal val="visible"/>
                                      </p:to>
                                    </p:set>
                                    <p:anim calcmode="lin" valueType="num">
                                      <p:cBhvr>
                                        <p:cTn id="23" dur="1000" fill="hold"/>
                                        <p:tgtEl>
                                          <p:spTgt spid="1034"/>
                                        </p:tgtEl>
                                        <p:attrNameLst>
                                          <p:attrName>ppt_w</p:attrName>
                                        </p:attrNameLst>
                                      </p:cBhvr>
                                      <p:tavLst>
                                        <p:tav tm="0">
                                          <p:val>
                                            <p:fltVal val="0"/>
                                          </p:val>
                                        </p:tav>
                                        <p:tav tm="100000">
                                          <p:val>
                                            <p:strVal val="#ppt_w"/>
                                          </p:val>
                                        </p:tav>
                                      </p:tavLst>
                                    </p:anim>
                                    <p:anim calcmode="lin" valueType="num">
                                      <p:cBhvr>
                                        <p:cTn id="24" dur="1000" fill="hold"/>
                                        <p:tgtEl>
                                          <p:spTgt spid="1034"/>
                                        </p:tgtEl>
                                        <p:attrNameLst>
                                          <p:attrName>ppt_h</p:attrName>
                                        </p:attrNameLst>
                                      </p:cBhvr>
                                      <p:tavLst>
                                        <p:tav tm="0">
                                          <p:val>
                                            <p:fltVal val="0"/>
                                          </p:val>
                                        </p:tav>
                                        <p:tav tm="100000">
                                          <p:val>
                                            <p:strVal val="#ppt_h"/>
                                          </p:val>
                                        </p:tav>
                                      </p:tavLst>
                                    </p:anim>
                                    <p:anim calcmode="lin" valueType="num">
                                      <p:cBhvr>
                                        <p:cTn id="25" dur="1000" fill="hold"/>
                                        <p:tgtEl>
                                          <p:spTgt spid="1034"/>
                                        </p:tgtEl>
                                        <p:attrNameLst>
                                          <p:attrName>style.rotation</p:attrName>
                                        </p:attrNameLst>
                                      </p:cBhvr>
                                      <p:tavLst>
                                        <p:tav tm="0">
                                          <p:val>
                                            <p:fltVal val="90"/>
                                          </p:val>
                                        </p:tav>
                                        <p:tav tm="100000">
                                          <p:val>
                                            <p:fltVal val="0"/>
                                          </p:val>
                                        </p:tav>
                                      </p:tavLst>
                                    </p:anim>
                                    <p:animEffect transition="in" filter="fade">
                                      <p:cBhvr>
                                        <p:cTn id="26" dur="1000"/>
                                        <p:tgtEl>
                                          <p:spTgt spid="1034"/>
                                        </p:tgtEl>
                                      </p:cBhvr>
                                    </p:animEffect>
                                  </p:childTnLst>
                                </p:cTn>
                              </p:par>
                              <p:par>
                                <p:cTn id="27" presetID="31" presetClass="entr" presetSubtype="0"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anim calcmode="lin" valueType="num">
                                      <p:cBhvr>
                                        <p:cTn id="29" dur="1000" fill="hold"/>
                                        <p:tgtEl>
                                          <p:spTgt spid="1029"/>
                                        </p:tgtEl>
                                        <p:attrNameLst>
                                          <p:attrName>ppt_w</p:attrName>
                                        </p:attrNameLst>
                                      </p:cBhvr>
                                      <p:tavLst>
                                        <p:tav tm="0">
                                          <p:val>
                                            <p:fltVal val="0"/>
                                          </p:val>
                                        </p:tav>
                                        <p:tav tm="100000">
                                          <p:val>
                                            <p:strVal val="#ppt_w"/>
                                          </p:val>
                                        </p:tav>
                                      </p:tavLst>
                                    </p:anim>
                                    <p:anim calcmode="lin" valueType="num">
                                      <p:cBhvr>
                                        <p:cTn id="30" dur="1000" fill="hold"/>
                                        <p:tgtEl>
                                          <p:spTgt spid="1029"/>
                                        </p:tgtEl>
                                        <p:attrNameLst>
                                          <p:attrName>ppt_h</p:attrName>
                                        </p:attrNameLst>
                                      </p:cBhvr>
                                      <p:tavLst>
                                        <p:tav tm="0">
                                          <p:val>
                                            <p:fltVal val="0"/>
                                          </p:val>
                                        </p:tav>
                                        <p:tav tm="100000">
                                          <p:val>
                                            <p:strVal val="#ppt_h"/>
                                          </p:val>
                                        </p:tav>
                                      </p:tavLst>
                                    </p:anim>
                                    <p:anim calcmode="lin" valueType="num">
                                      <p:cBhvr>
                                        <p:cTn id="31" dur="1000" fill="hold"/>
                                        <p:tgtEl>
                                          <p:spTgt spid="1029"/>
                                        </p:tgtEl>
                                        <p:attrNameLst>
                                          <p:attrName>style.rotation</p:attrName>
                                        </p:attrNameLst>
                                      </p:cBhvr>
                                      <p:tavLst>
                                        <p:tav tm="0">
                                          <p:val>
                                            <p:fltVal val="90"/>
                                          </p:val>
                                        </p:tav>
                                        <p:tav tm="100000">
                                          <p:val>
                                            <p:fltVal val="0"/>
                                          </p:val>
                                        </p:tav>
                                      </p:tavLst>
                                    </p:anim>
                                    <p:animEffect transition="in" filter="fade">
                                      <p:cBhvr>
                                        <p:cTn id="32" dur="1000"/>
                                        <p:tgtEl>
                                          <p:spTgt spid="1029"/>
                                        </p:tgtEl>
                                      </p:cBhvr>
                                    </p:animEffect>
                                  </p:childTnLst>
                                </p:cTn>
                              </p:par>
                              <p:par>
                                <p:cTn id="33" presetID="31" presetClass="entr" presetSubtype="0" fill="hold" nodeType="withEffect">
                                  <p:stCondLst>
                                    <p:cond delay="0"/>
                                  </p:stCondLst>
                                  <p:childTnLst>
                                    <p:set>
                                      <p:cBhvr>
                                        <p:cTn id="34" dur="1" fill="hold">
                                          <p:stCondLst>
                                            <p:cond delay="0"/>
                                          </p:stCondLst>
                                        </p:cTn>
                                        <p:tgtEl>
                                          <p:spTgt spid="1039"/>
                                        </p:tgtEl>
                                        <p:attrNameLst>
                                          <p:attrName>style.visibility</p:attrName>
                                        </p:attrNameLst>
                                      </p:cBhvr>
                                      <p:to>
                                        <p:strVal val="visible"/>
                                      </p:to>
                                    </p:set>
                                    <p:anim calcmode="lin" valueType="num">
                                      <p:cBhvr>
                                        <p:cTn id="35" dur="1000" fill="hold"/>
                                        <p:tgtEl>
                                          <p:spTgt spid="1039"/>
                                        </p:tgtEl>
                                        <p:attrNameLst>
                                          <p:attrName>ppt_w</p:attrName>
                                        </p:attrNameLst>
                                      </p:cBhvr>
                                      <p:tavLst>
                                        <p:tav tm="0">
                                          <p:val>
                                            <p:fltVal val="0"/>
                                          </p:val>
                                        </p:tav>
                                        <p:tav tm="100000">
                                          <p:val>
                                            <p:strVal val="#ppt_w"/>
                                          </p:val>
                                        </p:tav>
                                      </p:tavLst>
                                    </p:anim>
                                    <p:anim calcmode="lin" valueType="num">
                                      <p:cBhvr>
                                        <p:cTn id="36" dur="1000" fill="hold"/>
                                        <p:tgtEl>
                                          <p:spTgt spid="1039"/>
                                        </p:tgtEl>
                                        <p:attrNameLst>
                                          <p:attrName>ppt_h</p:attrName>
                                        </p:attrNameLst>
                                      </p:cBhvr>
                                      <p:tavLst>
                                        <p:tav tm="0">
                                          <p:val>
                                            <p:fltVal val="0"/>
                                          </p:val>
                                        </p:tav>
                                        <p:tav tm="100000">
                                          <p:val>
                                            <p:strVal val="#ppt_h"/>
                                          </p:val>
                                        </p:tav>
                                      </p:tavLst>
                                    </p:anim>
                                    <p:anim calcmode="lin" valueType="num">
                                      <p:cBhvr>
                                        <p:cTn id="37" dur="1000" fill="hold"/>
                                        <p:tgtEl>
                                          <p:spTgt spid="1039"/>
                                        </p:tgtEl>
                                        <p:attrNameLst>
                                          <p:attrName>style.rotation</p:attrName>
                                        </p:attrNameLst>
                                      </p:cBhvr>
                                      <p:tavLst>
                                        <p:tav tm="0">
                                          <p:val>
                                            <p:fltVal val="90"/>
                                          </p:val>
                                        </p:tav>
                                        <p:tav tm="100000">
                                          <p:val>
                                            <p:fltVal val="0"/>
                                          </p:val>
                                        </p:tav>
                                      </p:tavLst>
                                    </p:anim>
                                    <p:animEffect transition="in" filter="fade">
                                      <p:cBhvr>
                                        <p:cTn id="38" dur="1000"/>
                                        <p:tgtEl>
                                          <p:spTgt spid="1039"/>
                                        </p:tgtEl>
                                      </p:cBhvr>
                                    </p:animEffect>
                                  </p:childTnLst>
                                </p:cTn>
                              </p:par>
                              <p:par>
                                <p:cTn id="39" presetID="31" presetClass="entr" presetSubtype="0" fill="hold" nodeType="withEffect">
                                  <p:stCondLst>
                                    <p:cond delay="0"/>
                                  </p:stCondLst>
                                  <p:childTnLst>
                                    <p:set>
                                      <p:cBhvr>
                                        <p:cTn id="40" dur="1" fill="hold">
                                          <p:stCondLst>
                                            <p:cond delay="0"/>
                                          </p:stCondLst>
                                        </p:cTn>
                                        <p:tgtEl>
                                          <p:spTgt spid="1033"/>
                                        </p:tgtEl>
                                        <p:attrNameLst>
                                          <p:attrName>style.visibility</p:attrName>
                                        </p:attrNameLst>
                                      </p:cBhvr>
                                      <p:to>
                                        <p:strVal val="visible"/>
                                      </p:to>
                                    </p:set>
                                    <p:anim calcmode="lin" valueType="num">
                                      <p:cBhvr>
                                        <p:cTn id="41" dur="1000" fill="hold"/>
                                        <p:tgtEl>
                                          <p:spTgt spid="1033"/>
                                        </p:tgtEl>
                                        <p:attrNameLst>
                                          <p:attrName>ppt_w</p:attrName>
                                        </p:attrNameLst>
                                      </p:cBhvr>
                                      <p:tavLst>
                                        <p:tav tm="0">
                                          <p:val>
                                            <p:fltVal val="0"/>
                                          </p:val>
                                        </p:tav>
                                        <p:tav tm="100000">
                                          <p:val>
                                            <p:strVal val="#ppt_w"/>
                                          </p:val>
                                        </p:tav>
                                      </p:tavLst>
                                    </p:anim>
                                    <p:anim calcmode="lin" valueType="num">
                                      <p:cBhvr>
                                        <p:cTn id="42" dur="1000" fill="hold"/>
                                        <p:tgtEl>
                                          <p:spTgt spid="1033"/>
                                        </p:tgtEl>
                                        <p:attrNameLst>
                                          <p:attrName>ppt_h</p:attrName>
                                        </p:attrNameLst>
                                      </p:cBhvr>
                                      <p:tavLst>
                                        <p:tav tm="0">
                                          <p:val>
                                            <p:fltVal val="0"/>
                                          </p:val>
                                        </p:tav>
                                        <p:tav tm="100000">
                                          <p:val>
                                            <p:strVal val="#ppt_h"/>
                                          </p:val>
                                        </p:tav>
                                      </p:tavLst>
                                    </p:anim>
                                    <p:anim calcmode="lin" valueType="num">
                                      <p:cBhvr>
                                        <p:cTn id="43" dur="1000" fill="hold"/>
                                        <p:tgtEl>
                                          <p:spTgt spid="1033"/>
                                        </p:tgtEl>
                                        <p:attrNameLst>
                                          <p:attrName>style.rotation</p:attrName>
                                        </p:attrNameLst>
                                      </p:cBhvr>
                                      <p:tavLst>
                                        <p:tav tm="0">
                                          <p:val>
                                            <p:fltVal val="90"/>
                                          </p:val>
                                        </p:tav>
                                        <p:tav tm="100000">
                                          <p:val>
                                            <p:fltVal val="0"/>
                                          </p:val>
                                        </p:tav>
                                      </p:tavLst>
                                    </p:anim>
                                    <p:animEffect transition="in" filter="fade">
                                      <p:cBhvr>
                                        <p:cTn id="44" dur="1000"/>
                                        <p:tgtEl>
                                          <p:spTgt spid="1033"/>
                                        </p:tgtEl>
                                      </p:cBhvr>
                                    </p:animEffect>
                                  </p:childTnLst>
                                </p:cTn>
                              </p:par>
                              <p:par>
                                <p:cTn id="45" presetID="31" presetClass="entr" presetSubtype="0" fill="hold" nodeType="withEffect">
                                  <p:stCondLst>
                                    <p:cond delay="0"/>
                                  </p:stCondLst>
                                  <p:childTnLst>
                                    <p:set>
                                      <p:cBhvr>
                                        <p:cTn id="46" dur="1" fill="hold">
                                          <p:stCondLst>
                                            <p:cond delay="0"/>
                                          </p:stCondLst>
                                        </p:cTn>
                                        <p:tgtEl>
                                          <p:spTgt spid="1030"/>
                                        </p:tgtEl>
                                        <p:attrNameLst>
                                          <p:attrName>style.visibility</p:attrName>
                                        </p:attrNameLst>
                                      </p:cBhvr>
                                      <p:to>
                                        <p:strVal val="visible"/>
                                      </p:to>
                                    </p:set>
                                    <p:anim calcmode="lin" valueType="num">
                                      <p:cBhvr>
                                        <p:cTn id="47" dur="1000" fill="hold"/>
                                        <p:tgtEl>
                                          <p:spTgt spid="1030"/>
                                        </p:tgtEl>
                                        <p:attrNameLst>
                                          <p:attrName>ppt_w</p:attrName>
                                        </p:attrNameLst>
                                      </p:cBhvr>
                                      <p:tavLst>
                                        <p:tav tm="0">
                                          <p:val>
                                            <p:fltVal val="0"/>
                                          </p:val>
                                        </p:tav>
                                        <p:tav tm="100000">
                                          <p:val>
                                            <p:strVal val="#ppt_w"/>
                                          </p:val>
                                        </p:tav>
                                      </p:tavLst>
                                    </p:anim>
                                    <p:anim calcmode="lin" valueType="num">
                                      <p:cBhvr>
                                        <p:cTn id="48" dur="1000" fill="hold"/>
                                        <p:tgtEl>
                                          <p:spTgt spid="1030"/>
                                        </p:tgtEl>
                                        <p:attrNameLst>
                                          <p:attrName>ppt_h</p:attrName>
                                        </p:attrNameLst>
                                      </p:cBhvr>
                                      <p:tavLst>
                                        <p:tav tm="0">
                                          <p:val>
                                            <p:fltVal val="0"/>
                                          </p:val>
                                        </p:tav>
                                        <p:tav tm="100000">
                                          <p:val>
                                            <p:strVal val="#ppt_h"/>
                                          </p:val>
                                        </p:tav>
                                      </p:tavLst>
                                    </p:anim>
                                    <p:anim calcmode="lin" valueType="num">
                                      <p:cBhvr>
                                        <p:cTn id="49" dur="1000" fill="hold"/>
                                        <p:tgtEl>
                                          <p:spTgt spid="1030"/>
                                        </p:tgtEl>
                                        <p:attrNameLst>
                                          <p:attrName>style.rotation</p:attrName>
                                        </p:attrNameLst>
                                      </p:cBhvr>
                                      <p:tavLst>
                                        <p:tav tm="0">
                                          <p:val>
                                            <p:fltVal val="90"/>
                                          </p:val>
                                        </p:tav>
                                        <p:tav tm="100000">
                                          <p:val>
                                            <p:fltVal val="0"/>
                                          </p:val>
                                        </p:tav>
                                      </p:tavLst>
                                    </p:anim>
                                    <p:animEffect transition="in" filter="fade">
                                      <p:cBhvr>
                                        <p:cTn id="50"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txBox="1">
            <a:spLocks/>
          </p:cNvSpPr>
          <p:nvPr/>
        </p:nvSpPr>
        <p:spPr>
          <a:xfrm>
            <a:off x="39251" y="458151"/>
            <a:ext cx="2916832" cy="445550"/>
          </a:xfrm>
          <a:prstGeom prst="rect">
            <a:avLst/>
          </a:prstGeom>
        </p:spPr>
        <p:txBody>
          <a:bodyPr>
            <a:normAutofit lnSpcReduction="10000"/>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2500" b="1" dirty="0" smtClean="0">
                <a:latin typeface="Times New Roman" pitchFamily="18" charset="0"/>
                <a:cs typeface="Times New Roman" pitchFamily="18" charset="0"/>
              </a:rPr>
              <a:t>12.10 Anotace</a:t>
            </a:r>
            <a:endParaRPr lang="cs-CZ" sz="2500" b="1" dirty="0">
              <a:latin typeface="Times New Roman" pitchFamily="18" charset="0"/>
              <a:cs typeface="Times New Roman" pitchFamily="18" charset="0"/>
            </a:endParaRPr>
          </a:p>
        </p:txBody>
      </p:sp>
      <p:graphicFrame>
        <p:nvGraphicFramePr>
          <p:cNvPr id="6" name="Tabulka 5"/>
          <p:cNvGraphicFramePr>
            <a:graphicFrameLocks noGrp="1"/>
          </p:cNvGraphicFramePr>
          <p:nvPr>
            <p:extLst>
              <p:ext uri="{D42A27DB-BD31-4B8C-83A1-F6EECF244321}">
                <p14:modId xmlns:p14="http://schemas.microsoft.com/office/powerpoint/2010/main" val="2789325628"/>
              </p:ext>
            </p:extLst>
          </p:nvPr>
        </p:nvGraphicFramePr>
        <p:xfrm>
          <a:off x="971600" y="1171570"/>
          <a:ext cx="7272808" cy="2372288"/>
        </p:xfrm>
        <a:graphic>
          <a:graphicData uri="http://schemas.openxmlformats.org/drawingml/2006/table">
            <a:tbl>
              <a:tblPr firstRow="1" bandRow="1">
                <a:tableStyleId>{10A1B5D5-9B99-4C35-A422-299274C87663}</a:tableStyleId>
              </a:tblPr>
              <a:tblGrid>
                <a:gridCol w="1907305"/>
                <a:gridCol w="5365503"/>
              </a:tblGrid>
              <a:tr h="409181">
                <a:tc>
                  <a:txBody>
                    <a:bodyPr/>
                    <a:lstStyle/>
                    <a:p>
                      <a:r>
                        <a:rPr lang="cs-CZ" sz="1400" dirty="0" smtClean="0">
                          <a:latin typeface="Times New Roman" pitchFamily="18" charset="0"/>
                          <a:cs typeface="Times New Roman" pitchFamily="18" charset="0"/>
                        </a:rPr>
                        <a:t>Autor</a:t>
                      </a:r>
                      <a:endParaRPr lang="cs-CZ" sz="1400" dirty="0">
                        <a:latin typeface="Times New Roman" pitchFamily="18" charset="0"/>
                        <a:cs typeface="Times New Roman" pitchFamily="18" charset="0"/>
                      </a:endParaRPr>
                    </a:p>
                  </a:txBody>
                  <a:tcPr marT="34290" marB="34290"/>
                </a:tc>
                <a:tc>
                  <a:txBody>
                    <a:bodyPr/>
                    <a:lstStyle/>
                    <a:p>
                      <a:r>
                        <a:rPr lang="cs-CZ" sz="1400" dirty="0" smtClean="0">
                          <a:latin typeface="Times New Roman" pitchFamily="18" charset="0"/>
                          <a:cs typeface="Times New Roman" pitchFamily="18" charset="0"/>
                        </a:rPr>
                        <a:t>Mgr. Marie Makovská</a:t>
                      </a:r>
                      <a:endParaRPr lang="cs-CZ" sz="1400" dirty="0">
                        <a:latin typeface="Times New Roman" pitchFamily="18" charset="0"/>
                        <a:cs typeface="Times New Roman" pitchFamily="18" charset="0"/>
                      </a:endParaRPr>
                    </a:p>
                  </a:txBody>
                  <a:tcPr marT="34290" marB="34290"/>
                </a:tc>
              </a:tr>
              <a:tr h="414864">
                <a:tc>
                  <a:txBody>
                    <a:bodyPr/>
                    <a:lstStyle/>
                    <a:p>
                      <a:r>
                        <a:rPr lang="cs-CZ" sz="1400" dirty="0" smtClean="0">
                          <a:latin typeface="Times New Roman" pitchFamily="18" charset="0"/>
                          <a:cs typeface="Times New Roman" pitchFamily="18" charset="0"/>
                        </a:rPr>
                        <a:t>Období</a:t>
                      </a:r>
                      <a:endParaRPr lang="cs-CZ" sz="1400" dirty="0">
                        <a:latin typeface="Times New Roman" pitchFamily="18" charset="0"/>
                        <a:cs typeface="Times New Roman" pitchFamily="18" charset="0"/>
                      </a:endParaRPr>
                    </a:p>
                  </a:txBody>
                  <a:tcPr marT="34290" marB="34290"/>
                </a:tc>
                <a:tc>
                  <a:txBody>
                    <a:bodyPr/>
                    <a:lstStyle/>
                    <a:p>
                      <a:r>
                        <a:rPr lang="cs-CZ" sz="1400" dirty="0" smtClean="0">
                          <a:latin typeface="Times New Roman" pitchFamily="18" charset="0"/>
                          <a:cs typeface="Times New Roman" pitchFamily="18" charset="0"/>
                        </a:rPr>
                        <a:t>01</a:t>
                      </a:r>
                      <a:r>
                        <a:rPr lang="cs-CZ" sz="1400" baseline="0" dirty="0" smtClean="0">
                          <a:latin typeface="Times New Roman" pitchFamily="18" charset="0"/>
                          <a:cs typeface="Times New Roman" pitchFamily="18" charset="0"/>
                        </a:rPr>
                        <a:t> – 06/2013</a:t>
                      </a:r>
                      <a:endParaRPr lang="cs-CZ" sz="1400" dirty="0">
                        <a:latin typeface="Times New Roman" pitchFamily="18" charset="0"/>
                        <a:cs typeface="Times New Roman" pitchFamily="18" charset="0"/>
                      </a:endParaRPr>
                    </a:p>
                  </a:txBody>
                  <a:tcPr marT="34290" marB="34290"/>
                </a:tc>
              </a:tr>
              <a:tr h="414864">
                <a:tc>
                  <a:txBody>
                    <a:bodyPr/>
                    <a:lstStyle/>
                    <a:p>
                      <a:r>
                        <a:rPr lang="cs-CZ" sz="1400" dirty="0" smtClean="0">
                          <a:latin typeface="Times New Roman" pitchFamily="18" charset="0"/>
                          <a:cs typeface="Times New Roman" pitchFamily="18" charset="0"/>
                        </a:rPr>
                        <a:t>Ročník</a:t>
                      </a:r>
                      <a:endParaRPr lang="cs-CZ" sz="1400" dirty="0">
                        <a:latin typeface="Times New Roman" pitchFamily="18" charset="0"/>
                        <a:cs typeface="Times New Roman" pitchFamily="18" charset="0"/>
                      </a:endParaRPr>
                    </a:p>
                  </a:txBody>
                  <a:tcPr marT="34290" marB="34290"/>
                </a:tc>
                <a:tc>
                  <a:txBody>
                    <a:bodyPr/>
                    <a:lstStyle/>
                    <a:p>
                      <a:r>
                        <a:rPr lang="cs-CZ" sz="1400" dirty="0" smtClean="0">
                          <a:latin typeface="Times New Roman" pitchFamily="18" charset="0"/>
                          <a:cs typeface="Times New Roman" pitchFamily="18" charset="0"/>
                        </a:rPr>
                        <a:t>9. ročník</a:t>
                      </a:r>
                      <a:endParaRPr lang="cs-CZ" sz="1400" dirty="0">
                        <a:latin typeface="Times New Roman" pitchFamily="18" charset="0"/>
                        <a:cs typeface="Times New Roman" pitchFamily="18" charset="0"/>
                      </a:endParaRPr>
                    </a:p>
                  </a:txBody>
                  <a:tcPr marT="34290" marB="34290"/>
                </a:tc>
              </a:tr>
              <a:tr h="414864">
                <a:tc>
                  <a:txBody>
                    <a:bodyPr/>
                    <a:lstStyle/>
                    <a:p>
                      <a:r>
                        <a:rPr lang="cs-CZ" sz="1400" dirty="0" smtClean="0">
                          <a:latin typeface="Times New Roman" pitchFamily="18" charset="0"/>
                          <a:cs typeface="Times New Roman" pitchFamily="18" charset="0"/>
                        </a:rPr>
                        <a:t>Klíčová slova</a:t>
                      </a:r>
                      <a:endParaRPr lang="cs-CZ" sz="1400" dirty="0">
                        <a:latin typeface="Times New Roman" pitchFamily="18" charset="0"/>
                        <a:cs typeface="Times New Roman" pitchFamily="18" charset="0"/>
                      </a:endParaRPr>
                    </a:p>
                  </a:txBody>
                  <a:tcPr marT="34290" marB="34290"/>
                </a:tc>
                <a:tc>
                  <a:txBody>
                    <a:bodyPr/>
                    <a:lstStyle/>
                    <a:p>
                      <a:r>
                        <a:rPr lang="cs-CZ" sz="1400" dirty="0" smtClean="0">
                          <a:latin typeface="Times New Roman" pitchFamily="18" charset="0"/>
                          <a:cs typeface="Times New Roman" pitchFamily="18" charset="0"/>
                        </a:rPr>
                        <a:t>Digitální technologie, digitální</a:t>
                      </a:r>
                      <a:r>
                        <a:rPr lang="cs-CZ" sz="1400" baseline="0" dirty="0" smtClean="0">
                          <a:latin typeface="Times New Roman" pitchFamily="18" charset="0"/>
                          <a:cs typeface="Times New Roman" pitchFamily="18" charset="0"/>
                        </a:rPr>
                        <a:t> zařízení</a:t>
                      </a:r>
                      <a:endParaRPr lang="cs-CZ" sz="1400" dirty="0">
                        <a:latin typeface="Times New Roman" pitchFamily="18" charset="0"/>
                        <a:cs typeface="Times New Roman" pitchFamily="18" charset="0"/>
                      </a:endParaRPr>
                    </a:p>
                  </a:txBody>
                  <a:tcPr marT="34290" marB="34290"/>
                </a:tc>
              </a:tr>
              <a:tr h="718515">
                <a:tc>
                  <a:txBody>
                    <a:bodyPr/>
                    <a:lstStyle/>
                    <a:p>
                      <a:r>
                        <a:rPr lang="cs-CZ" sz="1400" dirty="0" smtClean="0">
                          <a:latin typeface="Times New Roman" pitchFamily="18" charset="0"/>
                          <a:cs typeface="Times New Roman" pitchFamily="18" charset="0"/>
                        </a:rPr>
                        <a:t>Anotace</a:t>
                      </a:r>
                      <a:endParaRPr lang="cs-CZ" sz="1400" dirty="0">
                        <a:latin typeface="Times New Roman" pitchFamily="18" charset="0"/>
                        <a:cs typeface="Times New Roman" pitchFamily="18" charset="0"/>
                      </a:endParaRPr>
                    </a:p>
                  </a:txBody>
                  <a:tcPr marT="34290" marB="34290"/>
                </a:tc>
                <a:tc>
                  <a:txBody>
                    <a:bodyPr/>
                    <a:lstStyle/>
                    <a:p>
                      <a:r>
                        <a:rPr lang="cs-CZ" sz="1400" dirty="0" smtClean="0">
                          <a:latin typeface="Times New Roman" pitchFamily="18" charset="0"/>
                          <a:cs typeface="Times New Roman" pitchFamily="18" charset="0"/>
                        </a:rPr>
                        <a:t>Prezentace </a:t>
                      </a:r>
                      <a:r>
                        <a:rPr lang="cs-CZ" sz="1400" smtClean="0">
                          <a:latin typeface="Times New Roman" pitchFamily="18" charset="0"/>
                          <a:cs typeface="Times New Roman" pitchFamily="18" charset="0"/>
                        </a:rPr>
                        <a:t>popisující využití</a:t>
                      </a:r>
                      <a:r>
                        <a:rPr lang="cs-CZ" sz="1400" baseline="0" smtClean="0">
                          <a:latin typeface="Times New Roman" pitchFamily="18" charset="0"/>
                          <a:cs typeface="Times New Roman" pitchFamily="18" charset="0"/>
                        </a:rPr>
                        <a:t> </a:t>
                      </a:r>
                      <a:r>
                        <a:rPr lang="cs-CZ" sz="1400" smtClean="0">
                          <a:latin typeface="Times New Roman" pitchFamily="18" charset="0"/>
                          <a:cs typeface="Times New Roman" pitchFamily="18" charset="0"/>
                        </a:rPr>
                        <a:t>digitálních</a:t>
                      </a:r>
                      <a:r>
                        <a:rPr lang="cs-CZ" sz="1400" baseline="0" smtClean="0">
                          <a:latin typeface="Times New Roman" pitchFamily="18" charset="0"/>
                          <a:cs typeface="Times New Roman" pitchFamily="18" charset="0"/>
                        </a:rPr>
                        <a:t> </a:t>
                      </a:r>
                      <a:r>
                        <a:rPr lang="cs-CZ" sz="1400" baseline="0" dirty="0" smtClean="0">
                          <a:latin typeface="Times New Roman" pitchFamily="18" charset="0"/>
                          <a:cs typeface="Times New Roman" pitchFamily="18" charset="0"/>
                        </a:rPr>
                        <a:t>zařízení </a:t>
                      </a:r>
                      <a:r>
                        <a:rPr lang="cs-CZ" sz="1400" baseline="0" smtClean="0">
                          <a:latin typeface="Times New Roman" pitchFamily="18" charset="0"/>
                          <a:cs typeface="Times New Roman" pitchFamily="18" charset="0"/>
                        </a:rPr>
                        <a:t>a přenos digitálních dat.</a:t>
                      </a:r>
                      <a:endParaRPr lang="cs-CZ" sz="1400" dirty="0">
                        <a:latin typeface="Times New Roman" pitchFamily="18" charset="0"/>
                        <a:cs typeface="Times New Roman" pitchFamily="18" charset="0"/>
                      </a:endParaRPr>
                    </a:p>
                  </a:txBody>
                  <a:tcPr marT="34290" marB="34290"/>
                </a:tc>
              </a:tr>
            </a:tbl>
          </a:graphicData>
        </a:graphic>
      </p:graphicFrame>
      <p:sp>
        <p:nvSpPr>
          <p:cNvPr id="4" name="TextovéPole 23"/>
          <p:cNvSpPr txBox="1"/>
          <p:nvPr/>
        </p:nvSpPr>
        <p:spPr>
          <a:xfrm>
            <a:off x="0" y="-20538"/>
            <a:ext cx="9144000" cy="492443"/>
          </a:xfrm>
          <a:prstGeom prst="rect">
            <a:avLst/>
          </a:prstGeom>
          <a:solidFill>
            <a:srgbClr val="FCD5B5"/>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Informatika</a:t>
            </a:r>
          </a:p>
          <a:p>
            <a:endParaRPr lang="cs-CZ" sz="1000" dirty="0">
              <a:latin typeface="Times New Roman" pitchFamily="18" charset="0"/>
              <a:cs typeface="Times New Roman" pitchFamily="18" charset="0"/>
            </a:endParaRPr>
          </a:p>
        </p:txBody>
      </p:sp>
    </p:spTree>
    <p:extLst>
      <p:ext uri="{BB962C8B-B14F-4D97-AF65-F5344CB8AC3E}">
        <p14:creationId xmlns:p14="http://schemas.microsoft.com/office/powerpoint/2010/main" val="2855014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512" y="195486"/>
            <a:ext cx="9130258" cy="857250"/>
          </a:xfrm>
        </p:spPr>
        <p:txBody>
          <a:bodyPr>
            <a:normAutofit/>
          </a:bodyPr>
          <a:lstStyle/>
          <a:p>
            <a:pPr algn="l"/>
            <a:r>
              <a:rPr lang="cs-CZ" sz="2500" b="1" dirty="0" smtClean="0">
                <a:latin typeface="Times New Roman" pitchFamily="18" charset="0"/>
                <a:cs typeface="Times New Roman" pitchFamily="18" charset="0"/>
              </a:rPr>
              <a:t>12.2 Jaké digitální technologie už známe a běžně používáme</a:t>
            </a:r>
            <a:endParaRPr lang="cs-CZ" sz="2500" b="1" dirty="0">
              <a:latin typeface="Times New Roman" pitchFamily="18" charset="0"/>
              <a:cs typeface="Times New Roman" pitchFamily="18" charset="0"/>
            </a:endParaRPr>
          </a:p>
        </p:txBody>
      </p:sp>
      <p:sp>
        <p:nvSpPr>
          <p:cNvPr id="24" name="TextovéPole 23"/>
          <p:cNvSpPr txBox="1"/>
          <p:nvPr/>
        </p:nvSpPr>
        <p:spPr>
          <a:xfrm>
            <a:off x="0" y="-20538"/>
            <a:ext cx="9144000" cy="492443"/>
          </a:xfrm>
          <a:prstGeom prst="rect">
            <a:avLst/>
          </a:prstGeom>
          <a:solidFill>
            <a:srgbClr val="FCD5B5"/>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Informatika</a:t>
            </a:r>
          </a:p>
          <a:p>
            <a:endParaRPr lang="cs-CZ" sz="1000" dirty="0">
              <a:latin typeface="Times New Roman" pitchFamily="18" charset="0"/>
              <a:cs typeface="Times New Roman" pitchFamily="18" charset="0"/>
            </a:endParaRPr>
          </a:p>
        </p:txBody>
      </p:sp>
      <p:sp>
        <p:nvSpPr>
          <p:cNvPr id="3" name="TextovéPole 2"/>
          <p:cNvSpPr txBox="1"/>
          <p:nvPr/>
        </p:nvSpPr>
        <p:spPr>
          <a:xfrm>
            <a:off x="107504" y="1203598"/>
            <a:ext cx="8928992" cy="2031325"/>
          </a:xfrm>
          <a:prstGeom prst="rect">
            <a:avLst/>
          </a:prstGeom>
          <a:noFill/>
        </p:spPr>
        <p:txBody>
          <a:bodyPr wrap="square" rtlCol="0">
            <a:spAutoFit/>
          </a:bodyPr>
          <a:lstStyle/>
          <a:p>
            <a:pPr marL="285750" indent="-285750">
              <a:buFont typeface="Wingdings" pitchFamily="2" charset="2"/>
              <a:buChar char="ü"/>
            </a:pPr>
            <a:r>
              <a:rPr lang="cs-CZ" dirty="0" smtClean="0">
                <a:latin typeface="Times New Roman" pitchFamily="18" charset="0"/>
                <a:cs typeface="Times New Roman" pitchFamily="18" charset="0"/>
              </a:rPr>
              <a:t>PC – osobní počítač 		</a:t>
            </a:r>
            <a:r>
              <a:rPr lang="cs-CZ" dirty="0" smtClean="0">
                <a:solidFill>
                  <a:schemeClr val="accent6">
                    <a:lumMod val="75000"/>
                  </a:schemeClr>
                </a:solidFill>
                <a:latin typeface="Times New Roman" pitchFamily="18" charset="0"/>
                <a:cs typeface="Times New Roman" pitchFamily="18" charset="0"/>
              </a:rPr>
              <a:t>DUM Inf3</a:t>
            </a:r>
          </a:p>
          <a:p>
            <a:pPr marL="285750" indent="-285750">
              <a:buFont typeface="Wingdings" pitchFamily="2" charset="2"/>
              <a:buChar char="ü"/>
            </a:pPr>
            <a:r>
              <a:rPr lang="cs-CZ" dirty="0" smtClean="0">
                <a:latin typeface="Times New Roman" pitchFamily="18" charset="0"/>
                <a:cs typeface="Times New Roman" pitchFamily="18" charset="0"/>
              </a:rPr>
              <a:t>CD, DVD			</a:t>
            </a:r>
            <a:r>
              <a:rPr lang="cs-CZ" dirty="0" smtClean="0">
                <a:solidFill>
                  <a:schemeClr val="accent6">
                    <a:lumMod val="75000"/>
                  </a:schemeClr>
                </a:solidFill>
                <a:latin typeface="Times New Roman" pitchFamily="18" charset="0"/>
                <a:cs typeface="Times New Roman" pitchFamily="18" charset="0"/>
              </a:rPr>
              <a:t>DUM Inf13</a:t>
            </a:r>
            <a:endParaRPr lang="cs-CZ" dirty="0" smtClean="0">
              <a:latin typeface="Times New Roman" pitchFamily="18" charset="0"/>
              <a:cs typeface="Times New Roman" pitchFamily="18" charset="0"/>
            </a:endParaRPr>
          </a:p>
          <a:p>
            <a:pPr marL="285750" indent="-285750">
              <a:buFont typeface="Wingdings" pitchFamily="2" charset="2"/>
              <a:buChar char="ü"/>
            </a:pPr>
            <a:r>
              <a:rPr lang="cs-CZ" dirty="0" smtClean="0">
                <a:latin typeface="Times New Roman" pitchFamily="18" charset="0"/>
                <a:cs typeface="Times New Roman" pitchFamily="18" charset="0"/>
              </a:rPr>
              <a:t>Digitální fotoaparát a kamera 	</a:t>
            </a:r>
            <a:r>
              <a:rPr lang="cs-CZ" dirty="0" smtClean="0">
                <a:solidFill>
                  <a:schemeClr val="accent6">
                    <a:lumMod val="75000"/>
                  </a:schemeClr>
                </a:solidFill>
                <a:latin typeface="Times New Roman" pitchFamily="18" charset="0"/>
                <a:cs typeface="Times New Roman" pitchFamily="18" charset="0"/>
              </a:rPr>
              <a:t>DUM Inf7, Inf22</a:t>
            </a:r>
            <a:endParaRPr lang="cs-CZ" dirty="0" smtClean="0">
              <a:latin typeface="Times New Roman" pitchFamily="18" charset="0"/>
              <a:cs typeface="Times New Roman" pitchFamily="18" charset="0"/>
            </a:endParaRPr>
          </a:p>
          <a:p>
            <a:pPr marL="285750" indent="-285750">
              <a:buFont typeface="Wingdings" pitchFamily="2" charset="2"/>
              <a:buChar char="ü"/>
            </a:pPr>
            <a:r>
              <a:rPr lang="cs-CZ" dirty="0" smtClean="0">
                <a:latin typeface="Times New Roman" pitchFamily="18" charset="0"/>
                <a:cs typeface="Times New Roman" pitchFamily="18" charset="0"/>
              </a:rPr>
              <a:t>Scanner a tiskárna		</a:t>
            </a:r>
            <a:r>
              <a:rPr lang="cs-CZ" dirty="0">
                <a:solidFill>
                  <a:schemeClr val="accent6">
                    <a:lumMod val="75000"/>
                  </a:schemeClr>
                </a:solidFill>
                <a:latin typeface="Times New Roman" pitchFamily="18" charset="0"/>
                <a:cs typeface="Times New Roman" pitchFamily="18" charset="0"/>
              </a:rPr>
              <a:t>DUM </a:t>
            </a:r>
            <a:r>
              <a:rPr lang="cs-CZ" dirty="0" smtClean="0">
                <a:solidFill>
                  <a:schemeClr val="accent6">
                    <a:lumMod val="75000"/>
                  </a:schemeClr>
                </a:solidFill>
                <a:latin typeface="Times New Roman" pitchFamily="18" charset="0"/>
                <a:cs typeface="Times New Roman" pitchFamily="18" charset="0"/>
              </a:rPr>
              <a:t>Inf14</a:t>
            </a:r>
            <a:endParaRPr lang="cs-CZ" dirty="0" smtClean="0">
              <a:latin typeface="Times New Roman" pitchFamily="18" charset="0"/>
              <a:cs typeface="Times New Roman" pitchFamily="18" charset="0"/>
            </a:endParaRPr>
          </a:p>
          <a:p>
            <a:pPr marL="285750" indent="-285750">
              <a:buFont typeface="Wingdings" pitchFamily="2" charset="2"/>
              <a:buChar char="ü"/>
            </a:pPr>
            <a:r>
              <a:rPr lang="cs-CZ" dirty="0" smtClean="0">
                <a:latin typeface="Times New Roman" pitchFamily="18" charset="0"/>
                <a:cs typeface="Times New Roman" pitchFamily="18" charset="0"/>
              </a:rPr>
              <a:t>Mobilní telefony s GSM (globální systém pro mobilní komunikaci)</a:t>
            </a:r>
          </a:p>
          <a:p>
            <a:pPr marL="285750" indent="-285750">
              <a:buFont typeface="Wingdings" pitchFamily="2" charset="2"/>
              <a:buChar char="ü"/>
            </a:pPr>
            <a:r>
              <a:rPr lang="cs-CZ" dirty="0" smtClean="0">
                <a:latin typeface="Times New Roman" pitchFamily="18" charset="0"/>
                <a:cs typeface="Times New Roman" pitchFamily="18" charset="0"/>
              </a:rPr>
              <a:t>Počítačové (bezdrátové) sítě a internet</a:t>
            </a:r>
          </a:p>
          <a:p>
            <a:pPr marL="285750" indent="-285750">
              <a:buFont typeface="Wingdings" pitchFamily="2" charset="2"/>
              <a:buChar char="ü"/>
            </a:pPr>
            <a:r>
              <a:rPr lang="cs-CZ" dirty="0" smtClean="0">
                <a:latin typeface="Times New Roman" pitchFamily="18" charset="0"/>
                <a:cs typeface="Times New Roman" pitchFamily="18" charset="0"/>
              </a:rPr>
              <a:t>USB = universální sériová sběrnice, pro připojování mnoha různých zařízení</a:t>
            </a:r>
            <a:endParaRPr lang="cs-CZ" dirty="0">
              <a:latin typeface="Times New Roman" pitchFamily="18" charset="0"/>
              <a:cs typeface="Times New Roman" pitchFamily="18" charset="0"/>
            </a:endParaRPr>
          </a:p>
        </p:txBody>
      </p:sp>
      <p:pic>
        <p:nvPicPr>
          <p:cNvPr id="3075" name="Picture 3" descr="C:\Users\Maruška\AppData\Local\Microsoft\Windows\Temporary Internet Files\Content.IE5\ARZU5PNE\MP90022779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067132"/>
            <a:ext cx="1714795" cy="115212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aruška\AppData\Local\Microsoft\Windows\Temporary Internet Files\Content.IE5\CAFI8PWJ\MP90039908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446" y="3296392"/>
            <a:ext cx="1760257" cy="10058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aruška\AppData\Local\Microsoft\Windows\Temporary Internet Files\Content.IE5\IZZ6ZBE4\MP90043094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193765"/>
            <a:ext cx="1865787" cy="18657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Maruška\AppData\Local\Microsoft\Windows\Temporary Internet Files\Content.IE5\W6TKXM0Y\MP900402148[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95" b="89941" l="1907" r="89967"/>
                    </a14:imgEffect>
                  </a14:imgLayer>
                </a14:imgProps>
              </a:ext>
              <a:ext uri="{28A0092B-C50C-407E-A947-70E740481C1C}">
                <a14:useLocalDpi xmlns:a14="http://schemas.microsoft.com/office/drawing/2010/main" val="0"/>
              </a:ext>
            </a:extLst>
          </a:blip>
          <a:srcRect/>
          <a:stretch>
            <a:fillRect/>
          </a:stretch>
        </p:blipFill>
        <p:spPr bwMode="auto">
          <a:xfrm>
            <a:off x="4211960" y="3075806"/>
            <a:ext cx="228911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Maruška\AppData\Local\Microsoft\Windows\Temporary Internet Files\Content.IE5\IZZ6ZBE4\MC90044134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4138" y="1087852"/>
            <a:ext cx="1692188" cy="16921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Program Files (x86)\Microsoft Office\MEDIA\CAGCAT10\j0300520.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541349" y="3389746"/>
            <a:ext cx="1329622" cy="114347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Maruška\AppData\Local\Microsoft\Windows\Temporary Internet Files\Content.IE5\WNDUIYWH\MP900405468[1].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9333"/>
                    </a14:imgEffect>
                  </a14:imgLayer>
                </a14:imgProps>
              </a:ext>
              <a:ext uri="{28A0092B-C50C-407E-A947-70E740481C1C}">
                <a14:useLocalDpi xmlns:a14="http://schemas.microsoft.com/office/drawing/2010/main" val="0"/>
              </a:ext>
            </a:extLst>
          </a:blip>
          <a:srcRect/>
          <a:stretch>
            <a:fillRect/>
          </a:stretch>
        </p:blipFill>
        <p:spPr bwMode="auto">
          <a:xfrm rot="19355452">
            <a:off x="7274156" y="3233199"/>
            <a:ext cx="2281201" cy="162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arn(inVertical)">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barn(inVertical)">
                                      <p:cBhvr>
                                        <p:cTn id="27" dur="500"/>
                                        <p:tgtEl>
                                          <p:spTgt spid="30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animEffect transition="in" filter="barn(inVertical)">
                                      <p:cBhvr>
                                        <p:cTn id="37" dur="500"/>
                                        <p:tgtEl>
                                          <p:spTgt spid="30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080"/>
                                        </p:tgtEl>
                                        <p:attrNameLst>
                                          <p:attrName>style.visibility</p:attrName>
                                        </p:attrNameLst>
                                      </p:cBhvr>
                                      <p:to>
                                        <p:strVal val="visible"/>
                                      </p:to>
                                    </p:set>
                                    <p:animEffect transition="in" filter="barn(inVertical)">
                                      <p:cBhvr>
                                        <p:cTn id="47" dur="500"/>
                                        <p:tgtEl>
                                          <p:spTgt spid="308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081"/>
                                        </p:tgtEl>
                                        <p:attrNameLst>
                                          <p:attrName>style.visibility</p:attrName>
                                        </p:attrNameLst>
                                      </p:cBhvr>
                                      <p:to>
                                        <p:strVal val="visible"/>
                                      </p:to>
                                    </p:set>
                                    <p:animEffect transition="in" filter="barn(inVertical)">
                                      <p:cBhvr>
                                        <p:cTn id="57" dur="500"/>
                                        <p:tgtEl>
                                          <p:spTgt spid="30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5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barn(inVertical)">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fade">
                                      <p:cBhvr>
                                        <p:cTn id="72" dur="500"/>
                                        <p:tgtEl>
                                          <p:spTgt spid="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083"/>
                                        </p:tgtEl>
                                        <p:attrNameLst>
                                          <p:attrName>style.visibility</p:attrName>
                                        </p:attrNameLst>
                                      </p:cBhvr>
                                      <p:to>
                                        <p:strVal val="visible"/>
                                      </p:to>
                                    </p:set>
                                    <p:animEffect transition="in" filter="barn(inVertical)">
                                      <p:cBhvr>
                                        <p:cTn id="77"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23"/>
          <p:cNvSpPr txBox="1"/>
          <p:nvPr/>
        </p:nvSpPr>
        <p:spPr>
          <a:xfrm>
            <a:off x="0" y="-20538"/>
            <a:ext cx="9144000" cy="492443"/>
          </a:xfrm>
          <a:prstGeom prst="rect">
            <a:avLst/>
          </a:prstGeom>
          <a:solidFill>
            <a:srgbClr val="FCD5B5"/>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Informatika</a:t>
            </a:r>
          </a:p>
          <a:p>
            <a:endParaRPr lang="cs-CZ" sz="1000" dirty="0">
              <a:latin typeface="Times New Roman" pitchFamily="18" charset="0"/>
              <a:cs typeface="Times New Roman" pitchFamily="18" charset="0"/>
            </a:endParaRPr>
          </a:p>
        </p:txBody>
      </p:sp>
      <p:sp>
        <p:nvSpPr>
          <p:cNvPr id="5" name="Nadpis 4"/>
          <p:cNvSpPr>
            <a:spLocks noGrp="1"/>
          </p:cNvSpPr>
          <p:nvPr>
            <p:ph type="title"/>
          </p:nvPr>
        </p:nvSpPr>
        <p:spPr>
          <a:xfrm>
            <a:off x="-36512" y="267494"/>
            <a:ext cx="8229600" cy="672584"/>
          </a:xfrm>
        </p:spPr>
        <p:txBody>
          <a:bodyPr>
            <a:normAutofit/>
          </a:bodyPr>
          <a:lstStyle/>
          <a:p>
            <a:pPr algn="l"/>
            <a:r>
              <a:rPr lang="cs-CZ" sz="2500" b="1" dirty="0" smtClean="0">
                <a:latin typeface="Times New Roman" pitchFamily="18" charset="0"/>
                <a:cs typeface="Times New Roman" pitchFamily="18" charset="0"/>
              </a:rPr>
              <a:t>12.3 Nové pojmy – digitální technologie</a:t>
            </a:r>
            <a:endParaRPr lang="cs-CZ" sz="2500" b="1" dirty="0">
              <a:latin typeface="Times New Roman" pitchFamily="18" charset="0"/>
              <a:cs typeface="Times New Roman" pitchFamily="18" charset="0"/>
            </a:endParaRPr>
          </a:p>
        </p:txBody>
      </p:sp>
      <p:sp>
        <p:nvSpPr>
          <p:cNvPr id="8" name="Obdélník 7"/>
          <p:cNvSpPr/>
          <p:nvPr/>
        </p:nvSpPr>
        <p:spPr>
          <a:xfrm>
            <a:off x="107504" y="863590"/>
            <a:ext cx="7272808"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cs-CZ" sz="1600" b="1" dirty="0">
                <a:latin typeface="Times New Roman" pitchFamily="18" charset="0"/>
                <a:cs typeface="Times New Roman" pitchFamily="18" charset="0"/>
              </a:rPr>
              <a:t>GPS</a:t>
            </a:r>
            <a:r>
              <a:rPr lang="cs-CZ" sz="1600" dirty="0">
                <a:latin typeface="Times New Roman" pitchFamily="18" charset="0"/>
                <a:cs typeface="Times New Roman" pitchFamily="18" charset="0"/>
              </a:rPr>
              <a:t> </a:t>
            </a:r>
            <a:r>
              <a:rPr lang="cs-CZ" sz="1600" dirty="0" smtClean="0">
                <a:latin typeface="Times New Roman" pitchFamily="18" charset="0"/>
                <a:cs typeface="Times New Roman" pitchFamily="18" charset="0"/>
              </a:rPr>
              <a:t>– Počátky se </a:t>
            </a:r>
            <a:r>
              <a:rPr lang="cs-CZ" sz="1600" dirty="0">
                <a:latin typeface="Times New Roman" pitchFamily="18" charset="0"/>
                <a:cs typeface="Times New Roman" pitchFamily="18" charset="0"/>
              </a:rPr>
              <a:t>datují až do sedmdesátých let minulého století, kdy Ministerstvo obrany Spojených států zadalo vědcům za úkol vyřešit problém se zjištěním aktuální polohy na libovolném místě na naší planetě pomocí jednoduchého přístroje</a:t>
            </a:r>
            <a:r>
              <a:rPr lang="cs-CZ" sz="1600" dirty="0" smtClean="0">
                <a:latin typeface="Times New Roman" pitchFamily="18" charset="0"/>
                <a:cs typeface="Times New Roman" pitchFamily="18" charset="0"/>
              </a:rPr>
              <a:t>. Dnes </a:t>
            </a:r>
            <a:r>
              <a:rPr lang="cs-CZ" sz="1600" dirty="0">
                <a:latin typeface="Times New Roman" pitchFamily="18" charset="0"/>
                <a:cs typeface="Times New Roman" pitchFamily="18" charset="0"/>
              </a:rPr>
              <a:t>jsou již GPS navigace do auta i pro turisty (ruční GPS navigace) s dokonalou přesností až na desítky centimetrů a za dostupnou cenu pro každého</a:t>
            </a:r>
            <a:r>
              <a:rPr lang="cs-CZ" sz="1600" dirty="0" smtClean="0">
                <a:latin typeface="Times New Roman" pitchFamily="18" charset="0"/>
                <a:cs typeface="Times New Roman" pitchFamily="18" charset="0"/>
              </a:rPr>
              <a:t>.</a:t>
            </a:r>
          </a:p>
          <a:p>
            <a:pPr algn="just"/>
            <a:r>
              <a:rPr lang="cs-CZ" sz="1600" dirty="0">
                <a:latin typeface="Times New Roman" pitchFamily="18" charset="0"/>
                <a:cs typeface="Times New Roman" pitchFamily="18" charset="0"/>
              </a:rPr>
              <a:t>GPS navigace </a:t>
            </a:r>
            <a:r>
              <a:rPr lang="cs-CZ" sz="1600" dirty="0" smtClean="0">
                <a:latin typeface="Times New Roman" pitchFamily="18" charset="0"/>
                <a:cs typeface="Times New Roman" pitchFamily="18" charset="0"/>
              </a:rPr>
              <a:t>získává a zpracovává data z družic, dokáže </a:t>
            </a:r>
            <a:r>
              <a:rPr lang="cs-CZ" sz="1600" dirty="0">
                <a:latin typeface="Times New Roman" pitchFamily="18" charset="0"/>
                <a:cs typeface="Times New Roman" pitchFamily="18" charset="0"/>
              </a:rPr>
              <a:t>určit přesnou zeměpisnou šířku a délku. GPS navigace integrovaná v mobilním telefonu.</a:t>
            </a:r>
          </a:p>
        </p:txBody>
      </p:sp>
      <p:pic>
        <p:nvPicPr>
          <p:cNvPr id="2058" name="Picture 10" descr="C:\Users\Maruška\AppData\Local\Microsoft\Windows\Temporary Internet Files\Content.IE5\XYZIG7K2\MP9004021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6145" y="471905"/>
            <a:ext cx="1707855" cy="1137877"/>
          </a:xfrm>
          <a:prstGeom prst="rect">
            <a:avLst/>
          </a:prstGeom>
          <a:noFill/>
          <a:extLst>
            <a:ext uri="{909E8E84-426E-40DD-AFC4-6F175D3DCCD1}">
              <a14:hiddenFill xmlns:a14="http://schemas.microsoft.com/office/drawing/2010/main">
                <a:solidFill>
                  <a:srgbClr val="FFFFFF"/>
                </a:solidFill>
              </a14:hiddenFill>
            </a:ext>
          </a:extLst>
        </p:spPr>
      </p:pic>
      <p:sp>
        <p:nvSpPr>
          <p:cNvPr id="14" name="Obdélník 13"/>
          <p:cNvSpPr/>
          <p:nvPr/>
        </p:nvSpPr>
        <p:spPr>
          <a:xfrm>
            <a:off x="107504" y="2779063"/>
            <a:ext cx="4697614"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cs-CZ" sz="1600" b="1" dirty="0" err="1">
                <a:latin typeface="Times New Roman" pitchFamily="18" charset="0"/>
                <a:cs typeface="Times New Roman" pitchFamily="18" charset="0"/>
              </a:rPr>
              <a:t>Bluetooth</a:t>
            </a:r>
            <a:r>
              <a:rPr lang="cs-CZ" sz="1600" b="1" dirty="0">
                <a:latin typeface="Times New Roman" pitchFamily="18" charset="0"/>
                <a:cs typeface="Times New Roman" pitchFamily="18" charset="0"/>
              </a:rPr>
              <a:t> </a:t>
            </a:r>
            <a:r>
              <a:rPr lang="cs-CZ" sz="1600" dirty="0">
                <a:latin typeface="Times New Roman" pitchFamily="18" charset="0"/>
                <a:cs typeface="Times New Roman" pitchFamily="18" charset="0"/>
              </a:rPr>
              <a:t>– bezdrátová komunikační technologie sloužící k bezdrátovému </a:t>
            </a:r>
            <a:r>
              <a:rPr lang="cs-CZ" sz="1600" dirty="0" smtClean="0">
                <a:latin typeface="Times New Roman" pitchFamily="18" charset="0"/>
                <a:cs typeface="Times New Roman" pitchFamily="18" charset="0"/>
              </a:rPr>
              <a:t>propojení </a:t>
            </a:r>
            <a:r>
              <a:rPr lang="cs-CZ" sz="1600" dirty="0">
                <a:latin typeface="Times New Roman" pitchFamily="18" charset="0"/>
                <a:cs typeface="Times New Roman" pitchFamily="18" charset="0"/>
              </a:rPr>
              <a:t>mezi </a:t>
            </a:r>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dvěma </a:t>
            </a:r>
            <a:r>
              <a:rPr lang="cs-CZ" sz="1600" dirty="0">
                <a:latin typeface="Times New Roman" pitchFamily="18" charset="0"/>
                <a:cs typeface="Times New Roman" pitchFamily="18" charset="0"/>
              </a:rPr>
              <a:t>a více elektronickými zařízeními, jakými jsou například mobilní telefon, osobní počítač ... </a:t>
            </a:r>
          </a:p>
        </p:txBody>
      </p:sp>
      <p:sp>
        <p:nvSpPr>
          <p:cNvPr id="1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9" name="TextovéPole 18"/>
          <p:cNvSpPr txBox="1"/>
          <p:nvPr/>
        </p:nvSpPr>
        <p:spPr>
          <a:xfrm>
            <a:off x="80047" y="4155926"/>
            <a:ext cx="475252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1600" b="1" dirty="0" smtClean="0">
                <a:latin typeface="Times New Roman" pitchFamily="18" charset="0"/>
                <a:cs typeface="Times New Roman" pitchFamily="18" charset="0"/>
              </a:rPr>
              <a:t> </a:t>
            </a:r>
            <a:r>
              <a:rPr lang="cs-CZ" sz="1600" b="1" dirty="0" err="1">
                <a:latin typeface="Times New Roman" pitchFamily="18" charset="0"/>
                <a:cs typeface="Times New Roman" pitchFamily="18" charset="0"/>
              </a:rPr>
              <a:t>Datalogger</a:t>
            </a:r>
            <a:r>
              <a:rPr lang="cs-CZ" sz="1600" b="1" dirty="0">
                <a:latin typeface="Times New Roman" pitchFamily="18" charset="0"/>
                <a:cs typeface="Times New Roman" pitchFamily="18" charset="0"/>
              </a:rPr>
              <a:t> </a:t>
            </a:r>
            <a:r>
              <a:rPr lang="cs-CZ" sz="1600" dirty="0">
                <a:latin typeface="Times New Roman" pitchFamily="18" charset="0"/>
                <a:cs typeface="Times New Roman" pitchFamily="18" charset="0"/>
              </a:rPr>
              <a:t>- jednoduché přenosné zařízení s displejem, jenž měří teplotu a vlhkost v různě nastavitelném intervalu</a:t>
            </a:r>
            <a:r>
              <a:rPr lang="cs-CZ" sz="1600" dirty="0" smtClean="0">
                <a:latin typeface="Times New Roman" pitchFamily="18" charset="0"/>
                <a:cs typeface="Times New Roman" pitchFamily="18" charset="0"/>
              </a:rPr>
              <a:t>.</a:t>
            </a:r>
            <a:endParaRPr lang="cs-CZ" sz="1600" dirty="0">
              <a:latin typeface="Times New Roman" pitchFamily="18" charset="0"/>
              <a:cs typeface="Times New Roman" pitchFamily="18" charset="0"/>
            </a:endParaRPr>
          </a:p>
        </p:txBody>
      </p:sp>
      <p:pic>
        <p:nvPicPr>
          <p:cNvPr id="2059" name="Picture 11" descr="C:\Users\Maruška\AppData\Local\Microsoft\Windows\Temporary Internet Files\Content.IE5\WNDUIYWH\MP90038792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8773" y="1707654"/>
            <a:ext cx="92485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Soubor:Bluetooth headse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2817023"/>
            <a:ext cx="1752629" cy="1134827"/>
          </a:xfrm>
          <a:prstGeom prst="rect">
            <a:avLst/>
          </a:prstGeom>
          <a:noFill/>
          <a:extLst>
            <a:ext uri="{909E8E84-426E-40DD-AFC4-6F175D3DCCD1}">
              <a14:hiddenFill xmlns:a14="http://schemas.microsoft.com/office/drawing/2010/main">
                <a:solidFill>
                  <a:srgbClr val="FFFFFF"/>
                </a:solidFill>
              </a14:hiddenFill>
            </a:ext>
          </a:extLst>
        </p:spPr>
      </p:pic>
      <p:pic>
        <p:nvPicPr>
          <p:cNvPr id="22" name="Obrázek 21"/>
          <p:cNvPicPr>
            <a:picLocks noChangeAspect="1"/>
          </p:cNvPicPr>
          <p:nvPr/>
        </p:nvPicPr>
        <p:blipFill rotWithShape="1">
          <a:blip r:embed="rId6">
            <a:extLst>
              <a:ext uri="{28A0092B-C50C-407E-A947-70E740481C1C}">
                <a14:useLocalDpi xmlns:a14="http://schemas.microsoft.com/office/drawing/2010/main" val="0"/>
              </a:ext>
            </a:extLst>
          </a:blip>
          <a:srcRect t="9694" b="11002"/>
          <a:stretch/>
        </p:blipFill>
        <p:spPr>
          <a:xfrm>
            <a:off x="7227723" y="3510647"/>
            <a:ext cx="1905000" cy="1510749"/>
          </a:xfrm>
          <a:prstGeom prst="rect">
            <a:avLst/>
          </a:prstGeom>
        </p:spPr>
      </p:pic>
    </p:spTree>
    <p:extLst>
      <p:ext uri="{BB962C8B-B14F-4D97-AF65-F5344CB8AC3E}">
        <p14:creationId xmlns:p14="http://schemas.microsoft.com/office/powerpoint/2010/main" val="396759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barn(inVertical)">
                                      <p:cBhvr>
                                        <p:cTn id="18" dur="500"/>
                                        <p:tgtEl>
                                          <p:spTgt spid="2058"/>
                                        </p:tgtEl>
                                      </p:cBhvr>
                                    </p:animEffect>
                                  </p:childTnLst>
                                </p:cTn>
                              </p:par>
                              <p:par>
                                <p:cTn id="19" presetID="16" presetClass="entr" presetSubtype="21" fill="hold" nodeType="withEffect">
                                  <p:stCondLst>
                                    <p:cond delay="0"/>
                                  </p:stCondLst>
                                  <p:childTnLst>
                                    <p:set>
                                      <p:cBhvr>
                                        <p:cTn id="20" dur="1" fill="hold">
                                          <p:stCondLst>
                                            <p:cond delay="0"/>
                                          </p:stCondLst>
                                        </p:cTn>
                                        <p:tgtEl>
                                          <p:spTgt spid="2059"/>
                                        </p:tgtEl>
                                        <p:attrNameLst>
                                          <p:attrName>style.visibility</p:attrName>
                                        </p:attrNameLst>
                                      </p:cBhvr>
                                      <p:to>
                                        <p:strVal val="visible"/>
                                      </p:to>
                                    </p:set>
                                    <p:animEffect transition="in" filter="barn(inVertical)">
                                      <p:cBhvr>
                                        <p:cTn id="21" dur="500"/>
                                        <p:tgtEl>
                                          <p:spTgt spid="205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wd">
                                    <p:tmPct val="10000"/>
                                  </p:iterate>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85"/>
                                        </p:tgtEl>
                                        <p:attrNameLst>
                                          <p:attrName>style.visibility</p:attrName>
                                        </p:attrNameLst>
                                      </p:cBhvr>
                                      <p:to>
                                        <p:strVal val="visible"/>
                                      </p:to>
                                    </p:set>
                                    <p:animEffect transition="in" filter="barn(inVertical)">
                                      <p:cBhvr>
                                        <p:cTn id="32" dur="500"/>
                                        <p:tgtEl>
                                          <p:spTgt spid="208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wd">
                                    <p:tmPct val="10000"/>
                                  </p:iterate>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4"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471905"/>
            <a:ext cx="8229600" cy="421556"/>
          </a:xfrm>
        </p:spPr>
        <p:txBody>
          <a:bodyPr>
            <a:noAutofit/>
          </a:bodyPr>
          <a:lstStyle/>
          <a:p>
            <a:pPr algn="l"/>
            <a:r>
              <a:rPr lang="cs-CZ" sz="2500" b="1" dirty="0" smtClean="0">
                <a:latin typeface="Times New Roman" pitchFamily="18" charset="0"/>
                <a:cs typeface="Times New Roman" pitchFamily="18" charset="0"/>
              </a:rPr>
              <a:t>12.4 Digitální technologie</a:t>
            </a:r>
            <a:endParaRPr lang="cs-CZ" sz="2500" b="1" dirty="0">
              <a:latin typeface="Times New Roman" pitchFamily="18" charset="0"/>
              <a:cs typeface="Times New Roman" pitchFamily="18" charset="0"/>
            </a:endParaRPr>
          </a:p>
        </p:txBody>
      </p:sp>
      <p:sp>
        <p:nvSpPr>
          <p:cNvPr id="7" name="TextovéPole 23"/>
          <p:cNvSpPr txBox="1"/>
          <p:nvPr/>
        </p:nvSpPr>
        <p:spPr>
          <a:xfrm>
            <a:off x="0" y="-20538"/>
            <a:ext cx="9144000" cy="492443"/>
          </a:xfrm>
          <a:prstGeom prst="rect">
            <a:avLst/>
          </a:prstGeom>
          <a:solidFill>
            <a:srgbClr val="FCD5B5"/>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Informatika</a:t>
            </a:r>
          </a:p>
          <a:p>
            <a:endParaRPr lang="cs-CZ" sz="1000" dirty="0">
              <a:latin typeface="Times New Roman" pitchFamily="18" charset="0"/>
              <a:cs typeface="Times New Roman" pitchFamily="18" charset="0"/>
            </a:endParaRPr>
          </a:p>
        </p:txBody>
      </p:sp>
      <p:sp>
        <p:nvSpPr>
          <p:cNvPr id="3" name="TextovéPole 2"/>
          <p:cNvSpPr txBox="1"/>
          <p:nvPr/>
        </p:nvSpPr>
        <p:spPr>
          <a:xfrm>
            <a:off x="107504" y="915566"/>
            <a:ext cx="8928992" cy="1200329"/>
          </a:xfrm>
          <a:prstGeom prst="rect">
            <a:avLst/>
          </a:prstGeom>
          <a:noFill/>
        </p:spPr>
        <p:txBody>
          <a:bodyPr wrap="square" rtlCol="0">
            <a:spAutoFit/>
          </a:bodyPr>
          <a:lstStyle/>
          <a:p>
            <a:r>
              <a:rPr lang="cs-CZ" dirty="0" smtClean="0">
                <a:latin typeface="Times New Roman" pitchFamily="18" charset="0"/>
                <a:cs typeface="Times New Roman" pitchFamily="18" charset="0"/>
              </a:rPr>
              <a:t>Často se setkáváme s pojmy digitální technologie. Mnoho z nás používá celou řadu zařízení, která se dají začlenit mezi ty digitální.</a:t>
            </a:r>
          </a:p>
          <a:p>
            <a:r>
              <a:rPr lang="cs-CZ" dirty="0" smtClean="0">
                <a:latin typeface="Times New Roman" pitchFamily="18" charset="0"/>
                <a:cs typeface="Times New Roman" pitchFamily="18" charset="0"/>
              </a:rPr>
              <a:t>PC = osobní počítač, mobilní telefony, pojmy GSM, USB, DVD, digitální fotoaparáty a kamery, CD i MP3 přehrávače, </a:t>
            </a:r>
            <a:r>
              <a:rPr lang="cs-CZ" dirty="0" err="1" smtClean="0">
                <a:latin typeface="Times New Roman" pitchFamily="18" charset="0"/>
                <a:cs typeface="Times New Roman" pitchFamily="18" charset="0"/>
              </a:rPr>
              <a:t>bluetoothy</a:t>
            </a:r>
            <a:r>
              <a:rPr lang="cs-CZ" dirty="0" smtClean="0">
                <a:latin typeface="Times New Roman" pitchFamily="18" charset="0"/>
                <a:cs typeface="Times New Roman" pitchFamily="18" charset="0"/>
              </a:rPr>
              <a:t>, PDA,  Wi-Fi, E-</a:t>
            </a:r>
            <a:r>
              <a:rPr lang="cs-CZ" dirty="0" err="1" smtClean="0">
                <a:latin typeface="Times New Roman" pitchFamily="18" charset="0"/>
                <a:cs typeface="Times New Roman" pitchFamily="18" charset="0"/>
              </a:rPr>
              <a:t>book</a:t>
            </a:r>
            <a:r>
              <a:rPr lang="cs-CZ" dirty="0" smtClean="0">
                <a:latin typeface="Times New Roman" pitchFamily="18" charset="0"/>
                <a:cs typeface="Times New Roman" pitchFamily="18" charset="0"/>
              </a:rPr>
              <a:t> a mnoho dalších.</a:t>
            </a:r>
            <a:endParaRPr lang="cs-CZ" dirty="0">
              <a:latin typeface="Times New Roman" pitchFamily="18" charset="0"/>
              <a:cs typeface="Times New Roman" pitchFamily="18" charset="0"/>
            </a:endParaRPr>
          </a:p>
        </p:txBody>
      </p:sp>
      <p:sp>
        <p:nvSpPr>
          <p:cNvPr id="4" name="Obdélník 3"/>
          <p:cNvSpPr/>
          <p:nvPr/>
        </p:nvSpPr>
        <p:spPr>
          <a:xfrm>
            <a:off x="117849" y="2211710"/>
            <a:ext cx="7046439"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cs-CZ" b="1" dirty="0">
                <a:latin typeface="Times New Roman" pitchFamily="18" charset="0"/>
                <a:cs typeface="Times New Roman" pitchFamily="18" charset="0"/>
              </a:rPr>
              <a:t>PDA</a:t>
            </a:r>
            <a:r>
              <a:rPr lang="cs-CZ" dirty="0">
                <a:latin typeface="Times New Roman" pitchFamily="18" charset="0"/>
                <a:cs typeface="Times New Roman" pitchFamily="18" charset="0"/>
              </a:rPr>
              <a:t> (</a:t>
            </a:r>
            <a:r>
              <a:rPr lang="cs-CZ" b="1" dirty="0" err="1">
                <a:latin typeface="Times New Roman" pitchFamily="18" charset="0"/>
                <a:cs typeface="Times New Roman" pitchFamily="18" charset="0"/>
              </a:rPr>
              <a:t>personal</a:t>
            </a:r>
            <a:r>
              <a:rPr lang="cs-CZ" b="1" dirty="0">
                <a:latin typeface="Times New Roman" pitchFamily="18" charset="0"/>
                <a:cs typeface="Times New Roman" pitchFamily="18" charset="0"/>
              </a:rPr>
              <a:t> </a:t>
            </a:r>
            <a:r>
              <a:rPr lang="cs-CZ" b="1" dirty="0" err="1">
                <a:latin typeface="Times New Roman" pitchFamily="18" charset="0"/>
                <a:cs typeface="Times New Roman" pitchFamily="18" charset="0"/>
              </a:rPr>
              <a:t>digital</a:t>
            </a:r>
            <a:r>
              <a:rPr lang="cs-CZ" b="1" dirty="0">
                <a:latin typeface="Times New Roman" pitchFamily="18" charset="0"/>
                <a:cs typeface="Times New Roman" pitchFamily="18" charset="0"/>
              </a:rPr>
              <a:t> </a:t>
            </a:r>
            <a:r>
              <a:rPr lang="cs-CZ" b="1" dirty="0" err="1">
                <a:latin typeface="Times New Roman" pitchFamily="18" charset="0"/>
                <a:cs typeface="Times New Roman" pitchFamily="18" charset="0"/>
              </a:rPr>
              <a:t>assistant</a:t>
            </a:r>
            <a:r>
              <a:rPr lang="cs-CZ" dirty="0">
                <a:latin typeface="Times New Roman" pitchFamily="18" charset="0"/>
                <a:cs typeface="Times New Roman" pitchFamily="18" charset="0"/>
              </a:rPr>
              <a:t> </a:t>
            </a:r>
            <a:r>
              <a:rPr lang="cs-CZ" dirty="0" smtClean="0">
                <a:latin typeface="Times New Roman" pitchFamily="18" charset="0"/>
                <a:cs typeface="Times New Roman" pitchFamily="18" charset="0"/>
              </a:rPr>
              <a:t>- </a:t>
            </a:r>
            <a:r>
              <a:rPr lang="cs-CZ" i="1" dirty="0" smtClean="0">
                <a:latin typeface="Times New Roman" pitchFamily="18" charset="0"/>
                <a:cs typeface="Times New Roman" pitchFamily="18" charset="0"/>
              </a:rPr>
              <a:t>osobní </a:t>
            </a:r>
            <a:r>
              <a:rPr lang="cs-CZ" i="1" dirty="0">
                <a:latin typeface="Times New Roman" pitchFamily="18" charset="0"/>
                <a:cs typeface="Times New Roman" pitchFamily="18" charset="0"/>
              </a:rPr>
              <a:t>digitální pomocník</a:t>
            </a:r>
            <a:r>
              <a:rPr lang="cs-CZ" dirty="0">
                <a:latin typeface="Times New Roman" pitchFamily="18" charset="0"/>
                <a:cs typeface="Times New Roman" pitchFamily="18" charset="0"/>
              </a:rPr>
              <a:t>) </a:t>
            </a:r>
            <a:r>
              <a:rPr lang="cs-CZ" dirty="0" smtClean="0">
                <a:latin typeface="Times New Roman" pitchFamily="18" charset="0"/>
                <a:cs typeface="Times New Roman" pitchFamily="18" charset="0"/>
              </a:rPr>
              <a:t>=  </a:t>
            </a:r>
            <a:r>
              <a:rPr lang="cs-CZ" dirty="0">
                <a:latin typeface="Times New Roman" pitchFamily="18" charset="0"/>
                <a:cs typeface="Times New Roman" pitchFamily="18" charset="0"/>
              </a:rPr>
              <a:t>malý </a:t>
            </a:r>
            <a:r>
              <a:rPr lang="cs-CZ" b="1" dirty="0">
                <a:latin typeface="Times New Roman" pitchFamily="18" charset="0"/>
                <a:cs typeface="Times New Roman" pitchFamily="18" charset="0"/>
              </a:rPr>
              <a:t>kapesní </a:t>
            </a:r>
            <a:r>
              <a:rPr lang="cs-CZ" b="1" dirty="0" smtClean="0">
                <a:latin typeface="Times New Roman" pitchFamily="18" charset="0"/>
                <a:cs typeface="Times New Roman" pitchFamily="18" charset="0"/>
              </a:rPr>
              <a:t>počítač</a:t>
            </a:r>
            <a:r>
              <a:rPr lang="cs-CZ" dirty="0" smtClean="0">
                <a:latin typeface="Times New Roman" pitchFamily="18" charset="0"/>
                <a:cs typeface="Times New Roman" pitchFamily="18" charset="0"/>
              </a:rPr>
              <a:t>. Ovládaný </a:t>
            </a:r>
            <a:r>
              <a:rPr lang="cs-CZ" dirty="0">
                <a:latin typeface="Times New Roman" pitchFamily="18" charset="0"/>
                <a:cs typeface="Times New Roman" pitchFamily="18" charset="0"/>
              </a:rPr>
              <a:t>obvykle dotykovou obrazovkou a perem (které se nazývá </a:t>
            </a:r>
            <a:r>
              <a:rPr lang="cs-CZ" i="1" dirty="0">
                <a:latin typeface="Times New Roman" pitchFamily="18" charset="0"/>
                <a:cs typeface="Times New Roman" pitchFamily="18" charset="0"/>
              </a:rPr>
              <a:t>stylus</a:t>
            </a:r>
            <a:r>
              <a:rPr lang="cs-CZ" dirty="0">
                <a:latin typeface="Times New Roman" pitchFamily="18" charset="0"/>
                <a:cs typeface="Times New Roman" pitchFamily="18" charset="0"/>
              </a:rPr>
              <a:t>). </a:t>
            </a:r>
            <a:r>
              <a:rPr lang="cs-CZ" dirty="0" smtClean="0">
                <a:latin typeface="Times New Roman" pitchFamily="18" charset="0"/>
                <a:cs typeface="Times New Roman" pitchFamily="18" charset="0"/>
              </a:rPr>
              <a:t>V současné době je nahrazují </a:t>
            </a:r>
            <a:r>
              <a:rPr lang="cs-CZ" dirty="0" err="1" smtClean="0">
                <a:latin typeface="Times New Roman" pitchFamily="18" charset="0"/>
                <a:cs typeface="Times New Roman" pitchFamily="18" charset="0"/>
              </a:rPr>
              <a:t>smartphony</a:t>
            </a:r>
            <a:r>
              <a:rPr lang="cs-CZ"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p:txBody>
      </p:sp>
      <p:pic>
        <p:nvPicPr>
          <p:cNvPr id="4098" name="Picture 2" descr="http://upload.wikimedia.org/wikipedia/commons/thumb/a/ae/AcerN10Wiki.jpg/330px-AcerN10Wik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982" y="2111422"/>
            <a:ext cx="1350517" cy="1233882"/>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17849" y="3363838"/>
            <a:ext cx="4958207"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cs-CZ" sz="1600" b="1" dirty="0" err="1" smtClean="0">
                <a:latin typeface="Times New Roman" pitchFamily="18" charset="0"/>
                <a:cs typeface="Times New Roman" pitchFamily="18" charset="0"/>
              </a:rPr>
              <a:t>Wi-fi</a:t>
            </a:r>
            <a:r>
              <a:rPr lang="cs-CZ" sz="1600" b="1" dirty="0" smtClean="0">
                <a:latin typeface="Times New Roman" pitchFamily="18" charset="0"/>
                <a:cs typeface="Times New Roman" pitchFamily="18" charset="0"/>
              </a:rPr>
              <a:t> = bezdrátová komunikace v počítačových sítích</a:t>
            </a:r>
            <a:endParaRPr lang="cs-CZ" sz="1600" b="1" dirty="0">
              <a:latin typeface="Times New Roman" pitchFamily="18" charset="0"/>
              <a:cs typeface="Times New Roman" pitchFamily="18" charset="0"/>
            </a:endParaRPr>
          </a:p>
        </p:txBody>
      </p:sp>
      <p:sp>
        <p:nvSpPr>
          <p:cNvPr id="6" name="TextovéPole 5"/>
          <p:cNvSpPr txBox="1"/>
          <p:nvPr/>
        </p:nvSpPr>
        <p:spPr>
          <a:xfrm>
            <a:off x="107504" y="3920054"/>
            <a:ext cx="4968552"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cs-CZ" sz="1600" b="1" dirty="0" smtClean="0">
                <a:latin typeface="Times New Roman" pitchFamily="18" charset="0"/>
                <a:cs typeface="Times New Roman" pitchFamily="18" charset="0"/>
              </a:rPr>
              <a:t>E-</a:t>
            </a:r>
            <a:r>
              <a:rPr lang="cs-CZ" sz="1600" b="1" dirty="0" err="1" smtClean="0">
                <a:latin typeface="Times New Roman" pitchFamily="18" charset="0"/>
                <a:cs typeface="Times New Roman" pitchFamily="18" charset="0"/>
              </a:rPr>
              <a:t>book</a:t>
            </a:r>
            <a:r>
              <a:rPr lang="cs-CZ" sz="1600" b="1" dirty="0" smtClean="0">
                <a:latin typeface="Times New Roman" pitchFamily="18" charset="0"/>
                <a:cs typeface="Times New Roman" pitchFamily="18" charset="0"/>
              </a:rPr>
              <a:t> =</a:t>
            </a:r>
            <a:r>
              <a:rPr lang="cs-CZ" sz="1600" dirty="0" smtClean="0">
                <a:latin typeface="Times New Roman" pitchFamily="18" charset="0"/>
                <a:cs typeface="Times New Roman" pitchFamily="18" charset="0"/>
              </a:rPr>
              <a:t> čtečky </a:t>
            </a:r>
            <a:r>
              <a:rPr lang="cs-CZ" sz="1600" b="1" dirty="0" smtClean="0">
                <a:latin typeface="Times New Roman" pitchFamily="18" charset="0"/>
                <a:cs typeface="Times New Roman" pitchFamily="18" charset="0"/>
              </a:rPr>
              <a:t>elektronických knih</a:t>
            </a:r>
            <a:endParaRPr lang="cs-CZ" sz="1600" b="1" dirty="0">
              <a:latin typeface="Times New Roman" pitchFamily="18" charset="0"/>
              <a:cs typeface="Times New Roman" pitchFamily="18" charset="0"/>
            </a:endParaRPr>
          </a:p>
        </p:txBody>
      </p:sp>
      <p:pic>
        <p:nvPicPr>
          <p:cNvPr id="4100" name="Picture 4" descr="http://upload.wikimedia.org/wikipedia/commons/thumb/6/6d/Amazon_Kindle_-_Off.jpg/330px-Amazon_Kindle_-_Of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299296"/>
            <a:ext cx="1178357" cy="158007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data:image/jpeg;base64,/9j/4AAQSkZJRgABAQAAAQABAAD/2wCEAAkGBhMREBIUEhEWEBAUFBUVEBcYFxEZEhUVFBUVFRUSFRYXHCcqGyAjGRYUIC8gJCgpLSwvFyAxNTAqNSYrLSkBCQoKDgwOGg8PGjAkHyQsLCwsNSwsLCo2KiwpLCksLCksKiwsLDUsLCwpLCwsLCwsLCwxLCwsKSwsLCwsLCwsLP/AABEIAM0A9gMBIgACEQEDEQH/xAAcAAEAAgMBAQEAAAAAAAAAAAAAAwYEBQcCAQj/xABNEAABAwIDBQQFBwYKCwEAAAABAAIDBBEFITEGEkFRYQcTcYEiMlKRoTNCYnKSscEUI0NTgvAkRFRjoqOys8LSNHN0g4STlNHU4fEV/8QAGgEBAAIDAQAAAAAAAAAAAAAAAAQFAgMGAf/EADERAAICAQICBwgCAwEAAAAAAAABAgMRBCEFMRIiMpGhsdETQUJRYXGB8FLhFTPxwf/aAAwDAQACEQMRAD8A7iiIgCIiAIiIAiIgCKsY72jUVKSwy99ML3jhG+8EcHEeiw/WcFSMV7XaqS4p4o6VnBz7yzfZFmtP2wpNWlts7KNFmorr7TOvLT4lthRU53ZqyGN+u6ZGd59gG/wXDq/F56n/AEipmnB1a55bGb8DFHutPmFDTsDBZjWsH0QB9ysK+FN9uXcQbOJRXZjnwOuzdq9CPk+/n19SCYNP7UgaPO6wX9rbfmUE5+u+lb77SOXOWlTsUuPDKVzyyFPilvuSLue1ae+WHx24XqzfzAgP3r6O1Kp/kEX/AFb/APx1TmqZi2f4/T/x8X6kZ8U1HzXcXODtPk+fQW+pUMd/bYxZlP2mxn16Spj62gePD83IT8FRmKVqxlw6h8lj8ni4xqFzw/x/Z0On7Q6F3rTmD/XRzQj3ytA+K3tHXxzNDopGSsOjmOa5p8C0rkrHLwKNm9v7gbJa2+30JPJ7LEe9Rp8Lh8Mn+d/QkQ45/OHczsiLmVDjtVF6lQ57QLBswErftZP97yrHQ7cDSeEs+lGS9viW2Dh4AOUC3QWw5b/YsaeK6azbOPv6lqRY9HXxyt3o3teONjp0I4HoVkKE01syyTTWUERF4ehERAEREAREQBERAEREARa7HdoYKKLvKiQRt0aNXPPssbqSuM7Wdp9RW3ZFelpj81p/OvH848aX9luWoJcpFOmnc9uRptujXzOjbUdp9LRkxs/hVQMixhG4w/zkmjfAXd0XL8e23rK0kSzGOE6RREsjtnk9wO8/LW53Tb1Qq5G0DIZBTNV3Ro6698Zf1Km7VTnstke42gAAAADQDIL2F5C9BT0QWSNUzVEwLLZSOtc2YObiB962I0zaXM9MU7F4aGDWQH6oJ+K9trIAQN83OguwE+AuvSNKWeRMxTsXuOAnSCVw+q/8GqYROH8Vm+zKP8Cxc4/Nd69TW4zfwvuZ4YpWqKatijH5xkkX1iB/bAX2LEaZ2krm+LA4e9hK86Sf7nyNcoS96MlqkC8w7jvUmjeeA3g132X2UskDm+s0t8Rr4c1j0kzVKLXNH1qyYljNWRGVjIwMmLIhzSWvGjgSHeFxw6Lf4ftS9thMO8HtCwf5jQ+VloY1KAoVtULNpImafU20PNcseXcX2krGSt3mODh8R0I4KZUCGRzHBzHFrhxH3Hn4FWTDNpA6zZbMdwd8w/8AYqpu0kobx3R02k4pC3q2bPwfobtERQi3CIiAIiIAiIgCqG3PaLDhw3G2mq3C7Y75NB0fKRoOQ1PhcjWdo/aa2j3qemIfWEem7ItgBGRPN5GYbw1PAO4jLO57nPe4ve4kvc4kucTqSTqrDTaTp9afLzIl9/Q6seZn4vjU1XKZaiQySHT2Wj2GN+aOg87nNY7VE1StV1FJLCKqTbeWTNUoULSvdCyWok7qlhdVTH5rR6Ler3ZADqSB1WbkorLZrUJTeIomaMidAPWJsGgcyTkF5hq2ufuQxyVcvBkTXnzyBJHgLdV0LZ/sRL91+Jzl9sxBCS2NuuTpBYnIj1Q0/SK6dhWCwUrBHTwsgZyY0C/U21PUqvt4lGO1ayTq+H57b7jkOEdm+JzgF/d4fGRpfel6eiwn4vHgrVhvYzTNzqJ5qlxFnC4jYTzG76Q+2ugoq6etun8WPtsTIaSmHKJpKPYmhitu0kRI0Lmh7vtPuVuIoGtFmtDRyAAHwXtFEcnLdklJLZBEReHoWHV4NBL8rBFJ9ZjHfeFmIgKtiHZpQS/oTEeBjc9tvBt934Kvz9llRAP4FiDgLZRygFpPUtG7/VrpKLfHUWx+L/00S09UucUcWxGWvoyfyygL4x+mp822AvctFwM+fdqXC8fp57d1K1x13Tk+3PdOviLjquyKp7TdmFDWkudF3E+olhsx+9l6ThazjkM3AnkQp1XEGtporb+EU2bx2ZoInLIaqziWz+KYUd6xxKjGrmg9+wZes3Mnjn6Q5lq2GA7TQVbbxPuR6zTk9viPxGSnxsjYsxZz9+it076y2+Zugvu6vgXoLw0I2OF426GzXXfF/Sb4cx0Vphma9oc0hzToQqMsnDsSdA64zYfWbz6jkVCv0yn1o8/MutFxB1YhZvHy/ouaKKlqmyNDmG7T+9j1UqqmmnhnSpprKCIi8PQtJttib6bDqqWM7sjInd2fZcfRDvIm63a1+0GDNrKWaneS1srHMuNWk6OHgbHyWUWlJNnj5H5ZLiSSSXOJJcSSXEk3LiTqSc7r21ZeP7Pz0FQ6CobZ4zY4X3JWcHsP4ajQrEaukg1JZRTTi4vDJWr7JOGi5NgojJmAAXPcQ1jQCXOcTYNaBqSeAXYez7sjbFuVNe0SVGTooTYxw8i8aPf8AeZzWF2ojSt+Z7VQ7H9Cq7Gdl1RiG7LU71JRnMC1p5R9EEei0+0deANwV2rA9nqeiiEVNC2FmpsPScbW3nuObj1JJWxRUd187XmRa11xgsRCLGxDEoqeN0k0jYo2+s5xAaPMrmm0HbA95LKCINb+vmBsescORPi4jwK8qosteII8sthWsyZ06qq2RML5HtjY3NznENaPElU7Eu1yiYS2AS1rtLwt/NDxleWtP7JK5NXVL6h+/UyvqpL3BlN2tP0Ix6LPIBSNcSrerha52PuKy3iWOwu8udZ2qV0nyUFPTDm90kz7Z8GbgB04lauTazEJCS7EHtB+bFFTsaOgJa4+8laZinYp8NHTHlFeZW2a+9/Fj7E5qJ3G7q+tcf8AaZGj3MsF7YJP5ZWj/i6j/MvDVMxb/ZQXuIctVd/N95k09dVM9TEKsfWkZJ/esctnS7XYiy38KjnHHvoGhx6b0LmW+ytSxStWuWnqlziu48Wv1EOU35lqpO0mVvy9FvfSp5Gv8yyUMPuJVjwrbCkqHBrJg2U6RyB0cuWtmPAJ8RcLm7V9lhbI3de1sjTqHAEe4qFZw2qXZ2JlXGrY/wCxJ+B2FFy/DMXqKa3czFzP1UpdIy18w1xO8zkLEtHslXLBtr4py1kg/J5zkGOILXHlHJkHccjZ2XqhVN2isq35r6F3puI0ajZPD+TN8qPtd2WQVbjPTO/Iq4ZiRlwx5/nGDW/Fwz57wyV4RRoTlB5iydKKksM4vSY/PSTClxKPuJz8lIPkZhoC12g/9i+6TZWljrq27QbOwV0LoamMSRnT2mm1t5jtWnqFyqshqMFlbHUuM+Hvdu09TxjvpHPy8fMZXDbajUq3aWz8zntbwzodenl8vQtS+XXiKUOAINwVjYniccEbpJHBjGi7ifgOpJyspWClWXsjebPVZZO1u9ZslxbgSGlwt1s0q3LmvZ7hFRVVDcQqAYadrXCghPrnfG6amTqW7wA5Oy5u6UqfVyi7Oqddw+qdVKjP/gREUQnhERAaPa/ZCDEqcxTCzhnDILb8T/ab+I4hcAxLYbEaecwGjlmdezJI43uheCbB2+BZvUOItxtqv02ikU6idWyNVlUZ8znvZp2YihAqKoNkrnA20LKdpy3WHi4jV3kMrl3QkRapzc30pGxJRWEFVdse0CGgBY0d9VEejGDk2+jpD80dNT8VqO0HtIFPvU9K4OqdJH5FsPQc3/AceS5IXlxLnEuc4kuJJJJOZJJ1KsdJofadezl5kDU6vodWHMz8Zxqesk7ypk7xw9RukUfRjPxOaxgvAXsK+hFRWEilnJyeWe2qZiiaFlCANzkcGDgDm4+DQtiNEmkemKdi9UA702ggkqCDYkNc4A9QwG3mrHRbIYi/SBkA4b7owD9jfI8wFrnfVDtSS/JiqbrOxBs0ccLjo0nyKyWUr/Yd9kq0Q9n1YR6U8TTxDTI4e/db9ymGwFWNKtn9Yo71+n/n4P0Mv8fq38HivUqndkagjxBC9sKsj9lcTYfQlhkb1cbnydHb+ktfU/lcdzU4Z3jfajHpW53hLviAi1dcuTT/ADjzwa5cPuXOLX4z5ZMBqkakGI0UpIbM6mkvbdmHoXHDvG+r+1ZZE9A+O283I+q4WLHDm1wyK3KyL29/7+7EKyicFlrb97vyeWqbuw4EOAc06g5g+SiYp415I0G5wfaKSCzZCZoeucrB0J9cdDnyJyCudPUNkaHMcHNOhC50xZ2G4k+B125tPrt4Hr0PVVWo0kZ9aGz8y+0PFJ1tQt3j8/evUvagrqGOeN8UrBJE8Fr2uF2kHgUoq1srA5huOPMHkQp1TNOLwzqYyUllbpnGsX2er8JcW0sL8QoDnCBvOmhv+idugkgcDY+XHY7K7FVFfKypxOLuYYjvU1KfnOt8rMDy4A2PMAX3uqIpT1ljh0fEjLR1Kz2iW4CIiiEsIiIAiIgCIiAKu9oOLPpsNqJY3bkgDWtdoWmR7Y94dRvZdVYlqdqsAbXUc1M5253jbNda+49pDmPtcXs4NNr8FnW0ppy5ZMZJuLSPzi0+Z48z1KmYV5xTCp6KodT1Td2UC7SLlkjeD2EgXC+sK6yuSksxOdtg4PDJmr2XAAlxDWjUnTw6noFjSVFt0BrpJHHdjjYCZJHey0AE/A+a6dsb2Ri7ajEwJZLfm6bIwRA52k133cxpz3siNd+qhQt+fyMqdLO76IqWzmzlZX2NLF3NPxqJcgRlfuxmTlf1csrFwXSMC7J6SAAz3rZfnGT5Im2dor2I6P3j1V1a0AAAWAyA4Acl9VDdrbbffhfQuKdJVVyW54hhaxoa1oa0aAAADwAXtFBWV8cLd6WRkTeb3NaPe4qFzJROi0km2tG3+MB31GyPHvY0qNu3VGf0rh/uqj/ItqpsfwvuZpd9S2cl3o36LV0+09I8gNqY946NLg156BrrFbQFYOLjzRsjJSWUzWYvs1TVQ/PwMkNrB1rSAH2XtsR5FUyu7PKmlu7DajfjOb6aexjcNbC+RPiAfphdGRZwunDk9jCdUJ80cdpsZY+Uwyxuoqsawyeq65IHcvdrcjJrtfmuctmz/wC8x0KvG0mylNXxd3URB+u44ZSMvxY7hwy0PEFczxOnqcKkDKtxqKJxDYKux3mcGx1P3B3xIybb6fWKfVlz/f31Of1vCcdenuN21ewVDFICMv36qKvxBkMbnyODWNFyT+/wUxo59J5wbrAKssqGC9g8lrhwORI87j71dly/YHBqisqI6+e8NJHvGihOT5C5pZ+USdN1zrc73GWbuoKj1soys6p2fDaJ004n88/YIiKGWQREQBERAEREAREQBERAaHbLY6HEqcxS+i9vpQSi2/E/mOYPFvEeRHBqvZjEKeYwPoZpXh2610bHuikF7B7XtBAB1zItxsv0uilUaqdO0TTbTC3tFG7OezttC0T1AD6+RvpHItgaf0Mf4u4+Gt5RFonOU5dKXM2xiorCC0uP7W09GLSO3pCLtjbYvPIkfNHU2Vc217RBEXQUpDpRlJJkWxni1vN3wHU6c1MhcS5xLnE3cSSXE8yTqrLS8PdnWs2XmVmq4gq+rXu/ItWLdodVOSGO/Jo+AZnIR9KQ/wCENVeLi5xc4lzzq5xLnnxccyomhStCva6a61iCwUF11lnbeSZpUzFCxTMW0iSJm+8fBZuHV0kHyMjohyafQ/5Zu34LDYFOwLCUVJYayYRnKDzF4f0LrhG3V7NqGgH22A7v7TMyPK/krZDM17Q5rg5pzBBuD4FckYtnhGMyUzrsN2H1mH1T16Hr96qNRw+Mt6tn8v3kXGk4xOD6N26+fvXr5/c6WoayjZLG6ORgkjeC17XAFrgdQQosMxNlRGHsPRwPrNPskLLVI04vD5nTxlGcVKLymcax3Z+swh5FLA+uoHG8IG+6anvrE7dBJbyNuNieeZspsZPiMrajEYTBSxkOgpnXBlf+smBsd0cGkC+eVr73WUUp6yxw6BGWipVvtcbnwBfURQyWEREAREQBERAEREAREQBERAEREAVd7QMRfBh8z43bjzuMDhkR3j2sNjwNiVYlqdqtn211JLTucWb4G64Zlj2uD2PtcXs5oNuOi2VSUZpy5ZRhZFyi0vkcFjU7FBV0U1JO+nqW7srNDnuSNOkjDxB/AjIggTMK7GElOKlHkclbBwl0WZDFKwXUDXZgWJJIDQAS5xOQAA1JKumCdnNRMA6d35Kw/MADpiOudm8DnvdQFrtvrpWZvBhXp7bnitZ8itMi5kDxIU7Ih7bfefxC6RSdndGwC7Hym1rvkfn13WFrfgsl+w9ERb8nA8HSA+8OUB8VqztF+BMXB7mt5LxOatgNr2uOYII94UjFcK/szi9ammkp3jS5L2fEh3nveRVVxSjnpHBtVHZpyZMy5iceTrDI+QOuTtVvq1lVu0Xv9diFfw6+lZayvoGqRqiaf3/FfKiqbG0ucbAC5KklZh5wbrZqrMdVEAbB53HDgbgkD3roq5fsDgM1VUR1swMVLHc0jDfelcQW9+4eyATbne4yF3dQXOcQnGdvV9ywdpwuidNGJ+95+wREUAswiIgCIiAIiIAiIgCIiAIiIAiIgCIiAIiIDQ7X7IRYjDuP9CVvpQSj1o3fi08W8ehAI49LsvXxSdy6jle+5DXMaXRPtkHCQeiAdfSLbXzAXf0UzT6yyhYjy+pFv0sLu0VTYnYhtGwSS2kq3D0natjB/Rx/i7U+FgrWijnnaxpc9wY0ZkuIDR4kqNOcrJdKW7ZvhCNcejHZIkRVWv7SqOMkNc+cj9Wy48nOLQfIrAb2u0t7OhqGjnuxEDxs+/wW1aa1rPRZreoqTx0kXlR1NM2RjmPaHscLOaQC0g8CCtVgu2FJVm0E7XP9g3bJlr6DgCfEZLcrS4uLw1g3JqS2OVbRbLVFC8mmifVUpzYG7zpYiT6hABLm8QbHrnm73sxsRNWSCauiMVMw3jgdk6V3tSA5ho5EAnlb1upIpj11rr6Hj7yDHh9MbfapHxrbCwyA0X1EUEnhERAEREAREQBERAEREAREQBERAEREAREQBERAEREBrNoMejo4TJJmdI2j1nu4NH4ngFy3EsRmrX70zrtvdjBfu2eA4n6Rz+5etqcaNXWvIN4oiY4Rws02c/8AacPcGrKoIBZX2l06qipPm/AoNZqXOXRXJeJr/wD8vLRYNXhvRXDuBZa6tgUyLyV3SaKBXUljcZEG4IyII0II0V77PO1Fweylrn7wcQ2Cdx9K5ybHKeN9A/Xne91W8Ug1VUxCLVar6Y2Rwyw0t7i9j9VoqT2TbUuraANkO9PTu7qQnV7QAY5D4tyJ4lrldlzk4uEnFl+nlZQREWJ6EREAREQBERAEREAREQBERAEREAREQBERAEREAWFjlYYaWeQaxwyPHi1hI+5ZqwcdpDNS1EY1khkYPFzCB8Sso46SyeSzh4OEYQ+wHkrZQz5KhYbV5A35Kx0df1XWNZOSsTRa+/yWFVyZLBbiHVY1VX5apGGCO2zX4o/VVPECt3iNXe6rlZKsbGTdPFl+7B60tr6mLhJT755XhkaB/eldyXC+wWkLq+ol4R0+4fGWRpH90V3Rc7q/9rOjo7CCIiim4IiIAiIgCIiAIiIAiIgCIiAIiIAiIgCIiAIiIAiIgPz1t/ghoK+RtrQykywHhuuN3MH1XEi3It5rVQYjbiu/bX7JxYjTGGT0XD0oZAAXRvtk4cxwI4g8NV+edpNnKnDpTHUMLRf83ILmKQcCx3O2rTmOXFXul1XTiovmip1Ol3yuRsxinVQz4l1VfFWvLqpTfaED2CM6prLrVzyr46W5A1JNgOJJ0AHErqvZp2Svc9lVXs3I2kPhgcPTc4ZtfMD6oGoYcydbWsYt1ygssm00N8i4dkGy7qPDw+RpbPUkSvBFnMbYCOM8iG5kcC8hXlEVDOTnJyZbpYWEERFiehERAEREAREQBERAEREAREQBERAEREAREQBERAEREAUFZRRzMdHLG2WNws5r2hzSOoKnRAc/xTsRw6UkxiWlJN/zb7t8myBwA6CywYuwKjBG9U1LhxF4BfzEa6ci3K+xfEYezi/cV7Z7YChoTvQU7RJ+scXPl8nvJ3fAWCsKItTk5PLM8YCIi8AREQBERAEREAREQBERAERE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data:image/jpeg;base64,/9j/4AAQSkZJRgABAQAAAQABAAD/2wCEAAkGBhMREBIUEhEWEBAUFBUVEBcYFxEZEhUVFBUVFRUSFRYXHCcqGyAjGRYUIC8gJCgpLSwvFyAxNTAqNSYrLSkBCQoKDgwOGg8PGjAkHyQsLCwsNSwsLCo2KiwpLCksLCksKiwsLDUsLCwpLCwsLCwsLCwxLCwsKSwsLCwsLCwsLP/AABEIAM0A9gMBIgACEQEDEQH/xAAcAAEAAgMBAQEAAAAAAAAAAAAAAwYEBQcCAQj/xABNEAABAwIDBQQFBwYKCwEAAAABAAIDBBEFITEGEkFRYQcTcYEiMlKRoTNCYnKSscEUI0NTgvAkRFRjoqOys8LSNHN0g4STlNHU4fEV/8QAGgEBAAIDAQAAAAAAAAAAAAAAAAQFAgMGAf/EADERAAICAQICBwgCAwEAAAAAAAABAgMRBCEFMRIiMpGhsdETQUJRYXGB8FLhFTPxwf/aAAwDAQACEQMRAD8A7iiIgCIiAIiIAiIgCKsY72jUVKSwy99ML3jhG+8EcHEeiw/WcFSMV7XaqS4p4o6VnBz7yzfZFmtP2wpNWlts7KNFmorr7TOvLT4lthRU53ZqyGN+u6ZGd59gG/wXDq/F56n/AEipmnB1a55bGb8DFHutPmFDTsDBZjWsH0QB9ysK+FN9uXcQbOJRXZjnwOuzdq9CPk+/n19SCYNP7UgaPO6wX9rbfmUE5+u+lb77SOXOWlTsUuPDKVzyyFPilvuSLue1ae+WHx24XqzfzAgP3r6O1Kp/kEX/AFb/APx1TmqZi2f4/T/x8X6kZ8U1HzXcXODtPk+fQW+pUMd/bYxZlP2mxn16Spj62gePD83IT8FRmKVqxlw6h8lj8ni4xqFzw/x/Z0On7Q6F3rTmD/XRzQj3ytA+K3tHXxzNDopGSsOjmOa5p8C0rkrHLwKNm9v7gbJa2+30JPJ7LEe9Rp8Lh8Mn+d/QkQ45/OHczsiLmVDjtVF6lQ57QLBswErftZP97yrHQ7cDSeEs+lGS9viW2Dh4AOUC3QWw5b/YsaeK6azbOPv6lqRY9HXxyt3o3teONjp0I4HoVkKE01syyTTWUERF4ehERAEREAREQBERAEREARa7HdoYKKLvKiQRt0aNXPPssbqSuM7Wdp9RW3ZFelpj81p/OvH848aX9luWoJcpFOmnc9uRptujXzOjbUdp9LRkxs/hVQMixhG4w/zkmjfAXd0XL8e23rK0kSzGOE6RREsjtnk9wO8/LW53Tb1Qq5G0DIZBTNV3Ro6698Zf1Km7VTnstke42gAAAADQDIL2F5C9BT0QWSNUzVEwLLZSOtc2YObiB962I0zaXM9MU7F4aGDWQH6oJ+K9trIAQN83OguwE+AuvSNKWeRMxTsXuOAnSCVw+q/8GqYROH8Vm+zKP8Cxc4/Nd69TW4zfwvuZ4YpWqKatijH5xkkX1iB/bAX2LEaZ2krm+LA4e9hK86Sf7nyNcoS96MlqkC8w7jvUmjeeA3g132X2UskDm+s0t8Rr4c1j0kzVKLXNH1qyYljNWRGVjIwMmLIhzSWvGjgSHeFxw6Lf4ftS9thMO8HtCwf5jQ+VloY1KAoVtULNpImafU20PNcseXcX2krGSt3mODh8R0I4KZUCGRzHBzHFrhxH3Hn4FWTDNpA6zZbMdwd8w/8AYqpu0kobx3R02k4pC3q2bPwfobtERQi3CIiAIiIAiIgCqG3PaLDhw3G2mq3C7Y75NB0fKRoOQ1PhcjWdo/aa2j3qemIfWEem7ItgBGRPN5GYbw1PAO4jLO57nPe4ve4kvc4kucTqSTqrDTaTp9afLzIl9/Q6seZn4vjU1XKZaiQySHT2Wj2GN+aOg87nNY7VE1StV1FJLCKqTbeWTNUoULSvdCyWok7qlhdVTH5rR6Ler3ZADqSB1WbkorLZrUJTeIomaMidAPWJsGgcyTkF5hq2ufuQxyVcvBkTXnzyBJHgLdV0LZ/sRL91+Jzl9sxBCS2NuuTpBYnIj1Q0/SK6dhWCwUrBHTwsgZyY0C/U21PUqvt4lGO1ayTq+H57b7jkOEdm+JzgF/d4fGRpfel6eiwn4vHgrVhvYzTNzqJ5qlxFnC4jYTzG76Q+2ugoq6etun8WPtsTIaSmHKJpKPYmhitu0kRI0Lmh7vtPuVuIoGtFmtDRyAAHwXtFEcnLdklJLZBEReHoWHV4NBL8rBFJ9ZjHfeFmIgKtiHZpQS/oTEeBjc9tvBt934Kvz9llRAP4FiDgLZRygFpPUtG7/VrpKLfHUWx+L/00S09UucUcWxGWvoyfyygL4x+mp822AvctFwM+fdqXC8fp57d1K1x13Tk+3PdOviLjquyKp7TdmFDWkudF3E+olhsx+9l6ThazjkM3AnkQp1XEGtporb+EU2bx2ZoInLIaqziWz+KYUd6xxKjGrmg9+wZes3Mnjn6Q5lq2GA7TQVbbxPuR6zTk9viPxGSnxsjYsxZz9+it076y2+Zugvu6vgXoLw0I2OF426GzXXfF/Sb4cx0Vphma9oc0hzToQqMsnDsSdA64zYfWbz6jkVCv0yn1o8/MutFxB1YhZvHy/ouaKKlqmyNDmG7T+9j1UqqmmnhnSpprKCIi8PQtJttib6bDqqWM7sjInd2fZcfRDvIm63a1+0GDNrKWaneS1srHMuNWk6OHgbHyWUWlJNnj5H5ZLiSSSXOJJcSSXEk3LiTqSc7r21ZeP7Pz0FQ6CobZ4zY4X3JWcHsP4ajQrEaukg1JZRTTi4vDJWr7JOGi5NgojJmAAXPcQ1jQCXOcTYNaBqSeAXYez7sjbFuVNe0SVGTooTYxw8i8aPf8AeZzWF2ojSt+Z7VQ7H9Cq7Gdl1RiG7LU71JRnMC1p5R9EEei0+0deANwV2rA9nqeiiEVNC2FmpsPScbW3nuObj1JJWxRUd187XmRa11xgsRCLGxDEoqeN0k0jYo2+s5xAaPMrmm0HbA95LKCINb+vmBsescORPi4jwK8qosteII8sthWsyZ06qq2RML5HtjY3NznENaPElU7Eu1yiYS2AS1rtLwt/NDxleWtP7JK5NXVL6h+/UyvqpL3BlN2tP0Ix6LPIBSNcSrerha52PuKy3iWOwu8udZ2qV0nyUFPTDm90kz7Z8GbgB04lauTazEJCS7EHtB+bFFTsaOgJa4+8laZinYp8NHTHlFeZW2a+9/Fj7E5qJ3G7q+tcf8AaZGj3MsF7YJP5ZWj/i6j/MvDVMxb/ZQXuIctVd/N95k09dVM9TEKsfWkZJ/esctnS7XYiy38KjnHHvoGhx6b0LmW+ytSxStWuWnqlziu48Wv1EOU35lqpO0mVvy9FvfSp5Gv8yyUMPuJVjwrbCkqHBrJg2U6RyB0cuWtmPAJ8RcLm7V9lhbI3de1sjTqHAEe4qFZw2qXZ2JlXGrY/wCxJ+B2FFy/DMXqKa3czFzP1UpdIy18w1xO8zkLEtHslXLBtr4py1kg/J5zkGOILXHlHJkHccjZ2XqhVN2isq35r6F3puI0ajZPD+TN8qPtd2WQVbjPTO/Iq4ZiRlwx5/nGDW/Fwz57wyV4RRoTlB5iydKKksM4vSY/PSTClxKPuJz8lIPkZhoC12g/9i+6TZWljrq27QbOwV0LoamMSRnT2mm1t5jtWnqFyqshqMFlbHUuM+Hvdu09TxjvpHPy8fMZXDbajUq3aWz8zntbwzodenl8vQtS+XXiKUOAINwVjYniccEbpJHBjGi7ifgOpJyspWClWXsjebPVZZO1u9ZslxbgSGlwt1s0q3LmvZ7hFRVVDcQqAYadrXCghPrnfG6amTqW7wA5Oy5u6UqfVyi7Oqddw+qdVKjP/gREUQnhERAaPa/ZCDEqcxTCzhnDILb8T/ab+I4hcAxLYbEaecwGjlmdezJI43uheCbB2+BZvUOItxtqv02ikU6idWyNVlUZ8znvZp2YihAqKoNkrnA20LKdpy3WHi4jV3kMrl3QkRapzc30pGxJRWEFVdse0CGgBY0d9VEejGDk2+jpD80dNT8VqO0HtIFPvU9K4OqdJH5FsPQc3/AceS5IXlxLnEuc4kuJJJJOZJJ1KsdJofadezl5kDU6vodWHMz8Zxqesk7ypk7xw9RukUfRjPxOaxgvAXsK+hFRWEilnJyeWe2qZiiaFlCANzkcGDgDm4+DQtiNEmkemKdi9UA702ggkqCDYkNc4A9QwG3mrHRbIYi/SBkA4b7owD9jfI8wFrnfVDtSS/JiqbrOxBs0ccLjo0nyKyWUr/Yd9kq0Q9n1YR6U8TTxDTI4e/db9ymGwFWNKtn9Yo71+n/n4P0Mv8fq38HivUqndkagjxBC9sKsj9lcTYfQlhkb1cbnydHb+ktfU/lcdzU4Z3jfajHpW53hLviAi1dcuTT/ADjzwa5cPuXOLX4z5ZMBqkakGI0UpIbM6mkvbdmHoXHDvG+r+1ZZE9A+O283I+q4WLHDm1wyK3KyL29/7+7EKyicFlrb97vyeWqbuw4EOAc06g5g+SiYp415I0G5wfaKSCzZCZoeucrB0J9cdDnyJyCudPUNkaHMcHNOhC50xZ2G4k+B125tPrt4Hr0PVVWo0kZ9aGz8y+0PFJ1tQt3j8/evUvagrqGOeN8UrBJE8Fr2uF2kHgUoq1srA5huOPMHkQp1TNOLwzqYyUllbpnGsX2er8JcW0sL8QoDnCBvOmhv+idugkgcDY+XHY7K7FVFfKypxOLuYYjvU1KfnOt8rMDy4A2PMAX3uqIpT1ljh0fEjLR1Kz2iW4CIiiEsIiIAiIgCIiAKu9oOLPpsNqJY3bkgDWtdoWmR7Y94dRvZdVYlqdqsAbXUc1M5253jbNda+49pDmPtcXs4NNr8FnW0ppy5ZMZJuLSPzi0+Z48z1KmYV5xTCp6KodT1Td2UC7SLlkjeD2EgXC+sK6yuSksxOdtg4PDJmr2XAAlxDWjUnTw6noFjSVFt0BrpJHHdjjYCZJHey0AE/A+a6dsb2Ri7ajEwJZLfm6bIwRA52k133cxpz3siNd+qhQt+fyMqdLO76IqWzmzlZX2NLF3NPxqJcgRlfuxmTlf1csrFwXSMC7J6SAAz3rZfnGT5Im2dor2I6P3j1V1a0AAAWAyA4Acl9VDdrbbffhfQuKdJVVyW54hhaxoa1oa0aAAADwAXtFBWV8cLd6WRkTeb3NaPe4qFzJROi0km2tG3+MB31GyPHvY0qNu3VGf0rh/uqj/ItqpsfwvuZpd9S2cl3o36LV0+09I8gNqY946NLg156BrrFbQFYOLjzRsjJSWUzWYvs1TVQ/PwMkNrB1rSAH2XtsR5FUyu7PKmlu7DajfjOb6aexjcNbC+RPiAfphdGRZwunDk9jCdUJ80cdpsZY+Uwyxuoqsawyeq65IHcvdrcjJrtfmuctmz/wC8x0KvG0mylNXxd3URB+u44ZSMvxY7hwy0PEFczxOnqcKkDKtxqKJxDYKux3mcGx1P3B3xIybb6fWKfVlz/f31Of1vCcdenuN21ewVDFICMv36qKvxBkMbnyODWNFyT+/wUxo59J5wbrAKssqGC9g8lrhwORI87j71dly/YHBqisqI6+e8NJHvGihOT5C5pZ+USdN1zrc73GWbuoKj1soys6p2fDaJ004n88/YIiKGWQREQBERAEREAREQBERAaHbLY6HEqcxS+i9vpQSi2/E/mOYPFvEeRHBqvZjEKeYwPoZpXh2610bHuikF7B7XtBAB1zItxsv0uilUaqdO0TTbTC3tFG7OezttC0T1AD6+RvpHItgaf0Mf4u4+Gt5RFonOU5dKXM2xiorCC0uP7W09GLSO3pCLtjbYvPIkfNHU2Vc217RBEXQUpDpRlJJkWxni1vN3wHU6c1MhcS5xLnE3cSSXE8yTqrLS8PdnWs2XmVmq4gq+rXu/ItWLdodVOSGO/Jo+AZnIR9KQ/wCENVeLi5xc4lzzq5xLnnxccyomhStCva6a61iCwUF11lnbeSZpUzFCxTMW0iSJm+8fBZuHV0kHyMjohyafQ/5Zu34LDYFOwLCUVJYayYRnKDzF4f0LrhG3V7NqGgH22A7v7TMyPK/krZDM17Q5rg5pzBBuD4FckYtnhGMyUzrsN2H1mH1T16Hr96qNRw+Mt6tn8v3kXGk4xOD6N26+fvXr5/c6WoayjZLG6ORgkjeC17XAFrgdQQosMxNlRGHsPRwPrNPskLLVI04vD5nTxlGcVKLymcax3Z+swh5FLA+uoHG8IG+6anvrE7dBJbyNuNieeZspsZPiMrajEYTBSxkOgpnXBlf+smBsd0cGkC+eVr73WUUp6yxw6BGWipVvtcbnwBfURQyWEREAREQBERAEREAREQBERAEREAVd7QMRfBh8z43bjzuMDhkR3j2sNjwNiVYlqdqtn211JLTucWb4G64Zlj2uD2PtcXs5oNuOi2VSUZpy5ZRhZFyi0vkcFjU7FBV0U1JO+nqW7srNDnuSNOkjDxB/AjIggTMK7GElOKlHkclbBwl0WZDFKwXUDXZgWJJIDQAS5xOQAA1JKumCdnNRMA6d35Kw/MADpiOudm8DnvdQFrtvrpWZvBhXp7bnitZ8itMi5kDxIU7Ih7bfefxC6RSdndGwC7Hym1rvkfn13WFrfgsl+w9ERb8nA8HSA+8OUB8VqztF+BMXB7mt5LxOatgNr2uOYII94UjFcK/szi9ammkp3jS5L2fEh3nveRVVxSjnpHBtVHZpyZMy5iceTrDI+QOuTtVvq1lVu0Xv9diFfw6+lZayvoGqRqiaf3/FfKiqbG0ucbAC5KklZh5wbrZqrMdVEAbB53HDgbgkD3roq5fsDgM1VUR1swMVLHc0jDfelcQW9+4eyATbne4yF3dQXOcQnGdvV9ywdpwuidNGJ+95+wREUAswiIgCIiAIiIAiIgCIiAIiIAiIgCIiAIiIDQ7X7IRYjDuP9CVvpQSj1o3fi08W8ehAI49LsvXxSdy6jle+5DXMaXRPtkHCQeiAdfSLbXzAXf0UzT6yyhYjy+pFv0sLu0VTYnYhtGwSS2kq3D0natjB/Rx/i7U+FgrWijnnaxpc9wY0ZkuIDR4kqNOcrJdKW7ZvhCNcejHZIkRVWv7SqOMkNc+cj9Wy48nOLQfIrAb2u0t7OhqGjnuxEDxs+/wW1aa1rPRZreoqTx0kXlR1NM2RjmPaHscLOaQC0g8CCtVgu2FJVm0E7XP9g3bJlr6DgCfEZLcrS4uLw1g3JqS2OVbRbLVFC8mmifVUpzYG7zpYiT6hABLm8QbHrnm73sxsRNWSCauiMVMw3jgdk6V3tSA5ho5EAnlb1upIpj11rr6Hj7yDHh9MbfapHxrbCwyA0X1EUEnhERAEREAREQBERAEREAREQBERAEREAREQBERAEREBrNoMejo4TJJmdI2j1nu4NH4ngFy3EsRmrX70zrtvdjBfu2eA4n6Rz+5etqcaNXWvIN4oiY4Rws02c/8AacPcGrKoIBZX2l06qipPm/AoNZqXOXRXJeJr/wD8vLRYNXhvRXDuBZa6tgUyLyV3SaKBXUljcZEG4IyII0II0V77PO1Fweylrn7wcQ2Cdx9K5ybHKeN9A/Xne91W8Ug1VUxCLVar6Y2Rwyw0t7i9j9VoqT2TbUuraANkO9PTu7qQnV7QAY5D4tyJ4lrldlzk4uEnFl+nlZQREWJ6EREAREQBERAEREAREQBERAEREAREQBERAEREAWFjlYYaWeQaxwyPHi1hI+5ZqwcdpDNS1EY1khkYPFzCB8Sso46SyeSzh4OEYQ+wHkrZQz5KhYbV5A35Kx0df1XWNZOSsTRa+/yWFVyZLBbiHVY1VX5apGGCO2zX4o/VVPECt3iNXe6rlZKsbGTdPFl+7B60tr6mLhJT755XhkaB/eldyXC+wWkLq+ol4R0+4fGWRpH90V3Rc7q/9rOjo7CCIiim4IiIAiIgCIiAIiIAiIgCIiAIiIAiIgCIiAIiIAiIgPz1t/ghoK+RtrQykywHhuuN3MH1XEi3It5rVQYjbiu/bX7JxYjTGGT0XD0oZAAXRvtk4cxwI4g8NV+edpNnKnDpTHUMLRf83ILmKQcCx3O2rTmOXFXul1XTiovmip1Ol3yuRsxinVQz4l1VfFWvLqpTfaED2CM6prLrVzyr46W5A1JNgOJJ0AHErqvZp2Svc9lVXs3I2kPhgcPTc4ZtfMD6oGoYcydbWsYt1ygssm00N8i4dkGy7qPDw+RpbPUkSvBFnMbYCOM8iG5kcC8hXlEVDOTnJyZbpYWEERFiehERAEREAREQBERAEREAREQBERAEREAREQBERAEREAUFZRRzMdHLG2WNws5r2hzSOoKnRAc/xTsRw6UkxiWlJN/zb7t8myBwA6CywYuwKjBG9U1LhxF4BfzEa6ci3K+xfEYezi/cV7Z7YChoTvQU7RJ+scXPl8nvJ3fAWCsKItTk5PLM8YCIi8AREQBERAEREAREQBERAERE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10" descr="data:image/jpeg;base64,/9j/4AAQSkZJRgABAQAAAQABAAD/2wCEAAkGBhMREBIUEhEWEBAUFBUVEBcYFxEZEhUVFBUVFRUSFRYXHCcqGyAjGRYUIC8gJCgpLSwvFyAxNTAqNSYrLSkBCQoKDgwOGg8PGjAkHyQsLCwsNSwsLCo2KiwpLCksLCksKiwsLDUsLCwpLCwsLCwsLCwxLCwsKSwsLCwsLCwsLP/AABEIAM0A9gMBIgACEQEDEQH/xAAcAAEAAgMBAQEAAAAAAAAAAAAAAwYEBQcCAQj/xABNEAABAwIDBQQFBwYKCwEAAAABAAIDBBEFITEGEkFRYQcTcYEiMlKRoTNCYnKSscEUI0NTgvAkRFRjoqOys8LSNHN0g4STlNHU4fEV/8QAGgEBAAIDAQAAAAAAAAAAAAAAAAQFAgMGAf/EADERAAICAQICBwgCAwEAAAAAAAABAgMRBCEFMRIiMpGhsdETQUJRYXGB8FLhFTPxwf/aAAwDAQACEQMRAD8A7iiIgCIiAIiIAiIgCKsY72jUVKSwy99ML3jhG+8EcHEeiw/WcFSMV7XaqS4p4o6VnBz7yzfZFmtP2wpNWlts7KNFmorr7TOvLT4lthRU53ZqyGN+u6ZGd59gG/wXDq/F56n/AEipmnB1a55bGb8DFHutPmFDTsDBZjWsH0QB9ysK+FN9uXcQbOJRXZjnwOuzdq9CPk+/n19SCYNP7UgaPO6wX9rbfmUE5+u+lb77SOXOWlTsUuPDKVzyyFPilvuSLue1ae+WHx24XqzfzAgP3r6O1Kp/kEX/AFb/APx1TmqZi2f4/T/x8X6kZ8U1HzXcXODtPk+fQW+pUMd/bYxZlP2mxn16Spj62gePD83IT8FRmKVqxlw6h8lj8ni4xqFzw/x/Z0On7Q6F3rTmD/XRzQj3ytA+K3tHXxzNDopGSsOjmOa5p8C0rkrHLwKNm9v7gbJa2+30JPJ7LEe9Rp8Lh8Mn+d/QkQ45/OHczsiLmVDjtVF6lQ57QLBswErftZP97yrHQ7cDSeEs+lGS9viW2Dh4AOUC3QWw5b/YsaeK6azbOPv6lqRY9HXxyt3o3teONjp0I4HoVkKE01syyTTWUERF4ehERAEREAREQBERAEREARa7HdoYKKLvKiQRt0aNXPPssbqSuM7Wdp9RW3ZFelpj81p/OvH848aX9luWoJcpFOmnc9uRptujXzOjbUdp9LRkxs/hVQMixhG4w/zkmjfAXd0XL8e23rK0kSzGOE6RREsjtnk9wO8/LW53Tb1Qq5G0DIZBTNV3Ro6698Zf1Km7VTnstke42gAAAADQDIL2F5C9BT0QWSNUzVEwLLZSOtc2YObiB962I0zaXM9MU7F4aGDWQH6oJ+K9trIAQN83OguwE+AuvSNKWeRMxTsXuOAnSCVw+q/8GqYROH8Vm+zKP8Cxc4/Nd69TW4zfwvuZ4YpWqKatijH5xkkX1iB/bAX2LEaZ2krm+LA4e9hK86Sf7nyNcoS96MlqkC8w7jvUmjeeA3g132X2UskDm+s0t8Rr4c1j0kzVKLXNH1qyYljNWRGVjIwMmLIhzSWvGjgSHeFxw6Lf4ftS9thMO8HtCwf5jQ+VloY1KAoVtULNpImafU20PNcseXcX2krGSt3mODh8R0I4KZUCGRzHBzHFrhxH3Hn4FWTDNpA6zZbMdwd8w/8AYqpu0kobx3R02k4pC3q2bPwfobtERQi3CIiAIiIAiIgCqG3PaLDhw3G2mq3C7Y75NB0fKRoOQ1PhcjWdo/aa2j3qemIfWEem7ItgBGRPN5GYbw1PAO4jLO57nPe4ve4kvc4kucTqSTqrDTaTp9afLzIl9/Q6seZn4vjU1XKZaiQySHT2Wj2GN+aOg87nNY7VE1StV1FJLCKqTbeWTNUoULSvdCyWok7qlhdVTH5rR6Ler3ZADqSB1WbkorLZrUJTeIomaMidAPWJsGgcyTkF5hq2ufuQxyVcvBkTXnzyBJHgLdV0LZ/sRL91+Jzl9sxBCS2NuuTpBYnIj1Q0/SK6dhWCwUrBHTwsgZyY0C/U21PUqvt4lGO1ayTq+H57b7jkOEdm+JzgF/d4fGRpfel6eiwn4vHgrVhvYzTNzqJ5qlxFnC4jYTzG76Q+2ugoq6etun8WPtsTIaSmHKJpKPYmhitu0kRI0Lmh7vtPuVuIoGtFmtDRyAAHwXtFEcnLdklJLZBEReHoWHV4NBL8rBFJ9ZjHfeFmIgKtiHZpQS/oTEeBjc9tvBt934Kvz9llRAP4FiDgLZRygFpPUtG7/VrpKLfHUWx+L/00S09UucUcWxGWvoyfyygL4x+mp822AvctFwM+fdqXC8fp57d1K1x13Tk+3PdOviLjquyKp7TdmFDWkudF3E+olhsx+9l6ThazjkM3AnkQp1XEGtporb+EU2bx2ZoInLIaqziWz+KYUd6xxKjGrmg9+wZes3Mnjn6Q5lq2GA7TQVbbxPuR6zTk9viPxGSnxsjYsxZz9+it076y2+Zugvu6vgXoLw0I2OF426GzXXfF/Sb4cx0Vphma9oc0hzToQqMsnDsSdA64zYfWbz6jkVCv0yn1o8/MutFxB1YhZvHy/ouaKKlqmyNDmG7T+9j1UqqmmnhnSpprKCIi8PQtJttib6bDqqWM7sjInd2fZcfRDvIm63a1+0GDNrKWaneS1srHMuNWk6OHgbHyWUWlJNnj5H5ZLiSSSXOJJcSSXEk3LiTqSc7r21ZeP7Pz0FQ6CobZ4zY4X3JWcHsP4ajQrEaukg1JZRTTi4vDJWr7JOGi5NgojJmAAXPcQ1jQCXOcTYNaBqSeAXYez7sjbFuVNe0SVGTooTYxw8i8aPf8AeZzWF2ojSt+Z7VQ7H9Cq7Gdl1RiG7LU71JRnMC1p5R9EEei0+0deANwV2rA9nqeiiEVNC2FmpsPScbW3nuObj1JJWxRUd187XmRa11xgsRCLGxDEoqeN0k0jYo2+s5xAaPMrmm0HbA95LKCINb+vmBsescORPi4jwK8qosteII8sthWsyZ06qq2RML5HtjY3NznENaPElU7Eu1yiYS2AS1rtLwt/NDxleWtP7JK5NXVL6h+/UyvqpL3BlN2tP0Ix6LPIBSNcSrerha52PuKy3iWOwu8udZ2qV0nyUFPTDm90kz7Z8GbgB04lauTazEJCS7EHtB+bFFTsaOgJa4+8laZinYp8NHTHlFeZW2a+9/Fj7E5qJ3G7q+tcf8AaZGj3MsF7YJP5ZWj/i6j/MvDVMxb/ZQXuIctVd/N95k09dVM9TEKsfWkZJ/esctnS7XYiy38KjnHHvoGhx6b0LmW+ytSxStWuWnqlziu48Wv1EOU35lqpO0mVvy9FvfSp5Gv8yyUMPuJVjwrbCkqHBrJg2U6RyB0cuWtmPAJ8RcLm7V9lhbI3de1sjTqHAEe4qFZw2qXZ2JlXGrY/wCxJ+B2FFy/DMXqKa3czFzP1UpdIy18w1xO8zkLEtHslXLBtr4py1kg/J5zkGOILXHlHJkHccjZ2XqhVN2isq35r6F3puI0ajZPD+TN8qPtd2WQVbjPTO/Iq4ZiRlwx5/nGDW/Fwz57wyV4RRoTlB5iydKKksM4vSY/PSTClxKPuJz8lIPkZhoC12g/9i+6TZWljrq27QbOwV0LoamMSRnT2mm1t5jtWnqFyqshqMFlbHUuM+Hvdu09TxjvpHPy8fMZXDbajUq3aWz8zntbwzodenl8vQtS+XXiKUOAINwVjYniccEbpJHBjGi7ifgOpJyspWClWXsjebPVZZO1u9ZslxbgSGlwt1s0q3LmvZ7hFRVVDcQqAYadrXCghPrnfG6amTqW7wA5Oy5u6UqfVyi7Oqddw+qdVKjP/gREUQnhERAaPa/ZCDEqcxTCzhnDILb8T/ab+I4hcAxLYbEaecwGjlmdezJI43uheCbB2+BZvUOItxtqv02ikU6idWyNVlUZ8znvZp2YihAqKoNkrnA20LKdpy3WHi4jV3kMrl3QkRapzc30pGxJRWEFVdse0CGgBY0d9VEejGDk2+jpD80dNT8VqO0HtIFPvU9K4OqdJH5FsPQc3/AceS5IXlxLnEuc4kuJJJJOZJJ1KsdJofadezl5kDU6vodWHMz8Zxqesk7ypk7xw9RukUfRjPxOaxgvAXsK+hFRWEilnJyeWe2qZiiaFlCANzkcGDgDm4+DQtiNEmkemKdi9UA702ggkqCDYkNc4A9QwG3mrHRbIYi/SBkA4b7owD9jfI8wFrnfVDtSS/JiqbrOxBs0ccLjo0nyKyWUr/Yd9kq0Q9n1YR6U8TTxDTI4e/db9ymGwFWNKtn9Yo71+n/n4P0Mv8fq38HivUqndkagjxBC9sKsj9lcTYfQlhkb1cbnydHb+ktfU/lcdzU4Z3jfajHpW53hLviAi1dcuTT/ADjzwa5cPuXOLX4z5ZMBqkakGI0UpIbM6mkvbdmHoXHDvG+r+1ZZE9A+O283I+q4WLHDm1wyK3KyL29/7+7EKyicFlrb97vyeWqbuw4EOAc06g5g+SiYp415I0G5wfaKSCzZCZoeucrB0J9cdDnyJyCudPUNkaHMcHNOhC50xZ2G4k+B125tPrt4Hr0PVVWo0kZ9aGz8y+0PFJ1tQt3j8/evUvagrqGOeN8UrBJE8Fr2uF2kHgUoq1srA5huOPMHkQp1TNOLwzqYyUllbpnGsX2er8JcW0sL8QoDnCBvOmhv+idugkgcDY+XHY7K7FVFfKypxOLuYYjvU1KfnOt8rMDy4A2PMAX3uqIpT1ljh0fEjLR1Kz2iW4CIiiEsIiIAiIgCIiAKu9oOLPpsNqJY3bkgDWtdoWmR7Y94dRvZdVYlqdqsAbXUc1M5253jbNda+49pDmPtcXs4NNr8FnW0ppy5ZMZJuLSPzi0+Z48z1KmYV5xTCp6KodT1Td2UC7SLlkjeD2EgXC+sK6yuSksxOdtg4PDJmr2XAAlxDWjUnTw6noFjSVFt0BrpJHHdjjYCZJHey0AE/A+a6dsb2Ri7ajEwJZLfm6bIwRA52k133cxpz3siNd+qhQt+fyMqdLO76IqWzmzlZX2NLF3NPxqJcgRlfuxmTlf1csrFwXSMC7J6SAAz3rZfnGT5Im2dor2I6P3j1V1a0AAAWAyA4Acl9VDdrbbffhfQuKdJVVyW54hhaxoa1oa0aAAADwAXtFBWV8cLd6WRkTeb3NaPe4qFzJROi0km2tG3+MB31GyPHvY0qNu3VGf0rh/uqj/ItqpsfwvuZpd9S2cl3o36LV0+09I8gNqY946NLg156BrrFbQFYOLjzRsjJSWUzWYvs1TVQ/PwMkNrB1rSAH2XtsR5FUyu7PKmlu7DajfjOb6aexjcNbC+RPiAfphdGRZwunDk9jCdUJ80cdpsZY+Uwyxuoqsawyeq65IHcvdrcjJrtfmuctmz/wC8x0KvG0mylNXxd3URB+u44ZSMvxY7hwy0PEFczxOnqcKkDKtxqKJxDYKux3mcGx1P3B3xIybb6fWKfVlz/f31Of1vCcdenuN21ewVDFICMv36qKvxBkMbnyODWNFyT+/wUxo59J5wbrAKssqGC9g8lrhwORI87j71dly/YHBqisqI6+e8NJHvGihOT5C5pZ+USdN1zrc73GWbuoKj1soys6p2fDaJ004n88/YIiKGWQREQBERAEREAREQBERAaHbLY6HEqcxS+i9vpQSi2/E/mOYPFvEeRHBqvZjEKeYwPoZpXh2610bHuikF7B7XtBAB1zItxsv0uilUaqdO0TTbTC3tFG7OezttC0T1AD6+RvpHItgaf0Mf4u4+Gt5RFonOU5dKXM2xiorCC0uP7W09GLSO3pCLtjbYvPIkfNHU2Vc217RBEXQUpDpRlJJkWxni1vN3wHU6c1MhcS5xLnE3cSSXE8yTqrLS8PdnWs2XmVmq4gq+rXu/ItWLdodVOSGO/Jo+AZnIR9KQ/wCENVeLi5xc4lzzq5xLnnxccyomhStCva6a61iCwUF11lnbeSZpUzFCxTMW0iSJm+8fBZuHV0kHyMjohyafQ/5Zu34LDYFOwLCUVJYayYRnKDzF4f0LrhG3V7NqGgH22A7v7TMyPK/krZDM17Q5rg5pzBBuD4FckYtnhGMyUzrsN2H1mH1T16Hr96qNRw+Mt6tn8v3kXGk4xOD6N26+fvXr5/c6WoayjZLG6ORgkjeC17XAFrgdQQosMxNlRGHsPRwPrNPskLLVI04vD5nTxlGcVKLymcax3Z+swh5FLA+uoHG8IG+6anvrE7dBJbyNuNieeZspsZPiMrajEYTBSxkOgpnXBlf+smBsd0cGkC+eVr73WUUp6yxw6BGWipVvtcbnwBfURQyWEREAREQBERAEREAREQBERAEREAVd7QMRfBh8z43bjzuMDhkR3j2sNjwNiVYlqdqtn211JLTucWb4G64Zlj2uD2PtcXs5oNuOi2VSUZpy5ZRhZFyi0vkcFjU7FBV0U1JO+nqW7srNDnuSNOkjDxB/AjIggTMK7GElOKlHkclbBwl0WZDFKwXUDXZgWJJIDQAS5xOQAA1JKumCdnNRMA6d35Kw/MADpiOudm8DnvdQFrtvrpWZvBhXp7bnitZ8itMi5kDxIU7Ih7bfefxC6RSdndGwC7Hym1rvkfn13WFrfgsl+w9ERb8nA8HSA+8OUB8VqztF+BMXB7mt5LxOatgNr2uOYII94UjFcK/szi9ammkp3jS5L2fEh3nveRVVxSjnpHBtVHZpyZMy5iceTrDI+QOuTtVvq1lVu0Xv9diFfw6+lZayvoGqRqiaf3/FfKiqbG0ucbAC5KklZh5wbrZqrMdVEAbB53HDgbgkD3roq5fsDgM1VUR1swMVLHc0jDfelcQW9+4eyATbne4yF3dQXOcQnGdvV9ywdpwuidNGJ+95+wREUAswiIgCIiAIiIAiIgCIiAIiIAiIgCIiAIiIDQ7X7IRYjDuP9CVvpQSj1o3fi08W8ehAI49LsvXxSdy6jle+5DXMaXRPtkHCQeiAdfSLbXzAXf0UzT6yyhYjy+pFv0sLu0VTYnYhtGwSS2kq3D0natjB/Rx/i7U+FgrWijnnaxpc9wY0ZkuIDR4kqNOcrJdKW7ZvhCNcejHZIkRVWv7SqOMkNc+cj9Wy48nOLQfIrAb2u0t7OhqGjnuxEDxs+/wW1aa1rPRZreoqTx0kXlR1NM2RjmPaHscLOaQC0g8CCtVgu2FJVm0E7XP9g3bJlr6DgCfEZLcrS4uLw1g3JqS2OVbRbLVFC8mmifVUpzYG7zpYiT6hABLm8QbHrnm73sxsRNWSCauiMVMw3jgdk6V3tSA5ho5EAnlb1upIpj11rr6Hj7yDHh9MbfapHxrbCwyA0X1EUEnhERAEREAREQBERAEREAREQBERAEREAREQBERAEREBrNoMejo4TJJmdI2j1nu4NH4ngFy3EsRmrX70zrtvdjBfu2eA4n6Rz+5etqcaNXWvIN4oiY4Rws02c/8AacPcGrKoIBZX2l06qipPm/AoNZqXOXRXJeJr/wD8vLRYNXhvRXDuBZa6tgUyLyV3SaKBXUljcZEG4IyII0II0V77PO1Fweylrn7wcQ2Cdx9K5ybHKeN9A/Xne91W8Ug1VUxCLVar6Y2Rwyw0t7i9j9VoqT2TbUuraANkO9PTu7qQnV7QAY5D4tyJ4lrldlzk4uEnFl+nlZQREWJ6EREAREQBERAEREAREQBERAEREAREQBERAEREAWFjlYYaWeQaxwyPHi1hI+5ZqwcdpDNS1EY1khkYPFzCB8Sso46SyeSzh4OEYQ+wHkrZQz5KhYbV5A35Kx0df1XWNZOSsTRa+/yWFVyZLBbiHVY1VX5apGGCO2zX4o/VVPECt3iNXe6rlZKsbGTdPFl+7B60tr6mLhJT755XhkaB/eldyXC+wWkLq+ol4R0+4fGWRpH90V3Rc7q/9rOjo7CCIiim4IiIAiIgCIiAIiIAiIgCIiAIiIAiIgCIiAIiIAiIgPz1t/ghoK+RtrQykywHhuuN3MH1XEi3It5rVQYjbiu/bX7JxYjTGGT0XD0oZAAXRvtk4cxwI4g8NV+edpNnKnDpTHUMLRf83ILmKQcCx3O2rTmOXFXul1XTiovmip1Ol3yuRsxinVQz4l1VfFWvLqpTfaED2CM6prLrVzyr46W5A1JNgOJJ0AHErqvZp2Svc9lVXs3I2kPhgcPTc4ZtfMD6oGoYcydbWsYt1ygssm00N8i4dkGy7qPDw+RpbPUkSvBFnMbYCOM8iG5kcC8hXlEVDOTnJyZbpYWEERFiehERAEREAREQBERAEREAREQBERAEREAREQBERAEREAUFZRRzMdHLG2WNws5r2hzSOoKnRAc/xTsRw6UkxiWlJN/zb7t8myBwA6CywYuwKjBG9U1LhxF4BfzEa6ci3K+xfEYezi/cV7Z7YChoTvQU7RJ+scXPl8nvJ3fAWCsKItTk5PLM8YCIi8AREQBERAEREAREQBERAERE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108" name="Picture 12" descr="http://images.knowhow.com/Computing/WiFi.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6398" y="3574532"/>
            <a:ext cx="1647814"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2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0-#ppt_w/2"/>
                                          </p:val>
                                        </p:tav>
                                        <p:tav tm="100000">
                                          <p:val>
                                            <p:strVal val="#ppt_x"/>
                                          </p:val>
                                        </p:tav>
                                      </p:tavLst>
                                    </p:anim>
                                    <p:anim calcmode="lin" valueType="num">
                                      <p:cBhvr additive="base">
                                        <p:cTn id="1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arn(inVertic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08"/>
                                        </p:tgtEl>
                                        <p:attrNameLst>
                                          <p:attrName>style.visibility</p:attrName>
                                        </p:attrNameLst>
                                      </p:cBhvr>
                                      <p:to>
                                        <p:strVal val="visible"/>
                                      </p:to>
                                    </p:set>
                                    <p:animEffect transition="in" filter="barn(inVertical)">
                                      <p:cBhvr>
                                        <p:cTn id="34" dur="500"/>
                                        <p:tgtEl>
                                          <p:spTgt spid="410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100"/>
                                        </p:tgtEl>
                                        <p:attrNameLst>
                                          <p:attrName>style.visibility</p:attrName>
                                        </p:attrNameLst>
                                      </p:cBhvr>
                                      <p:to>
                                        <p:strVal val="visible"/>
                                      </p:to>
                                    </p:set>
                                    <p:animEffect transition="in" filter="barn(inVertical)">
                                      <p:cBhvr>
                                        <p:cTn id="4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95486"/>
            <a:ext cx="8229600" cy="857250"/>
          </a:xfrm>
        </p:spPr>
        <p:txBody>
          <a:bodyPr>
            <a:normAutofit/>
          </a:bodyPr>
          <a:lstStyle/>
          <a:p>
            <a:pPr algn="l"/>
            <a:r>
              <a:rPr lang="cs-CZ" sz="2500" b="1" dirty="0" smtClean="0">
                <a:latin typeface="Times New Roman" pitchFamily="18" charset="0"/>
                <a:cs typeface="Times New Roman" pitchFamily="18" charset="0"/>
              </a:rPr>
              <a:t>12.5 Cvičení</a:t>
            </a:r>
            <a:endParaRPr lang="cs-CZ" sz="2500" b="1" dirty="0">
              <a:latin typeface="Times New Roman" pitchFamily="18" charset="0"/>
              <a:cs typeface="Times New Roman" pitchFamily="18" charset="0"/>
            </a:endParaRPr>
          </a:p>
        </p:txBody>
      </p:sp>
      <p:sp>
        <p:nvSpPr>
          <p:cNvPr id="8" name="TextovéPole 23"/>
          <p:cNvSpPr txBox="1"/>
          <p:nvPr/>
        </p:nvSpPr>
        <p:spPr>
          <a:xfrm>
            <a:off x="0" y="-20538"/>
            <a:ext cx="9144000" cy="492443"/>
          </a:xfrm>
          <a:prstGeom prst="rect">
            <a:avLst/>
          </a:prstGeom>
          <a:solidFill>
            <a:srgbClr val="FCD5B5"/>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Informatika</a:t>
            </a:r>
          </a:p>
          <a:p>
            <a:endParaRPr lang="cs-CZ" sz="1000" dirty="0">
              <a:latin typeface="Times New Roman" pitchFamily="18" charset="0"/>
              <a:cs typeface="Times New Roman" pitchFamily="18" charset="0"/>
            </a:endParaRPr>
          </a:p>
        </p:txBody>
      </p:sp>
      <p:sp>
        <p:nvSpPr>
          <p:cNvPr id="3" name="Obdélník 2"/>
          <p:cNvSpPr/>
          <p:nvPr/>
        </p:nvSpPr>
        <p:spPr>
          <a:xfrm>
            <a:off x="107504" y="915566"/>
            <a:ext cx="9001000" cy="923330"/>
          </a:xfrm>
          <a:prstGeom prst="rect">
            <a:avLst/>
          </a:prstGeom>
          <a:solidFill>
            <a:schemeClr val="accent2">
              <a:lumMod val="20000"/>
              <a:lumOff val="80000"/>
            </a:schemeClr>
          </a:solidFill>
          <a:ln>
            <a:solidFill>
              <a:srgbClr val="FF0000"/>
            </a:solidFill>
          </a:ln>
        </p:spPr>
        <p:txBody>
          <a:bodyPr wrap="square">
            <a:spAutoFit/>
          </a:bodyPr>
          <a:lstStyle/>
          <a:p>
            <a:r>
              <a:rPr lang="cs-CZ" dirty="0">
                <a:latin typeface="Times New Roman" pitchFamily="18" charset="0"/>
                <a:cs typeface="Times New Roman" pitchFamily="18" charset="0"/>
              </a:rPr>
              <a:t>Přiřaď správné názvy k </a:t>
            </a:r>
            <a:r>
              <a:rPr lang="cs-CZ" dirty="0" smtClean="0">
                <a:latin typeface="Times New Roman" pitchFamily="18" charset="0"/>
                <a:cs typeface="Times New Roman" pitchFamily="18" charset="0"/>
              </a:rPr>
              <a:t>obrázkům.</a:t>
            </a:r>
          </a:p>
          <a:p>
            <a:r>
              <a:rPr lang="cs-CZ" dirty="0" smtClean="0">
                <a:latin typeface="Times New Roman" pitchFamily="18" charset="0"/>
                <a:cs typeface="Times New Roman" pitchFamily="18" charset="0"/>
              </a:rPr>
              <a:t>GPS navigace, </a:t>
            </a:r>
            <a:r>
              <a:rPr lang="cs-CZ" dirty="0" err="1">
                <a:latin typeface="Times New Roman" pitchFamily="18" charset="0"/>
                <a:cs typeface="Times New Roman" pitchFamily="18" charset="0"/>
              </a:rPr>
              <a:t>d</a:t>
            </a:r>
            <a:r>
              <a:rPr lang="cs-CZ" dirty="0" err="1" smtClean="0">
                <a:latin typeface="Times New Roman" pitchFamily="18" charset="0"/>
                <a:cs typeface="Times New Roman" pitchFamily="18" charset="0"/>
              </a:rPr>
              <a:t>atalogger</a:t>
            </a:r>
            <a:r>
              <a:rPr lang="cs-CZ" dirty="0">
                <a:latin typeface="Times New Roman" pitchFamily="18" charset="0"/>
                <a:cs typeface="Times New Roman" pitchFamily="18" charset="0"/>
              </a:rPr>
              <a:t>, </a:t>
            </a:r>
            <a:r>
              <a:rPr lang="cs-CZ" dirty="0" smtClean="0">
                <a:latin typeface="Times New Roman" pitchFamily="18" charset="0"/>
                <a:cs typeface="Times New Roman" pitchFamily="18" charset="0"/>
              </a:rPr>
              <a:t>digitální kamera</a:t>
            </a:r>
            <a:r>
              <a:rPr lang="cs-CZ" dirty="0">
                <a:latin typeface="Times New Roman" pitchFamily="18" charset="0"/>
                <a:cs typeface="Times New Roman" pitchFamily="18" charset="0"/>
              </a:rPr>
              <a:t>, </a:t>
            </a:r>
            <a:r>
              <a:rPr lang="cs-CZ" dirty="0" smtClean="0">
                <a:latin typeface="Times New Roman" pitchFamily="18" charset="0"/>
                <a:cs typeface="Times New Roman" pitchFamily="18" charset="0"/>
              </a:rPr>
              <a:t>skener, webová kamera, </a:t>
            </a:r>
            <a:r>
              <a:rPr lang="cs-CZ" dirty="0" err="1">
                <a:latin typeface="Times New Roman" pitchFamily="18" charset="0"/>
                <a:cs typeface="Times New Roman" pitchFamily="18" charset="0"/>
              </a:rPr>
              <a:t>b</a:t>
            </a:r>
            <a:r>
              <a:rPr lang="cs-CZ" dirty="0" err="1" smtClean="0">
                <a:latin typeface="Times New Roman" pitchFamily="18" charset="0"/>
                <a:cs typeface="Times New Roman" pitchFamily="18" charset="0"/>
              </a:rPr>
              <a:t>luetooth</a:t>
            </a:r>
            <a:r>
              <a:rPr lang="cs-CZ" dirty="0" smtClean="0">
                <a:latin typeface="Times New Roman" pitchFamily="18" charset="0"/>
                <a:cs typeface="Times New Roman" pitchFamily="18" charset="0"/>
              </a:rPr>
              <a:t>,</a:t>
            </a:r>
          </a:p>
          <a:p>
            <a:r>
              <a:rPr lang="cs-CZ" dirty="0" smtClean="0">
                <a:latin typeface="Times New Roman" pitchFamily="18" charset="0"/>
                <a:cs typeface="Times New Roman" pitchFamily="18" charset="0"/>
              </a:rPr>
              <a:t>tiskárna, mobilní telefon, e-</a:t>
            </a:r>
            <a:r>
              <a:rPr lang="cs-CZ" dirty="0" err="1" smtClean="0">
                <a:latin typeface="Times New Roman" pitchFamily="18" charset="0"/>
                <a:cs typeface="Times New Roman" pitchFamily="18" charset="0"/>
              </a:rPr>
              <a:t>book</a:t>
            </a:r>
            <a:r>
              <a:rPr lang="cs-CZ" dirty="0" smtClean="0">
                <a:latin typeface="Times New Roman" pitchFamily="18" charset="0"/>
                <a:cs typeface="Times New Roman" pitchFamily="18" charset="0"/>
              </a:rPr>
              <a:t>, tablet</a:t>
            </a:r>
            <a:endParaRPr lang="cs-CZ" dirty="0">
              <a:latin typeface="Times New Roman" pitchFamily="18" charset="0"/>
              <a:cs typeface="Times New Roman" pitchFamily="18" charset="0"/>
            </a:endParaRPr>
          </a:p>
        </p:txBody>
      </p:sp>
      <p:sp>
        <p:nvSpPr>
          <p:cNvPr id="5" name="Šipka dolů 4"/>
          <p:cNvSpPr/>
          <p:nvPr/>
        </p:nvSpPr>
        <p:spPr>
          <a:xfrm>
            <a:off x="6300192" y="627534"/>
            <a:ext cx="2448272" cy="61119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latin typeface="Times New Roman" pitchFamily="18" charset="0"/>
                <a:cs typeface="Times New Roman" pitchFamily="18" charset="0"/>
              </a:rPr>
              <a:t>ŘEŠENÍ</a:t>
            </a:r>
            <a:endParaRPr lang="cs-CZ" dirty="0">
              <a:latin typeface="Times New Roman" pitchFamily="18" charset="0"/>
              <a:cs typeface="Times New Roman" pitchFamily="18" charset="0"/>
            </a:endParaRPr>
          </a:p>
        </p:txBody>
      </p:sp>
      <p:pic>
        <p:nvPicPr>
          <p:cNvPr id="9" name="Picture 6" descr="C:\Users\Maruška\AppData\Local\Microsoft\Windows\Temporary Internet Files\Content.IE5\MYE2NK09\MC90043157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1556475"/>
            <a:ext cx="1629752" cy="16406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Maruška\AppData\Local\Microsoft\Windows\Temporary Internet Files\Content.IE5\IZZ6ZBE4\MP90043094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226" t="26590" r="24359" b="23362"/>
          <a:stretch/>
        </p:blipFill>
        <p:spPr bwMode="auto">
          <a:xfrm>
            <a:off x="323528" y="1790283"/>
            <a:ext cx="1295007" cy="10267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Maruška\AppData\Local\Microsoft\Windows\Temporary Internet Files\Content.IE5\W6TKXM0Y\MP900402148[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95" b="89941" l="1907" r="89967"/>
                    </a14:imgEffect>
                  </a14:imgLayer>
                </a14:imgProps>
              </a:ext>
              <a:ext uri="{28A0092B-C50C-407E-A947-70E740481C1C}">
                <a14:useLocalDpi xmlns:a14="http://schemas.microsoft.com/office/drawing/2010/main" val="0"/>
              </a:ext>
            </a:extLst>
          </a:blip>
          <a:srcRect/>
          <a:stretch>
            <a:fillRect/>
          </a:stretch>
        </p:blipFill>
        <p:spPr bwMode="auto">
          <a:xfrm>
            <a:off x="1835696" y="1661657"/>
            <a:ext cx="1807813" cy="15354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Maruška\AppData\Local\Microsoft\Windows\Temporary Internet Files\Content.IE5\IZZ6ZBE4\MC90044134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0233" y="1833558"/>
            <a:ext cx="1363534" cy="13635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Maruška\AppData\Local\Microsoft\Windows\Temporary Internet Files\Content.IE5\XYZIG7K2\MP90040213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5936" y="3651870"/>
            <a:ext cx="1453036" cy="9681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7" descr="Soubor:Bluetooth headse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5403" y="3695741"/>
            <a:ext cx="1248573" cy="808451"/>
          </a:xfrm>
          <a:prstGeom prst="rect">
            <a:avLst/>
          </a:prstGeom>
          <a:noFill/>
          <a:extLst>
            <a:ext uri="{909E8E84-426E-40DD-AFC4-6F175D3DCCD1}">
              <a14:hiddenFill xmlns:a14="http://schemas.microsoft.com/office/drawing/2010/main">
                <a:solidFill>
                  <a:srgbClr val="FFFFFF"/>
                </a:solidFill>
              </a14:hiddenFill>
            </a:ext>
          </a:extLst>
        </p:spPr>
      </p:pic>
      <p:pic>
        <p:nvPicPr>
          <p:cNvPr id="16" name="Obrázek 15"/>
          <p:cNvPicPr>
            <a:picLocks noChangeAspect="1"/>
          </p:cNvPicPr>
          <p:nvPr/>
        </p:nvPicPr>
        <p:blipFill rotWithShape="1">
          <a:blip r:embed="rId10">
            <a:extLst>
              <a:ext uri="{28A0092B-C50C-407E-A947-70E740481C1C}">
                <a14:useLocalDpi xmlns:a14="http://schemas.microsoft.com/office/drawing/2010/main" val="0"/>
              </a:ext>
            </a:extLst>
          </a:blip>
          <a:srcRect t="9694" b="11002"/>
          <a:stretch/>
        </p:blipFill>
        <p:spPr>
          <a:xfrm>
            <a:off x="6046524" y="1753322"/>
            <a:ext cx="1439294" cy="1141424"/>
          </a:xfrm>
          <a:prstGeom prst="rect">
            <a:avLst/>
          </a:prstGeom>
        </p:spPr>
      </p:pic>
      <p:pic>
        <p:nvPicPr>
          <p:cNvPr id="18" name="Picture 4" descr="http://upload.wikimedia.org/wikipedia/commons/thumb/6/6d/Amazon_Kindle_-_Off.jpg/330px-Amazon_Kindle_-_Off.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1990" y="3547865"/>
            <a:ext cx="823475" cy="110420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Maruška\AppData\Local\Microsoft\Windows\Temporary Internet Files\Content.IE5\MYE2NK09\MP900402185[1].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8000" l="0" r="90000"/>
                    </a14:imgEffect>
                  </a14:imgLayer>
                </a14:imgProps>
              </a:ext>
              <a:ext uri="{28A0092B-C50C-407E-A947-70E740481C1C}">
                <a14:useLocalDpi xmlns:a14="http://schemas.microsoft.com/office/drawing/2010/main" val="0"/>
              </a:ext>
            </a:extLst>
          </a:blip>
          <a:srcRect/>
          <a:stretch>
            <a:fillRect/>
          </a:stretch>
        </p:blipFill>
        <p:spPr bwMode="auto">
          <a:xfrm>
            <a:off x="7630973" y="3284962"/>
            <a:ext cx="1630012" cy="1630012"/>
          </a:xfrm>
          <a:prstGeom prst="rect">
            <a:avLst/>
          </a:prstGeom>
          <a:noFill/>
          <a:extLst>
            <a:ext uri="{909E8E84-426E-40DD-AFC4-6F175D3DCCD1}">
              <a14:hiddenFill xmlns:a14="http://schemas.microsoft.com/office/drawing/2010/main">
                <a:solidFill>
                  <a:srgbClr val="FFFFFF"/>
                </a:solidFill>
              </a14:hiddenFill>
            </a:ext>
          </a:extLst>
        </p:spPr>
      </p:pic>
      <p:sp>
        <p:nvSpPr>
          <p:cNvPr id="6" name="Zaoblený obdélník 5"/>
          <p:cNvSpPr/>
          <p:nvPr/>
        </p:nvSpPr>
        <p:spPr>
          <a:xfrm>
            <a:off x="251520" y="2860300"/>
            <a:ext cx="1440160" cy="5045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latin typeface="Times New Roman" pitchFamily="18" charset="0"/>
                <a:cs typeface="Times New Roman" pitchFamily="18" charset="0"/>
              </a:rPr>
              <a:t>d</a:t>
            </a:r>
            <a:r>
              <a:rPr lang="cs-CZ" sz="1600" dirty="0" smtClean="0">
                <a:latin typeface="Times New Roman" pitchFamily="18" charset="0"/>
                <a:cs typeface="Times New Roman" pitchFamily="18" charset="0"/>
              </a:rPr>
              <a:t>igitální kamera</a:t>
            </a:r>
            <a:endParaRPr lang="cs-CZ" sz="1600" dirty="0">
              <a:latin typeface="Times New Roman" pitchFamily="18" charset="0"/>
              <a:cs typeface="Times New Roman" pitchFamily="18" charset="0"/>
            </a:endParaRPr>
          </a:p>
        </p:txBody>
      </p:sp>
      <p:sp>
        <p:nvSpPr>
          <p:cNvPr id="20" name="Zaoblený obdélník 19"/>
          <p:cNvSpPr/>
          <p:nvPr/>
        </p:nvSpPr>
        <p:spPr>
          <a:xfrm>
            <a:off x="1929610" y="2859782"/>
            <a:ext cx="1440160" cy="5045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latin typeface="Times New Roman" pitchFamily="18" charset="0"/>
                <a:cs typeface="Times New Roman" pitchFamily="18" charset="0"/>
              </a:rPr>
              <a:t>t</a:t>
            </a:r>
            <a:r>
              <a:rPr lang="cs-CZ" sz="1600" dirty="0" smtClean="0">
                <a:latin typeface="Times New Roman" pitchFamily="18" charset="0"/>
                <a:cs typeface="Times New Roman" pitchFamily="18" charset="0"/>
              </a:rPr>
              <a:t>iskárna</a:t>
            </a:r>
            <a:endParaRPr lang="cs-CZ" sz="1600" dirty="0">
              <a:latin typeface="Times New Roman" pitchFamily="18" charset="0"/>
              <a:cs typeface="Times New Roman" pitchFamily="18" charset="0"/>
            </a:endParaRPr>
          </a:p>
        </p:txBody>
      </p:sp>
      <p:sp>
        <p:nvSpPr>
          <p:cNvPr id="21" name="Zaoblený obdélník 20"/>
          <p:cNvSpPr/>
          <p:nvPr/>
        </p:nvSpPr>
        <p:spPr>
          <a:xfrm>
            <a:off x="3851920" y="2873315"/>
            <a:ext cx="1440160" cy="5045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latin typeface="Times New Roman" pitchFamily="18" charset="0"/>
                <a:cs typeface="Times New Roman" pitchFamily="18" charset="0"/>
              </a:rPr>
              <a:t>m</a:t>
            </a:r>
            <a:r>
              <a:rPr lang="cs-CZ" sz="1600" dirty="0" smtClean="0">
                <a:latin typeface="Times New Roman" pitchFamily="18" charset="0"/>
                <a:cs typeface="Times New Roman" pitchFamily="18" charset="0"/>
              </a:rPr>
              <a:t>obilní telefon</a:t>
            </a:r>
            <a:endParaRPr lang="cs-CZ" sz="1600" dirty="0">
              <a:latin typeface="Times New Roman" pitchFamily="18" charset="0"/>
              <a:cs typeface="Times New Roman" pitchFamily="18" charset="0"/>
            </a:endParaRPr>
          </a:p>
        </p:txBody>
      </p:sp>
      <p:sp>
        <p:nvSpPr>
          <p:cNvPr id="22" name="Zaoblený obdélník 21"/>
          <p:cNvSpPr/>
          <p:nvPr/>
        </p:nvSpPr>
        <p:spPr>
          <a:xfrm>
            <a:off x="1979712" y="4658625"/>
            <a:ext cx="1440160" cy="5045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err="1">
                <a:latin typeface="Times New Roman" pitchFamily="18" charset="0"/>
                <a:cs typeface="Times New Roman" pitchFamily="18" charset="0"/>
              </a:rPr>
              <a:t>b</a:t>
            </a:r>
            <a:r>
              <a:rPr lang="cs-CZ" sz="1600" dirty="0" err="1" smtClean="0">
                <a:latin typeface="Times New Roman" pitchFamily="18" charset="0"/>
                <a:cs typeface="Times New Roman" pitchFamily="18" charset="0"/>
              </a:rPr>
              <a:t>luetooth</a:t>
            </a:r>
            <a:endParaRPr lang="cs-CZ" sz="1600" dirty="0">
              <a:latin typeface="Times New Roman" pitchFamily="18" charset="0"/>
              <a:cs typeface="Times New Roman" pitchFamily="18" charset="0"/>
            </a:endParaRPr>
          </a:p>
        </p:txBody>
      </p:sp>
      <p:sp>
        <p:nvSpPr>
          <p:cNvPr id="23" name="Zaoblený obdélník 22"/>
          <p:cNvSpPr/>
          <p:nvPr/>
        </p:nvSpPr>
        <p:spPr>
          <a:xfrm>
            <a:off x="3984335" y="4662687"/>
            <a:ext cx="1440160" cy="5045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latin typeface="Times New Roman" pitchFamily="18" charset="0"/>
                <a:cs typeface="Times New Roman" pitchFamily="18" charset="0"/>
              </a:rPr>
              <a:t>GPS navigace</a:t>
            </a:r>
            <a:endParaRPr lang="cs-CZ" sz="1600" dirty="0">
              <a:latin typeface="Times New Roman" pitchFamily="18" charset="0"/>
              <a:cs typeface="Times New Roman" pitchFamily="18" charset="0"/>
            </a:endParaRPr>
          </a:p>
        </p:txBody>
      </p:sp>
      <p:sp>
        <p:nvSpPr>
          <p:cNvPr id="24" name="Zaoblený obdélník 23"/>
          <p:cNvSpPr/>
          <p:nvPr/>
        </p:nvSpPr>
        <p:spPr>
          <a:xfrm>
            <a:off x="5989451" y="4659464"/>
            <a:ext cx="1440160" cy="5045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latin typeface="Times New Roman" pitchFamily="18" charset="0"/>
                <a:cs typeface="Times New Roman" pitchFamily="18" charset="0"/>
              </a:rPr>
              <a:t>t</a:t>
            </a:r>
            <a:r>
              <a:rPr lang="cs-CZ" sz="1600" dirty="0" smtClean="0">
                <a:latin typeface="Times New Roman" pitchFamily="18" charset="0"/>
                <a:cs typeface="Times New Roman" pitchFamily="18" charset="0"/>
              </a:rPr>
              <a:t>ablet</a:t>
            </a:r>
            <a:endParaRPr lang="cs-CZ" sz="1600" dirty="0">
              <a:latin typeface="Times New Roman" pitchFamily="18" charset="0"/>
              <a:cs typeface="Times New Roman" pitchFamily="18" charset="0"/>
            </a:endParaRPr>
          </a:p>
        </p:txBody>
      </p:sp>
      <p:sp>
        <p:nvSpPr>
          <p:cNvPr id="25" name="Zaoblený obdélník 24"/>
          <p:cNvSpPr/>
          <p:nvPr/>
        </p:nvSpPr>
        <p:spPr>
          <a:xfrm>
            <a:off x="7668344" y="4627797"/>
            <a:ext cx="1440160" cy="5045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latin typeface="Times New Roman" pitchFamily="18" charset="0"/>
                <a:cs typeface="Times New Roman" pitchFamily="18" charset="0"/>
              </a:rPr>
              <a:t>s</a:t>
            </a:r>
            <a:r>
              <a:rPr lang="cs-CZ" sz="1600" dirty="0" smtClean="0">
                <a:latin typeface="Times New Roman" pitchFamily="18" charset="0"/>
                <a:cs typeface="Times New Roman" pitchFamily="18" charset="0"/>
              </a:rPr>
              <a:t>kener</a:t>
            </a:r>
            <a:endParaRPr lang="cs-CZ" sz="1600" dirty="0">
              <a:latin typeface="Times New Roman" pitchFamily="18" charset="0"/>
              <a:cs typeface="Times New Roman" pitchFamily="18" charset="0"/>
            </a:endParaRPr>
          </a:p>
        </p:txBody>
      </p:sp>
      <p:sp>
        <p:nvSpPr>
          <p:cNvPr id="26" name="Zaoblený obdélník 25"/>
          <p:cNvSpPr/>
          <p:nvPr/>
        </p:nvSpPr>
        <p:spPr>
          <a:xfrm>
            <a:off x="7683359" y="2859782"/>
            <a:ext cx="1440160" cy="5045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latin typeface="Times New Roman" pitchFamily="18" charset="0"/>
                <a:cs typeface="Times New Roman" pitchFamily="18" charset="0"/>
              </a:rPr>
              <a:t>w</a:t>
            </a:r>
            <a:r>
              <a:rPr lang="cs-CZ" sz="1600" dirty="0" smtClean="0">
                <a:latin typeface="Times New Roman" pitchFamily="18" charset="0"/>
                <a:cs typeface="Times New Roman" pitchFamily="18" charset="0"/>
              </a:rPr>
              <a:t>ebová kamera</a:t>
            </a:r>
            <a:endParaRPr lang="cs-CZ" sz="1600" dirty="0">
              <a:latin typeface="Times New Roman" pitchFamily="18" charset="0"/>
              <a:cs typeface="Times New Roman" pitchFamily="18" charset="0"/>
            </a:endParaRPr>
          </a:p>
        </p:txBody>
      </p:sp>
      <p:sp>
        <p:nvSpPr>
          <p:cNvPr id="27" name="Zaoblený obdélník 26"/>
          <p:cNvSpPr/>
          <p:nvPr/>
        </p:nvSpPr>
        <p:spPr>
          <a:xfrm>
            <a:off x="6012160" y="2860300"/>
            <a:ext cx="1440160" cy="5045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err="1">
                <a:latin typeface="Times New Roman" pitchFamily="18" charset="0"/>
                <a:cs typeface="Times New Roman" pitchFamily="18" charset="0"/>
              </a:rPr>
              <a:t>d</a:t>
            </a:r>
            <a:r>
              <a:rPr lang="cs-CZ" sz="1600" dirty="0" err="1" smtClean="0">
                <a:latin typeface="Times New Roman" pitchFamily="18" charset="0"/>
                <a:cs typeface="Times New Roman" pitchFamily="18" charset="0"/>
              </a:rPr>
              <a:t>atalogger</a:t>
            </a:r>
            <a:endParaRPr lang="cs-CZ" sz="1600" dirty="0">
              <a:latin typeface="Times New Roman" pitchFamily="18" charset="0"/>
              <a:cs typeface="Times New Roman" pitchFamily="18" charset="0"/>
            </a:endParaRPr>
          </a:p>
        </p:txBody>
      </p:sp>
      <p:sp>
        <p:nvSpPr>
          <p:cNvPr id="28" name="Zaoblený obdélník 27"/>
          <p:cNvSpPr/>
          <p:nvPr/>
        </p:nvSpPr>
        <p:spPr>
          <a:xfrm>
            <a:off x="206894" y="4652071"/>
            <a:ext cx="1440160" cy="5045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latin typeface="Times New Roman" pitchFamily="18" charset="0"/>
                <a:cs typeface="Times New Roman" pitchFamily="18" charset="0"/>
              </a:rPr>
              <a:t>e</a:t>
            </a:r>
            <a:r>
              <a:rPr lang="cs-CZ" sz="1600" dirty="0" smtClean="0">
                <a:latin typeface="Times New Roman" pitchFamily="18" charset="0"/>
                <a:cs typeface="Times New Roman" pitchFamily="18" charset="0"/>
              </a:rPr>
              <a:t>-</a:t>
            </a:r>
            <a:r>
              <a:rPr lang="cs-CZ" sz="1600" dirty="0" err="1" smtClean="0">
                <a:latin typeface="Times New Roman" pitchFamily="18" charset="0"/>
                <a:cs typeface="Times New Roman" pitchFamily="18" charset="0"/>
              </a:rPr>
              <a:t>book</a:t>
            </a:r>
            <a:endParaRPr lang="cs-CZ" sz="1600" dirty="0">
              <a:latin typeface="Times New Roman" pitchFamily="18" charset="0"/>
              <a:cs typeface="Times New Roman" pitchFamily="18" charset="0"/>
            </a:endParaRPr>
          </a:p>
        </p:txBody>
      </p:sp>
      <p:pic>
        <p:nvPicPr>
          <p:cNvPr id="7172" name="Picture 4" descr="http://mobilizujeme.cz/wp-content/uploads/2012/08/sony-xperia-tablet-s-200x140.jpg"/>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7857" b="95000" l="5000" r="98500"/>
                    </a14:imgEffect>
                  </a14:imgLayer>
                </a14:imgProps>
              </a:ext>
              <a:ext uri="{28A0092B-C50C-407E-A947-70E740481C1C}">
                <a14:useLocalDpi xmlns:a14="http://schemas.microsoft.com/office/drawing/2010/main" val="0"/>
              </a:ext>
            </a:extLst>
          </a:blip>
          <a:srcRect/>
          <a:stretch>
            <a:fillRect/>
          </a:stretch>
        </p:blipFill>
        <p:spPr bwMode="auto">
          <a:xfrm>
            <a:off x="5778359" y="3433217"/>
            <a:ext cx="1905000" cy="1333501"/>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Přímá spojnice 28"/>
          <p:cNvCxnSpPr/>
          <p:nvPr/>
        </p:nvCxnSpPr>
        <p:spPr>
          <a:xfrm flipV="1">
            <a:off x="0" y="3473423"/>
            <a:ext cx="9144000" cy="344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par>
                                <p:cTn id="34" presetID="31"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par>
                                <p:cTn id="40" presetID="31"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style.rotation</p:attrName>
                                        </p:attrNameLst>
                                      </p:cBhvr>
                                      <p:tavLst>
                                        <p:tav tm="0">
                                          <p:val>
                                            <p:fltVal val="90"/>
                                          </p:val>
                                        </p:tav>
                                        <p:tav tm="100000">
                                          <p:val>
                                            <p:fltVal val="0"/>
                                          </p:val>
                                        </p:tav>
                                      </p:tavLst>
                                    </p:anim>
                                    <p:animEffect transition="in" filter="fade">
                                      <p:cBhvr>
                                        <p:cTn id="51" dur="1000"/>
                                        <p:tgtEl>
                                          <p:spTgt spid="18"/>
                                        </p:tgtEl>
                                      </p:cBhvr>
                                    </p:animEffect>
                                  </p:childTnLst>
                                </p:cTn>
                              </p:par>
                              <p:par>
                                <p:cTn id="52" presetID="31"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ppt_w</p:attrName>
                                        </p:attrNameLst>
                                      </p:cBhvr>
                                      <p:tavLst>
                                        <p:tav tm="0">
                                          <p:val>
                                            <p:fltVal val="0"/>
                                          </p:val>
                                        </p:tav>
                                        <p:tav tm="100000">
                                          <p:val>
                                            <p:strVal val="#ppt_w"/>
                                          </p:val>
                                        </p:tav>
                                      </p:tavLst>
                                    </p:anim>
                                    <p:anim calcmode="lin" valueType="num">
                                      <p:cBhvr>
                                        <p:cTn id="55" dur="1000" fill="hold"/>
                                        <p:tgtEl>
                                          <p:spTgt spid="15"/>
                                        </p:tgtEl>
                                        <p:attrNameLst>
                                          <p:attrName>ppt_h</p:attrName>
                                        </p:attrNameLst>
                                      </p:cBhvr>
                                      <p:tavLst>
                                        <p:tav tm="0">
                                          <p:val>
                                            <p:fltVal val="0"/>
                                          </p:val>
                                        </p:tav>
                                        <p:tav tm="100000">
                                          <p:val>
                                            <p:strVal val="#ppt_h"/>
                                          </p:val>
                                        </p:tav>
                                      </p:tavLst>
                                    </p:anim>
                                    <p:anim calcmode="lin" valueType="num">
                                      <p:cBhvr>
                                        <p:cTn id="56" dur="1000" fill="hold"/>
                                        <p:tgtEl>
                                          <p:spTgt spid="15"/>
                                        </p:tgtEl>
                                        <p:attrNameLst>
                                          <p:attrName>style.rotation</p:attrName>
                                        </p:attrNameLst>
                                      </p:cBhvr>
                                      <p:tavLst>
                                        <p:tav tm="0">
                                          <p:val>
                                            <p:fltVal val="90"/>
                                          </p:val>
                                        </p:tav>
                                        <p:tav tm="100000">
                                          <p:val>
                                            <p:fltVal val="0"/>
                                          </p:val>
                                        </p:tav>
                                      </p:tavLst>
                                    </p:anim>
                                    <p:animEffect transition="in" filter="fade">
                                      <p:cBhvr>
                                        <p:cTn id="57" dur="1000"/>
                                        <p:tgtEl>
                                          <p:spTgt spid="15"/>
                                        </p:tgtEl>
                                      </p:cBhvr>
                                    </p:animEffect>
                                  </p:childTnLst>
                                </p:cTn>
                              </p:par>
                              <p:par>
                                <p:cTn id="58" presetID="3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1000" fill="hold"/>
                                        <p:tgtEl>
                                          <p:spTgt spid="14"/>
                                        </p:tgtEl>
                                        <p:attrNameLst>
                                          <p:attrName>ppt_w</p:attrName>
                                        </p:attrNameLst>
                                      </p:cBhvr>
                                      <p:tavLst>
                                        <p:tav tm="0">
                                          <p:val>
                                            <p:fltVal val="0"/>
                                          </p:val>
                                        </p:tav>
                                        <p:tav tm="100000">
                                          <p:val>
                                            <p:strVal val="#ppt_w"/>
                                          </p:val>
                                        </p:tav>
                                      </p:tavLst>
                                    </p:anim>
                                    <p:anim calcmode="lin" valueType="num">
                                      <p:cBhvr>
                                        <p:cTn id="61" dur="1000" fill="hold"/>
                                        <p:tgtEl>
                                          <p:spTgt spid="14"/>
                                        </p:tgtEl>
                                        <p:attrNameLst>
                                          <p:attrName>ppt_h</p:attrName>
                                        </p:attrNameLst>
                                      </p:cBhvr>
                                      <p:tavLst>
                                        <p:tav tm="0">
                                          <p:val>
                                            <p:fltVal val="0"/>
                                          </p:val>
                                        </p:tav>
                                        <p:tav tm="100000">
                                          <p:val>
                                            <p:strVal val="#ppt_h"/>
                                          </p:val>
                                        </p:tav>
                                      </p:tavLst>
                                    </p:anim>
                                    <p:anim calcmode="lin" valueType="num">
                                      <p:cBhvr>
                                        <p:cTn id="62" dur="1000" fill="hold"/>
                                        <p:tgtEl>
                                          <p:spTgt spid="14"/>
                                        </p:tgtEl>
                                        <p:attrNameLst>
                                          <p:attrName>style.rotation</p:attrName>
                                        </p:attrNameLst>
                                      </p:cBhvr>
                                      <p:tavLst>
                                        <p:tav tm="0">
                                          <p:val>
                                            <p:fltVal val="90"/>
                                          </p:val>
                                        </p:tav>
                                        <p:tav tm="100000">
                                          <p:val>
                                            <p:fltVal val="0"/>
                                          </p:val>
                                        </p:tav>
                                      </p:tavLst>
                                    </p:anim>
                                    <p:animEffect transition="in" filter="fade">
                                      <p:cBhvr>
                                        <p:cTn id="63" dur="1000"/>
                                        <p:tgtEl>
                                          <p:spTgt spid="14"/>
                                        </p:tgtEl>
                                      </p:cBhvr>
                                    </p:animEffect>
                                  </p:childTnLst>
                                </p:cTn>
                              </p:par>
                              <p:par>
                                <p:cTn id="64" presetID="31" presetClass="entr" presetSubtype="0" fill="hold" nodeType="withEffect">
                                  <p:stCondLst>
                                    <p:cond delay="0"/>
                                  </p:stCondLst>
                                  <p:childTnLst>
                                    <p:set>
                                      <p:cBhvr>
                                        <p:cTn id="65" dur="1" fill="hold">
                                          <p:stCondLst>
                                            <p:cond delay="0"/>
                                          </p:stCondLst>
                                        </p:cTn>
                                        <p:tgtEl>
                                          <p:spTgt spid="7172"/>
                                        </p:tgtEl>
                                        <p:attrNameLst>
                                          <p:attrName>style.visibility</p:attrName>
                                        </p:attrNameLst>
                                      </p:cBhvr>
                                      <p:to>
                                        <p:strVal val="visible"/>
                                      </p:to>
                                    </p:set>
                                    <p:anim calcmode="lin" valueType="num">
                                      <p:cBhvr>
                                        <p:cTn id="66" dur="1000" fill="hold"/>
                                        <p:tgtEl>
                                          <p:spTgt spid="7172"/>
                                        </p:tgtEl>
                                        <p:attrNameLst>
                                          <p:attrName>ppt_w</p:attrName>
                                        </p:attrNameLst>
                                      </p:cBhvr>
                                      <p:tavLst>
                                        <p:tav tm="0">
                                          <p:val>
                                            <p:fltVal val="0"/>
                                          </p:val>
                                        </p:tav>
                                        <p:tav tm="100000">
                                          <p:val>
                                            <p:strVal val="#ppt_w"/>
                                          </p:val>
                                        </p:tav>
                                      </p:tavLst>
                                    </p:anim>
                                    <p:anim calcmode="lin" valueType="num">
                                      <p:cBhvr>
                                        <p:cTn id="67" dur="1000" fill="hold"/>
                                        <p:tgtEl>
                                          <p:spTgt spid="7172"/>
                                        </p:tgtEl>
                                        <p:attrNameLst>
                                          <p:attrName>ppt_h</p:attrName>
                                        </p:attrNameLst>
                                      </p:cBhvr>
                                      <p:tavLst>
                                        <p:tav tm="0">
                                          <p:val>
                                            <p:fltVal val="0"/>
                                          </p:val>
                                        </p:tav>
                                        <p:tav tm="100000">
                                          <p:val>
                                            <p:strVal val="#ppt_h"/>
                                          </p:val>
                                        </p:tav>
                                      </p:tavLst>
                                    </p:anim>
                                    <p:anim calcmode="lin" valueType="num">
                                      <p:cBhvr>
                                        <p:cTn id="68" dur="1000" fill="hold"/>
                                        <p:tgtEl>
                                          <p:spTgt spid="7172"/>
                                        </p:tgtEl>
                                        <p:attrNameLst>
                                          <p:attrName>style.rotation</p:attrName>
                                        </p:attrNameLst>
                                      </p:cBhvr>
                                      <p:tavLst>
                                        <p:tav tm="0">
                                          <p:val>
                                            <p:fltVal val="90"/>
                                          </p:val>
                                        </p:tav>
                                        <p:tav tm="100000">
                                          <p:val>
                                            <p:fltVal val="0"/>
                                          </p:val>
                                        </p:tav>
                                      </p:tavLst>
                                    </p:anim>
                                    <p:animEffect transition="in" filter="fade">
                                      <p:cBhvr>
                                        <p:cTn id="69" dur="1000"/>
                                        <p:tgtEl>
                                          <p:spTgt spid="7172"/>
                                        </p:tgtEl>
                                      </p:cBhvr>
                                    </p:animEffect>
                                  </p:childTnLst>
                                </p:cTn>
                              </p:par>
                              <p:par>
                                <p:cTn id="70" presetID="31" presetClass="entr" presetSubtype="0" fill="hold" nodeType="withEffect">
                                  <p:stCondLst>
                                    <p:cond delay="0"/>
                                  </p:stCondLst>
                                  <p:childTnLst>
                                    <p:set>
                                      <p:cBhvr>
                                        <p:cTn id="71" dur="1" fill="hold">
                                          <p:stCondLst>
                                            <p:cond delay="0"/>
                                          </p:stCondLst>
                                        </p:cTn>
                                        <p:tgtEl>
                                          <p:spTgt spid="7170"/>
                                        </p:tgtEl>
                                        <p:attrNameLst>
                                          <p:attrName>style.visibility</p:attrName>
                                        </p:attrNameLst>
                                      </p:cBhvr>
                                      <p:to>
                                        <p:strVal val="visible"/>
                                      </p:to>
                                    </p:set>
                                    <p:anim calcmode="lin" valueType="num">
                                      <p:cBhvr>
                                        <p:cTn id="72" dur="1000" fill="hold"/>
                                        <p:tgtEl>
                                          <p:spTgt spid="7170"/>
                                        </p:tgtEl>
                                        <p:attrNameLst>
                                          <p:attrName>ppt_w</p:attrName>
                                        </p:attrNameLst>
                                      </p:cBhvr>
                                      <p:tavLst>
                                        <p:tav tm="0">
                                          <p:val>
                                            <p:fltVal val="0"/>
                                          </p:val>
                                        </p:tav>
                                        <p:tav tm="100000">
                                          <p:val>
                                            <p:strVal val="#ppt_w"/>
                                          </p:val>
                                        </p:tav>
                                      </p:tavLst>
                                    </p:anim>
                                    <p:anim calcmode="lin" valueType="num">
                                      <p:cBhvr>
                                        <p:cTn id="73" dur="1000" fill="hold"/>
                                        <p:tgtEl>
                                          <p:spTgt spid="7170"/>
                                        </p:tgtEl>
                                        <p:attrNameLst>
                                          <p:attrName>ppt_h</p:attrName>
                                        </p:attrNameLst>
                                      </p:cBhvr>
                                      <p:tavLst>
                                        <p:tav tm="0">
                                          <p:val>
                                            <p:fltVal val="0"/>
                                          </p:val>
                                        </p:tav>
                                        <p:tav tm="100000">
                                          <p:val>
                                            <p:strVal val="#ppt_h"/>
                                          </p:val>
                                        </p:tav>
                                      </p:tavLst>
                                    </p:anim>
                                    <p:anim calcmode="lin" valueType="num">
                                      <p:cBhvr>
                                        <p:cTn id="74" dur="1000" fill="hold"/>
                                        <p:tgtEl>
                                          <p:spTgt spid="7170"/>
                                        </p:tgtEl>
                                        <p:attrNameLst>
                                          <p:attrName>style.rotation</p:attrName>
                                        </p:attrNameLst>
                                      </p:cBhvr>
                                      <p:tavLst>
                                        <p:tav tm="0">
                                          <p:val>
                                            <p:fltVal val="90"/>
                                          </p:val>
                                        </p:tav>
                                        <p:tav tm="100000">
                                          <p:val>
                                            <p:fltVal val="0"/>
                                          </p:val>
                                        </p:tav>
                                      </p:tavLst>
                                    </p:anim>
                                    <p:animEffect transition="in" filter="fade">
                                      <p:cBhvr>
                                        <p:cTn id="75" dur="1000"/>
                                        <p:tgtEl>
                                          <p:spTgt spid="7170"/>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1000"/>
                                        <p:tgtEl>
                                          <p:spTgt spid="5"/>
                                        </p:tgtEl>
                                      </p:cBhvr>
                                    </p:animEffect>
                                    <p:anim calcmode="lin" valueType="num">
                                      <p:cBhvr>
                                        <p:cTn id="81" dur="1000" fill="hold"/>
                                        <p:tgtEl>
                                          <p:spTgt spid="5"/>
                                        </p:tgtEl>
                                        <p:attrNameLst>
                                          <p:attrName>ppt_x</p:attrName>
                                        </p:attrNameLst>
                                      </p:cBhvr>
                                      <p:tavLst>
                                        <p:tav tm="0">
                                          <p:val>
                                            <p:strVal val="#ppt_x"/>
                                          </p:val>
                                        </p:tav>
                                        <p:tav tm="100000">
                                          <p:val>
                                            <p:strVal val="#ppt_x"/>
                                          </p:val>
                                        </p:tav>
                                      </p:tavLst>
                                    </p:anim>
                                    <p:anim calcmode="lin" valueType="num">
                                      <p:cBhvr>
                                        <p:cTn id="8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5"/>
                    </p:tgtEl>
                  </p:cond>
                </p:stCondLst>
                <p:endSync evt="end" delay="0">
                  <p:rtn val="all"/>
                </p:endSync>
                <p:childTnLst>
                  <p:par>
                    <p:cTn id="84" fill="hold">
                      <p:stCondLst>
                        <p:cond delay="0"/>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wheel(1)">
                                      <p:cBhvr>
                                        <p:cTn id="88" dur="2000"/>
                                        <p:tgtEl>
                                          <p:spTgt spid="6"/>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heel(1)">
                                      <p:cBhvr>
                                        <p:cTn id="91" dur="2000"/>
                                        <p:tgtEl>
                                          <p:spTgt spid="20"/>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heel(1)">
                                      <p:cBhvr>
                                        <p:cTn id="94" dur="2000"/>
                                        <p:tgtEl>
                                          <p:spTgt spid="21"/>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heel(1)">
                                      <p:cBhvr>
                                        <p:cTn id="97" dur="2000"/>
                                        <p:tgtEl>
                                          <p:spTgt spid="27"/>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heel(1)">
                                      <p:cBhvr>
                                        <p:cTn id="100" dur="2000"/>
                                        <p:tgtEl>
                                          <p:spTgt spid="26"/>
                                        </p:tgtEl>
                                      </p:cBhvr>
                                    </p:animEffect>
                                  </p:childTnLst>
                                </p:cTn>
                              </p:par>
                              <p:par>
                                <p:cTn id="101" presetID="21" presetClass="entr" presetSubtype="1"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heel(1)">
                                      <p:cBhvr>
                                        <p:cTn id="103" dur="2000"/>
                                        <p:tgtEl>
                                          <p:spTgt spid="28"/>
                                        </p:tgtEl>
                                      </p:cBhvr>
                                    </p:animEffect>
                                  </p:childTnLst>
                                </p:cTn>
                              </p:par>
                              <p:par>
                                <p:cTn id="104" presetID="21" presetClass="entr" presetSubtype="1"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heel(1)">
                                      <p:cBhvr>
                                        <p:cTn id="106" dur="2000"/>
                                        <p:tgtEl>
                                          <p:spTgt spid="22"/>
                                        </p:tgtEl>
                                      </p:cBhvr>
                                    </p:animEffect>
                                  </p:childTnLst>
                                </p:cTn>
                              </p:par>
                              <p:par>
                                <p:cTn id="107" presetID="21" presetClass="entr" presetSubtype="1"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heel(1)">
                                      <p:cBhvr>
                                        <p:cTn id="109" dur="2000"/>
                                        <p:tgtEl>
                                          <p:spTgt spid="23"/>
                                        </p:tgtEl>
                                      </p:cBhvr>
                                    </p:animEffect>
                                  </p:childTnLst>
                                </p:cTn>
                              </p:par>
                              <p:par>
                                <p:cTn id="110" presetID="21" presetClass="entr" presetSubtype="1"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wheel(1)">
                                      <p:cBhvr>
                                        <p:cTn id="112" dur="2000"/>
                                        <p:tgtEl>
                                          <p:spTgt spid="24"/>
                                        </p:tgtEl>
                                      </p:cBhvr>
                                    </p:animEffect>
                                  </p:childTnLst>
                                </p:cTn>
                              </p:par>
                              <p:par>
                                <p:cTn id="113" presetID="21" presetClass="entr" presetSubtype="1"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wheel(1)">
                                      <p:cBhvr>
                                        <p:cTn id="115" dur="2000"/>
                                        <p:tgtEl>
                                          <p:spTgt spid="25"/>
                                        </p:tgtEl>
                                      </p:cBhvr>
                                    </p:animEffect>
                                  </p:childTnLst>
                                </p:cTn>
                              </p:par>
                            </p:childTnLst>
                          </p:cTn>
                        </p:par>
                      </p:childTnLst>
                    </p:cTn>
                  </p:par>
                </p:childTnLst>
              </p:cTn>
              <p:nextCondLst>
                <p:cond evt="onClick" delay="0">
                  <p:tgtEl>
                    <p:spTgt spid="5"/>
                  </p:tgtEl>
                </p:cond>
              </p:nextCondLst>
            </p:seq>
          </p:childTnLst>
        </p:cTn>
      </p:par>
    </p:tnLst>
    <p:bldLst>
      <p:bldP spid="2" grpId="0"/>
      <p:bldP spid="3" grpId="0" animBg="1"/>
      <p:bldP spid="5" grpId="0" animBg="1"/>
      <p:bldP spid="6"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48" y="483518"/>
            <a:ext cx="8229600" cy="494765"/>
          </a:xfrm>
        </p:spPr>
        <p:txBody>
          <a:bodyPr>
            <a:normAutofit/>
          </a:bodyPr>
          <a:lstStyle/>
          <a:p>
            <a:pPr algn="l"/>
            <a:r>
              <a:rPr lang="cs-CZ" sz="2500" b="1" dirty="0" smtClean="0">
                <a:latin typeface="Times New Roman" pitchFamily="18" charset="0"/>
                <a:cs typeface="Times New Roman" pitchFamily="18" charset="0"/>
              </a:rPr>
              <a:t>12.6 Pro šikovné</a:t>
            </a:r>
            <a:endParaRPr lang="cs-CZ" sz="2500" b="1" dirty="0">
              <a:latin typeface="Times New Roman" pitchFamily="18" charset="0"/>
              <a:cs typeface="Times New Roman" pitchFamily="18" charset="0"/>
            </a:endParaRPr>
          </a:p>
        </p:txBody>
      </p:sp>
      <p:sp>
        <p:nvSpPr>
          <p:cNvPr id="8" name="Rectangle 2"/>
          <p:cNvSpPr>
            <a:spLocks noChangeArrowheads="1"/>
          </p:cNvSpPr>
          <p:nvPr/>
        </p:nvSpPr>
        <p:spPr bwMode="auto">
          <a:xfrm>
            <a:off x="3740150" y="133814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0" name="TextovéPole 23"/>
          <p:cNvSpPr txBox="1"/>
          <p:nvPr/>
        </p:nvSpPr>
        <p:spPr>
          <a:xfrm>
            <a:off x="0" y="-20538"/>
            <a:ext cx="9144000" cy="492443"/>
          </a:xfrm>
          <a:prstGeom prst="rect">
            <a:avLst/>
          </a:prstGeom>
          <a:solidFill>
            <a:srgbClr val="FCD5B5"/>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Informatika</a:t>
            </a:r>
          </a:p>
          <a:p>
            <a:endParaRPr lang="cs-CZ" sz="1000" dirty="0">
              <a:latin typeface="Times New Roman" pitchFamily="18" charset="0"/>
              <a:cs typeface="Times New Roman" pitchFamily="18" charset="0"/>
            </a:endParaRPr>
          </a:p>
        </p:txBody>
      </p:sp>
      <p:sp>
        <p:nvSpPr>
          <p:cNvPr id="3" name="Obdélník 2"/>
          <p:cNvSpPr/>
          <p:nvPr/>
        </p:nvSpPr>
        <p:spPr>
          <a:xfrm>
            <a:off x="179512" y="987574"/>
            <a:ext cx="8856984" cy="1477328"/>
          </a:xfrm>
          <a:prstGeom prst="rect">
            <a:avLst/>
          </a:prstGeom>
          <a:solidFill>
            <a:schemeClr val="accent2">
              <a:lumMod val="20000"/>
              <a:lumOff val="80000"/>
            </a:schemeClr>
          </a:solidFill>
          <a:ln>
            <a:solidFill>
              <a:srgbClr val="FF0000"/>
            </a:solidFill>
          </a:ln>
        </p:spPr>
        <p:txBody>
          <a:bodyPr wrap="square">
            <a:spAutoFit/>
          </a:bodyPr>
          <a:lstStyle/>
          <a:p>
            <a:pPr algn="just"/>
            <a:r>
              <a:rPr lang="cs-CZ" dirty="0" smtClean="0">
                <a:latin typeface="Times New Roman" pitchFamily="18" charset="0"/>
                <a:cs typeface="Times New Roman" pitchFamily="18" charset="0"/>
              </a:rPr>
              <a:t>Domluv se s kamarádem. Jeden pomocí </a:t>
            </a:r>
            <a:r>
              <a:rPr lang="cs-CZ" dirty="0">
                <a:latin typeface="Times New Roman" pitchFamily="18" charset="0"/>
                <a:cs typeface="Times New Roman" pitchFamily="18" charset="0"/>
              </a:rPr>
              <a:t>internetového prohlížeče </a:t>
            </a:r>
            <a:r>
              <a:rPr lang="cs-CZ" dirty="0" smtClean="0">
                <a:latin typeface="Times New Roman" pitchFamily="18" charset="0"/>
                <a:cs typeface="Times New Roman" pitchFamily="18" charset="0"/>
              </a:rPr>
              <a:t>v PC stáhněte </a:t>
            </a:r>
            <a:r>
              <a:rPr lang="cs-CZ" dirty="0">
                <a:latin typeface="Times New Roman" pitchFamily="18" charset="0"/>
                <a:cs typeface="Times New Roman" pitchFamily="18" charset="0"/>
              </a:rPr>
              <a:t>do interní paměti </a:t>
            </a:r>
            <a:r>
              <a:rPr lang="cs-CZ" dirty="0" smtClean="0">
                <a:latin typeface="Times New Roman" pitchFamily="18" charset="0"/>
                <a:cs typeface="Times New Roman" pitchFamily="18" charset="0"/>
              </a:rPr>
              <a:t>či </a:t>
            </a:r>
            <a:r>
              <a:rPr lang="cs-CZ" dirty="0">
                <a:latin typeface="Times New Roman" pitchFamily="18" charset="0"/>
                <a:cs typeface="Times New Roman" pitchFamily="18" charset="0"/>
              </a:rPr>
              <a:t>na </a:t>
            </a:r>
            <a:r>
              <a:rPr lang="cs-CZ" dirty="0" smtClean="0">
                <a:latin typeface="Times New Roman" pitchFamily="18" charset="0"/>
                <a:cs typeface="Times New Roman" pitchFamily="18" charset="0"/>
              </a:rPr>
              <a:t>přenosné médium několik </a:t>
            </a:r>
            <a:r>
              <a:rPr lang="cs-CZ" dirty="0">
                <a:latin typeface="Times New Roman" pitchFamily="18" charset="0"/>
                <a:cs typeface="Times New Roman" pitchFamily="18" charset="0"/>
              </a:rPr>
              <a:t>menších fotografií. </a:t>
            </a:r>
            <a:r>
              <a:rPr lang="cs-CZ" dirty="0" smtClean="0">
                <a:latin typeface="Times New Roman" pitchFamily="18" charset="0"/>
                <a:cs typeface="Times New Roman" pitchFamily="18" charset="0"/>
              </a:rPr>
              <a:t>Kamarád pořídí </a:t>
            </a:r>
            <a:r>
              <a:rPr lang="cs-CZ" dirty="0">
                <a:latin typeface="Times New Roman" pitchFamily="18" charset="0"/>
                <a:cs typeface="Times New Roman" pitchFamily="18" charset="0"/>
              </a:rPr>
              <a:t>fotografie </a:t>
            </a:r>
            <a:r>
              <a:rPr lang="cs-CZ" dirty="0" smtClean="0">
                <a:latin typeface="Times New Roman" pitchFamily="18" charset="0"/>
                <a:cs typeface="Times New Roman" pitchFamily="18" charset="0"/>
              </a:rPr>
              <a:t>do </a:t>
            </a:r>
            <a:r>
              <a:rPr lang="cs-CZ" dirty="0">
                <a:latin typeface="Times New Roman" pitchFamily="18" charset="0"/>
                <a:cs typeface="Times New Roman" pitchFamily="18" charset="0"/>
              </a:rPr>
              <a:t>mobilního </a:t>
            </a:r>
            <a:r>
              <a:rPr lang="cs-CZ" dirty="0" smtClean="0">
                <a:latin typeface="Times New Roman" pitchFamily="18" charset="0"/>
                <a:cs typeface="Times New Roman" pitchFamily="18" charset="0"/>
              </a:rPr>
              <a:t>telefonu. </a:t>
            </a:r>
            <a:r>
              <a:rPr lang="cs-CZ" dirty="0">
                <a:latin typeface="Times New Roman" pitchFamily="18" charset="0"/>
                <a:cs typeface="Times New Roman" pitchFamily="18" charset="0"/>
              </a:rPr>
              <a:t>Nyní si </a:t>
            </a:r>
            <a:r>
              <a:rPr lang="cs-CZ" dirty="0" smtClean="0">
                <a:latin typeface="Times New Roman" pitchFamily="18" charset="0"/>
                <a:cs typeface="Times New Roman" pitchFamily="18" charset="0"/>
              </a:rPr>
              <a:t>oba co nejrychleji vyměňte své pořízené fotografie </a:t>
            </a:r>
            <a:r>
              <a:rPr lang="cs-CZ" dirty="0">
                <a:latin typeface="Times New Roman" pitchFamily="18" charset="0"/>
                <a:cs typeface="Times New Roman" pitchFamily="18" charset="0"/>
              </a:rPr>
              <a:t>pomocí bezdrátového </a:t>
            </a:r>
            <a:r>
              <a:rPr lang="cs-CZ" dirty="0" smtClean="0">
                <a:latin typeface="Times New Roman" pitchFamily="18" charset="0"/>
                <a:cs typeface="Times New Roman" pitchFamily="18" charset="0"/>
              </a:rPr>
              <a:t>přenosu </a:t>
            </a:r>
            <a:r>
              <a:rPr lang="cs-CZ" dirty="0">
                <a:latin typeface="Times New Roman" pitchFamily="18" charset="0"/>
                <a:cs typeface="Times New Roman" pitchFamily="18" charset="0"/>
              </a:rPr>
              <a:t>dat. </a:t>
            </a:r>
            <a:r>
              <a:rPr lang="cs-CZ" dirty="0" smtClean="0">
                <a:latin typeface="Times New Roman" pitchFamily="18" charset="0"/>
                <a:cs typeface="Times New Roman" pitchFamily="18" charset="0"/>
              </a:rPr>
              <a:t>Můžete si pak své úlohy vyměnit nebo využít jiné formy přenosu dat mezi mobilem a PC.</a:t>
            </a:r>
            <a:endParaRPr lang="cs-CZ" dirty="0">
              <a:latin typeface="Times New Roman" pitchFamily="18" charset="0"/>
              <a:cs typeface="Times New Roman" pitchFamily="18" charset="0"/>
            </a:endParaRPr>
          </a:p>
        </p:txBody>
      </p:sp>
      <p:sp>
        <p:nvSpPr>
          <p:cNvPr id="4" name="Obdélník 3"/>
          <p:cNvSpPr/>
          <p:nvPr/>
        </p:nvSpPr>
        <p:spPr>
          <a:xfrm>
            <a:off x="99451" y="4198595"/>
            <a:ext cx="8945097" cy="830997"/>
          </a:xfrm>
          <a:prstGeom prst="rect">
            <a:avLst/>
          </a:prstGeom>
          <a:solidFill>
            <a:schemeClr val="accent1">
              <a:lumMod val="20000"/>
              <a:lumOff val="80000"/>
            </a:schemeClr>
          </a:solidFill>
          <a:ln>
            <a:solidFill>
              <a:schemeClr val="accent1">
                <a:lumMod val="75000"/>
              </a:schemeClr>
            </a:solidFill>
          </a:ln>
        </p:spPr>
        <p:txBody>
          <a:bodyPr wrap="square">
            <a:spAutoFit/>
          </a:bodyPr>
          <a:lstStyle/>
          <a:p>
            <a:r>
              <a:rPr lang="cs-CZ" sz="1600" dirty="0">
                <a:latin typeface="Times New Roman" pitchFamily="18" charset="0"/>
                <a:cs typeface="Times New Roman" pitchFamily="18" charset="0"/>
              </a:rPr>
              <a:t>Pomocí internetu </a:t>
            </a:r>
            <a:r>
              <a:rPr lang="cs-CZ" sz="1600" dirty="0" smtClean="0">
                <a:latin typeface="Times New Roman" pitchFamily="18" charset="0"/>
                <a:cs typeface="Times New Roman" pitchFamily="18" charset="0"/>
              </a:rPr>
              <a:t>připrav </a:t>
            </a:r>
            <a:r>
              <a:rPr lang="cs-CZ" sz="1600" dirty="0">
                <a:latin typeface="Times New Roman" pitchFamily="18" charset="0"/>
                <a:cs typeface="Times New Roman" pitchFamily="18" charset="0"/>
              </a:rPr>
              <a:t>pro spolužáky „test</a:t>
            </a:r>
            <a:r>
              <a:rPr lang="cs-CZ" sz="1600" dirty="0" smtClean="0">
                <a:latin typeface="Times New Roman" pitchFamily="18" charset="0"/>
                <a:cs typeface="Times New Roman" pitchFamily="18" charset="0"/>
              </a:rPr>
              <a:t>“, </a:t>
            </a:r>
            <a:r>
              <a:rPr lang="cs-CZ" sz="1600" dirty="0">
                <a:latin typeface="Times New Roman" pitchFamily="18" charset="0"/>
                <a:cs typeface="Times New Roman" pitchFamily="18" charset="0"/>
              </a:rPr>
              <a:t>kde jim </a:t>
            </a:r>
            <a:r>
              <a:rPr lang="cs-CZ" sz="1600" dirty="0" smtClean="0">
                <a:latin typeface="Times New Roman" pitchFamily="18" charset="0"/>
                <a:cs typeface="Times New Roman" pitchFamily="18" charset="0"/>
              </a:rPr>
              <a:t>zadáš </a:t>
            </a:r>
            <a:r>
              <a:rPr lang="cs-CZ" sz="1600" dirty="0">
                <a:latin typeface="Times New Roman" pitchFamily="18" charset="0"/>
                <a:cs typeface="Times New Roman" pitchFamily="18" charset="0"/>
              </a:rPr>
              <a:t>GPS polohu či </a:t>
            </a:r>
            <a:r>
              <a:rPr lang="cs-CZ" sz="1600" dirty="0" smtClean="0">
                <a:latin typeface="Times New Roman" pitchFamily="18" charset="0"/>
                <a:cs typeface="Times New Roman" pitchFamily="18" charset="0"/>
              </a:rPr>
              <a:t>město, </a:t>
            </a:r>
            <a:r>
              <a:rPr lang="cs-CZ" sz="1600" dirty="0">
                <a:latin typeface="Times New Roman" pitchFamily="18" charset="0"/>
                <a:cs typeface="Times New Roman" pitchFamily="18" charset="0"/>
              </a:rPr>
              <a:t>a oni budou muset doplnit zbylý údaj. Test </a:t>
            </a:r>
            <a:r>
              <a:rPr lang="cs-CZ" sz="1600" dirty="0" smtClean="0">
                <a:latin typeface="Times New Roman" pitchFamily="18" charset="0"/>
                <a:cs typeface="Times New Roman" pitchFamily="18" charset="0"/>
              </a:rPr>
              <a:t>vypracuj </a:t>
            </a:r>
            <a:r>
              <a:rPr lang="cs-CZ" sz="1600" dirty="0">
                <a:latin typeface="Times New Roman" pitchFamily="18" charset="0"/>
                <a:cs typeface="Times New Roman" pitchFamily="18" charset="0"/>
              </a:rPr>
              <a:t>v textovém editoru a </a:t>
            </a:r>
            <a:r>
              <a:rPr lang="cs-CZ" sz="1600" dirty="0" smtClean="0">
                <a:latin typeface="Times New Roman" pitchFamily="18" charset="0"/>
                <a:cs typeface="Times New Roman" pitchFamily="18" charset="0"/>
              </a:rPr>
              <a:t>ulož na </a:t>
            </a:r>
            <a:r>
              <a:rPr lang="cs-CZ" sz="1600" dirty="0">
                <a:latin typeface="Times New Roman" pitchFamily="18" charset="0"/>
                <a:cs typeface="Times New Roman" pitchFamily="18" charset="0"/>
              </a:rPr>
              <a:t>školní </a:t>
            </a:r>
            <a:r>
              <a:rPr lang="cs-CZ" sz="1600" dirty="0" smtClean="0">
                <a:latin typeface="Times New Roman" pitchFamily="18" charset="0"/>
                <a:cs typeface="Times New Roman" pitchFamily="18" charset="0"/>
              </a:rPr>
              <a:t>server P:/, </a:t>
            </a:r>
            <a:r>
              <a:rPr lang="cs-CZ" sz="1600" dirty="0">
                <a:latin typeface="Times New Roman" pitchFamily="18" charset="0"/>
                <a:cs typeface="Times New Roman" pitchFamily="18" charset="0"/>
              </a:rPr>
              <a:t>odkud si jej ostatní spolužáci stáhnou a </a:t>
            </a:r>
            <a:r>
              <a:rPr lang="cs-CZ" sz="1600" dirty="0" smtClean="0">
                <a:latin typeface="Times New Roman" pitchFamily="18" charset="0"/>
                <a:cs typeface="Times New Roman" pitchFamily="18" charset="0"/>
              </a:rPr>
              <a:t>vyplní.</a:t>
            </a:r>
            <a:endParaRPr lang="cs-CZ" sz="1600" dirty="0">
              <a:latin typeface="Times New Roman" pitchFamily="18" charset="0"/>
              <a:cs typeface="Times New Roman" pitchFamily="18" charset="0"/>
            </a:endParaRPr>
          </a:p>
        </p:txBody>
      </p:sp>
      <p:pic>
        <p:nvPicPr>
          <p:cNvPr id="6154" name="Picture 10" descr="http://i.idnes.cz/13/012/cl6/HRO489794_profimedia_00039532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153354"/>
            <a:ext cx="3047499" cy="201715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kupina 5"/>
          <p:cNvGrpSpPr/>
          <p:nvPr/>
        </p:nvGrpSpPr>
        <p:grpSpPr>
          <a:xfrm>
            <a:off x="553160" y="2498844"/>
            <a:ext cx="4393315" cy="1671664"/>
            <a:chOff x="553160" y="2498844"/>
            <a:chExt cx="4393315" cy="1671664"/>
          </a:xfrm>
        </p:grpSpPr>
        <p:pic>
          <p:nvPicPr>
            <p:cNvPr id="6157" name="Picture 1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096" b="29024"/>
            <a:stretch/>
          </p:blipFill>
          <p:spPr bwMode="auto">
            <a:xfrm>
              <a:off x="553160" y="2498844"/>
              <a:ext cx="4393315" cy="167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ál 4"/>
            <p:cNvSpPr/>
            <p:nvPr/>
          </p:nvSpPr>
          <p:spPr>
            <a:xfrm>
              <a:off x="4068898" y="3651870"/>
              <a:ext cx="647118"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199660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wipe(down)">
                                      <p:cBhvr>
                                        <p:cTn id="17" dur="580">
                                          <p:stCondLst>
                                            <p:cond delay="0"/>
                                          </p:stCondLst>
                                        </p:cTn>
                                        <p:tgtEl>
                                          <p:spTgt spid="6154"/>
                                        </p:tgtEl>
                                      </p:cBhvr>
                                    </p:animEffect>
                                    <p:anim calcmode="lin" valueType="num">
                                      <p:cBhvr>
                                        <p:cTn id="18" dur="1822" tmFilter="0,0; 0.14,0.36; 0.43,0.73; 0.71,0.91; 1.0,1.0">
                                          <p:stCondLst>
                                            <p:cond delay="0"/>
                                          </p:stCondLst>
                                        </p:cTn>
                                        <p:tgtEl>
                                          <p:spTgt spid="615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15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15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15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154"/>
                                        </p:tgtEl>
                                        <p:attrNameLst>
                                          <p:attrName>ppt_y</p:attrName>
                                        </p:attrNameLst>
                                      </p:cBhvr>
                                      <p:tavLst>
                                        <p:tav tm="0" fmla="#ppt_y-sin(pi*$)/81">
                                          <p:val>
                                            <p:fltVal val="0"/>
                                          </p:val>
                                        </p:tav>
                                        <p:tav tm="100000">
                                          <p:val>
                                            <p:fltVal val="1"/>
                                          </p:val>
                                        </p:tav>
                                      </p:tavLst>
                                    </p:anim>
                                    <p:animScale>
                                      <p:cBhvr>
                                        <p:cTn id="23" dur="26">
                                          <p:stCondLst>
                                            <p:cond delay="650"/>
                                          </p:stCondLst>
                                        </p:cTn>
                                        <p:tgtEl>
                                          <p:spTgt spid="6154"/>
                                        </p:tgtEl>
                                      </p:cBhvr>
                                      <p:to x="100000" y="60000"/>
                                    </p:animScale>
                                    <p:animScale>
                                      <p:cBhvr>
                                        <p:cTn id="24" dur="166" decel="50000">
                                          <p:stCondLst>
                                            <p:cond delay="676"/>
                                          </p:stCondLst>
                                        </p:cTn>
                                        <p:tgtEl>
                                          <p:spTgt spid="6154"/>
                                        </p:tgtEl>
                                      </p:cBhvr>
                                      <p:to x="100000" y="100000"/>
                                    </p:animScale>
                                    <p:animScale>
                                      <p:cBhvr>
                                        <p:cTn id="25" dur="26">
                                          <p:stCondLst>
                                            <p:cond delay="1312"/>
                                          </p:stCondLst>
                                        </p:cTn>
                                        <p:tgtEl>
                                          <p:spTgt spid="6154"/>
                                        </p:tgtEl>
                                      </p:cBhvr>
                                      <p:to x="100000" y="80000"/>
                                    </p:animScale>
                                    <p:animScale>
                                      <p:cBhvr>
                                        <p:cTn id="26" dur="166" decel="50000">
                                          <p:stCondLst>
                                            <p:cond delay="1338"/>
                                          </p:stCondLst>
                                        </p:cTn>
                                        <p:tgtEl>
                                          <p:spTgt spid="6154"/>
                                        </p:tgtEl>
                                      </p:cBhvr>
                                      <p:to x="100000" y="100000"/>
                                    </p:animScale>
                                    <p:animScale>
                                      <p:cBhvr>
                                        <p:cTn id="27" dur="26">
                                          <p:stCondLst>
                                            <p:cond delay="1642"/>
                                          </p:stCondLst>
                                        </p:cTn>
                                        <p:tgtEl>
                                          <p:spTgt spid="6154"/>
                                        </p:tgtEl>
                                      </p:cBhvr>
                                      <p:to x="100000" y="90000"/>
                                    </p:animScale>
                                    <p:animScale>
                                      <p:cBhvr>
                                        <p:cTn id="28" dur="166" decel="50000">
                                          <p:stCondLst>
                                            <p:cond delay="1668"/>
                                          </p:stCondLst>
                                        </p:cTn>
                                        <p:tgtEl>
                                          <p:spTgt spid="6154"/>
                                        </p:tgtEl>
                                      </p:cBhvr>
                                      <p:to x="100000" y="100000"/>
                                    </p:animScale>
                                    <p:animScale>
                                      <p:cBhvr>
                                        <p:cTn id="29" dur="26">
                                          <p:stCondLst>
                                            <p:cond delay="1808"/>
                                          </p:stCondLst>
                                        </p:cTn>
                                        <p:tgtEl>
                                          <p:spTgt spid="6154"/>
                                        </p:tgtEl>
                                      </p:cBhvr>
                                      <p:to x="100000" y="95000"/>
                                    </p:animScale>
                                    <p:animScale>
                                      <p:cBhvr>
                                        <p:cTn id="30" dur="166" decel="50000">
                                          <p:stCondLst>
                                            <p:cond delay="1834"/>
                                          </p:stCondLst>
                                        </p:cTn>
                                        <p:tgtEl>
                                          <p:spTgt spid="615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80">
                                          <p:stCondLst>
                                            <p:cond delay="0"/>
                                          </p:stCondLst>
                                        </p:cTn>
                                        <p:tgtEl>
                                          <p:spTgt spid="6"/>
                                        </p:tgtEl>
                                      </p:cBhvr>
                                    </p:animEffect>
                                    <p:anim calcmode="lin" valueType="num">
                                      <p:cBhvr>
                                        <p:cTn id="4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gtEl>
                                      </p:cBhvr>
                                      <p:to x="100000" y="60000"/>
                                    </p:animScale>
                                    <p:animScale>
                                      <p:cBhvr>
                                        <p:cTn id="47" dur="166" decel="50000">
                                          <p:stCondLst>
                                            <p:cond delay="676"/>
                                          </p:stCondLst>
                                        </p:cTn>
                                        <p:tgtEl>
                                          <p:spTgt spid="6"/>
                                        </p:tgtEl>
                                      </p:cBhvr>
                                      <p:to x="100000" y="100000"/>
                                    </p:animScale>
                                    <p:animScale>
                                      <p:cBhvr>
                                        <p:cTn id="48" dur="26">
                                          <p:stCondLst>
                                            <p:cond delay="1312"/>
                                          </p:stCondLst>
                                        </p:cTn>
                                        <p:tgtEl>
                                          <p:spTgt spid="6"/>
                                        </p:tgtEl>
                                      </p:cBhvr>
                                      <p:to x="100000" y="80000"/>
                                    </p:animScale>
                                    <p:animScale>
                                      <p:cBhvr>
                                        <p:cTn id="49" dur="166" decel="50000">
                                          <p:stCondLst>
                                            <p:cond delay="1338"/>
                                          </p:stCondLst>
                                        </p:cTn>
                                        <p:tgtEl>
                                          <p:spTgt spid="6"/>
                                        </p:tgtEl>
                                      </p:cBhvr>
                                      <p:to x="100000" y="100000"/>
                                    </p:animScale>
                                    <p:animScale>
                                      <p:cBhvr>
                                        <p:cTn id="50" dur="26">
                                          <p:stCondLst>
                                            <p:cond delay="1642"/>
                                          </p:stCondLst>
                                        </p:cTn>
                                        <p:tgtEl>
                                          <p:spTgt spid="6"/>
                                        </p:tgtEl>
                                      </p:cBhvr>
                                      <p:to x="100000" y="90000"/>
                                    </p:animScale>
                                    <p:animScale>
                                      <p:cBhvr>
                                        <p:cTn id="51" dur="166" decel="50000">
                                          <p:stCondLst>
                                            <p:cond delay="1668"/>
                                          </p:stCondLst>
                                        </p:cTn>
                                        <p:tgtEl>
                                          <p:spTgt spid="6"/>
                                        </p:tgtEl>
                                      </p:cBhvr>
                                      <p:to x="100000" y="100000"/>
                                    </p:animScale>
                                    <p:animScale>
                                      <p:cBhvr>
                                        <p:cTn id="52" dur="26">
                                          <p:stCondLst>
                                            <p:cond delay="1808"/>
                                          </p:stCondLst>
                                        </p:cTn>
                                        <p:tgtEl>
                                          <p:spTgt spid="6"/>
                                        </p:tgtEl>
                                      </p:cBhvr>
                                      <p:to x="100000" y="95000"/>
                                    </p:animScale>
                                    <p:animScale>
                                      <p:cBhvr>
                                        <p:cTn id="5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14" y="225683"/>
            <a:ext cx="8229600" cy="857250"/>
          </a:xfrm>
        </p:spPr>
        <p:txBody>
          <a:bodyPr>
            <a:normAutofit/>
          </a:bodyPr>
          <a:lstStyle/>
          <a:p>
            <a:pPr algn="l"/>
            <a:r>
              <a:rPr lang="cs-CZ" sz="2500" b="1" dirty="0" smtClean="0">
                <a:latin typeface="Times New Roman" pitchFamily="18" charset="0"/>
                <a:cs typeface="Times New Roman" pitchFamily="18" charset="0"/>
              </a:rPr>
              <a:t>12.7 CLIL – Digital technology </a:t>
            </a:r>
            <a:endParaRPr lang="cs-CZ" sz="2500" b="1" dirty="0">
              <a:latin typeface="Times New Roman" pitchFamily="18" charset="0"/>
              <a:cs typeface="Times New Roman" pitchFamily="18" charset="0"/>
            </a:endParaRPr>
          </a:p>
        </p:txBody>
      </p:sp>
      <p:sp>
        <p:nvSpPr>
          <p:cNvPr id="9" name="TextovéPole 23"/>
          <p:cNvSpPr txBox="1"/>
          <p:nvPr/>
        </p:nvSpPr>
        <p:spPr>
          <a:xfrm>
            <a:off x="0" y="-20538"/>
            <a:ext cx="9144000" cy="492443"/>
          </a:xfrm>
          <a:prstGeom prst="rect">
            <a:avLst/>
          </a:prstGeom>
          <a:solidFill>
            <a:srgbClr val="FCD5B5"/>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err="1" smtClean="0">
                <a:solidFill>
                  <a:schemeClr val="accent3">
                    <a:lumMod val="50000"/>
                  </a:schemeClr>
                </a:solidFill>
                <a:latin typeface="Times New Roman" pitchFamily="18" charset="0"/>
                <a:cs typeface="Times New Roman" pitchFamily="18" charset="0"/>
              </a:rPr>
              <a:t>Informatics</a:t>
            </a:r>
            <a:endParaRPr lang="cs-CZ" sz="1600" b="1" dirty="0" smtClean="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2290543995"/>
              </p:ext>
            </p:extLst>
          </p:nvPr>
        </p:nvGraphicFramePr>
        <p:xfrm>
          <a:off x="395537" y="987574"/>
          <a:ext cx="8352927" cy="4023360"/>
        </p:xfrm>
        <a:graphic>
          <a:graphicData uri="http://schemas.openxmlformats.org/drawingml/2006/table">
            <a:tbl>
              <a:tblPr firstRow="1" bandRow="1">
                <a:tableStyleId>{5C22544A-7EE6-4342-B048-85BDC9FD1C3A}</a:tableStyleId>
              </a:tblPr>
              <a:tblGrid>
                <a:gridCol w="1198358"/>
                <a:gridCol w="3194129"/>
                <a:gridCol w="3960440"/>
              </a:tblGrid>
              <a:tr h="360040">
                <a:tc>
                  <a:txBody>
                    <a:bodyPr/>
                    <a:lstStyle/>
                    <a:p>
                      <a:pPr algn="ctr"/>
                      <a:r>
                        <a:rPr lang="cs-CZ" dirty="0" err="1" smtClean="0">
                          <a:latin typeface="Times New Roman" pitchFamily="18" charset="0"/>
                          <a:cs typeface="Times New Roman" pitchFamily="18" charset="0"/>
                        </a:rPr>
                        <a:t>Concepts</a:t>
                      </a:r>
                      <a:endParaRPr lang="cs-CZ" dirty="0">
                        <a:latin typeface="Times New Roman" pitchFamily="18" charset="0"/>
                        <a:cs typeface="Times New Roman" pitchFamily="18" charset="0"/>
                      </a:endParaRPr>
                    </a:p>
                  </a:txBody>
                  <a:tcPr/>
                </a:tc>
                <a:tc>
                  <a:txBody>
                    <a:bodyPr/>
                    <a:lstStyle/>
                    <a:p>
                      <a:pPr algn="ctr"/>
                      <a:r>
                        <a:rPr lang="cs-CZ" dirty="0" err="1" smtClean="0">
                          <a:solidFill>
                            <a:schemeClr val="bg1">
                              <a:lumMod val="95000"/>
                            </a:schemeClr>
                          </a:solidFill>
                          <a:latin typeface="Times New Roman" pitchFamily="18" charset="0"/>
                          <a:cs typeface="Times New Roman" pitchFamily="18" charset="0"/>
                        </a:rPr>
                        <a:t>English</a:t>
                      </a:r>
                      <a:endParaRPr lang="cs-CZ" dirty="0">
                        <a:solidFill>
                          <a:schemeClr val="bg1">
                            <a:lumMod val="95000"/>
                          </a:schemeClr>
                        </a:solidFill>
                        <a:latin typeface="Times New Roman" pitchFamily="18" charset="0"/>
                        <a:cs typeface="Times New Roman" pitchFamily="18" charset="0"/>
                      </a:endParaRPr>
                    </a:p>
                  </a:txBody>
                  <a:tcPr/>
                </a:tc>
                <a:tc>
                  <a:txBody>
                    <a:bodyPr/>
                    <a:lstStyle/>
                    <a:p>
                      <a:pPr algn="ctr"/>
                      <a:r>
                        <a:rPr lang="cs-CZ" dirty="0" smtClean="0">
                          <a:solidFill>
                            <a:schemeClr val="accent6">
                              <a:lumMod val="75000"/>
                            </a:schemeClr>
                          </a:solidFill>
                          <a:latin typeface="Times New Roman" pitchFamily="18" charset="0"/>
                          <a:cs typeface="Times New Roman" pitchFamily="18" charset="0"/>
                        </a:rPr>
                        <a:t>Czech</a:t>
                      </a:r>
                      <a:endParaRPr lang="cs-CZ" dirty="0">
                        <a:solidFill>
                          <a:schemeClr val="accent6">
                            <a:lumMod val="75000"/>
                          </a:schemeClr>
                        </a:solidFill>
                        <a:latin typeface="Times New Roman" pitchFamily="18" charset="0"/>
                        <a:cs typeface="Times New Roman" pitchFamily="18" charset="0"/>
                      </a:endParaRPr>
                    </a:p>
                  </a:txBody>
                  <a:tcPr/>
                </a:tc>
              </a:tr>
              <a:tr h="360040">
                <a:tc>
                  <a:txBody>
                    <a:bodyPr/>
                    <a:lstStyle/>
                    <a:p>
                      <a:pPr algn="ctr"/>
                      <a:r>
                        <a:rPr lang="cs-CZ" b="1" dirty="0" smtClean="0">
                          <a:latin typeface="Times New Roman" pitchFamily="18" charset="0"/>
                          <a:cs typeface="Times New Roman" pitchFamily="18" charset="0"/>
                        </a:rPr>
                        <a:t>CD</a:t>
                      </a:r>
                      <a:endParaRPr lang="cs-CZ" b="1" dirty="0">
                        <a:latin typeface="Times New Roman" pitchFamily="18" charset="0"/>
                        <a:cs typeface="Times New Roman" pitchFamily="18" charset="0"/>
                      </a:endParaRPr>
                    </a:p>
                  </a:txBody>
                  <a:tcPr/>
                </a:tc>
                <a:tc>
                  <a:txBody>
                    <a:bodyPr/>
                    <a:lstStyle/>
                    <a:p>
                      <a:pPr algn="ctr"/>
                      <a:r>
                        <a:rPr lang="cs-CZ" dirty="0" err="1" smtClean="0">
                          <a:solidFill>
                            <a:schemeClr val="tx1">
                              <a:lumMod val="50000"/>
                              <a:lumOff val="50000"/>
                            </a:schemeClr>
                          </a:solidFill>
                          <a:latin typeface="Times New Roman" pitchFamily="18" charset="0"/>
                          <a:cs typeface="Times New Roman" pitchFamily="18" charset="0"/>
                        </a:rPr>
                        <a:t>Compact</a:t>
                      </a:r>
                      <a:r>
                        <a:rPr lang="cs-CZ" baseline="0" dirty="0" smtClean="0">
                          <a:solidFill>
                            <a:schemeClr val="tx1">
                              <a:lumMod val="50000"/>
                              <a:lumOff val="50000"/>
                            </a:schemeClr>
                          </a:solidFill>
                          <a:latin typeface="Times New Roman" pitchFamily="18" charset="0"/>
                          <a:cs typeface="Times New Roman" pitchFamily="18" charset="0"/>
                        </a:rPr>
                        <a:t> </a:t>
                      </a:r>
                      <a:r>
                        <a:rPr lang="cs-CZ" baseline="0" dirty="0" err="1" smtClean="0">
                          <a:solidFill>
                            <a:schemeClr val="tx1">
                              <a:lumMod val="50000"/>
                              <a:lumOff val="50000"/>
                            </a:schemeClr>
                          </a:solidFill>
                          <a:latin typeface="Times New Roman" pitchFamily="18" charset="0"/>
                          <a:cs typeface="Times New Roman" pitchFamily="18" charset="0"/>
                        </a:rPr>
                        <a:t>disc</a:t>
                      </a:r>
                      <a:endParaRPr lang="cs-CZ" dirty="0">
                        <a:solidFill>
                          <a:schemeClr val="tx1">
                            <a:lumMod val="50000"/>
                            <a:lumOff val="50000"/>
                          </a:schemeClr>
                        </a:solidFill>
                        <a:latin typeface="Times New Roman" pitchFamily="18" charset="0"/>
                        <a:cs typeface="Times New Roman" pitchFamily="18" charset="0"/>
                      </a:endParaRPr>
                    </a:p>
                  </a:txBody>
                  <a:tcPr/>
                </a:tc>
                <a:tc>
                  <a:txBody>
                    <a:bodyPr/>
                    <a:lstStyle/>
                    <a:p>
                      <a:pPr algn="ctr"/>
                      <a:r>
                        <a:rPr lang="cs-CZ" dirty="0" smtClean="0">
                          <a:solidFill>
                            <a:schemeClr val="accent6">
                              <a:lumMod val="75000"/>
                            </a:schemeClr>
                          </a:solidFill>
                          <a:latin typeface="Times New Roman" pitchFamily="18" charset="0"/>
                          <a:cs typeface="Times New Roman" pitchFamily="18" charset="0"/>
                        </a:rPr>
                        <a:t>kompaktní disk</a:t>
                      </a:r>
                      <a:endParaRPr lang="cs-CZ" dirty="0">
                        <a:solidFill>
                          <a:schemeClr val="accent6">
                            <a:lumMod val="75000"/>
                          </a:schemeClr>
                        </a:solidFill>
                        <a:latin typeface="Times New Roman" pitchFamily="18" charset="0"/>
                        <a:cs typeface="Times New Roman" pitchFamily="18" charset="0"/>
                      </a:endParaRPr>
                    </a:p>
                  </a:txBody>
                  <a:tcPr/>
                </a:tc>
              </a:tr>
              <a:tr h="360040">
                <a:tc>
                  <a:txBody>
                    <a:bodyPr/>
                    <a:lstStyle/>
                    <a:p>
                      <a:pPr algn="ctr"/>
                      <a:r>
                        <a:rPr lang="cs-CZ" b="1" dirty="0" smtClean="0">
                          <a:latin typeface="Times New Roman" pitchFamily="18" charset="0"/>
                          <a:cs typeface="Times New Roman" pitchFamily="18" charset="0"/>
                        </a:rPr>
                        <a:t>DVD</a:t>
                      </a:r>
                      <a:endParaRPr lang="cs-CZ" b="1" dirty="0">
                        <a:latin typeface="Times New Roman" pitchFamily="18" charset="0"/>
                        <a:cs typeface="Times New Roman" pitchFamily="18" charset="0"/>
                      </a:endParaRPr>
                    </a:p>
                  </a:txBody>
                  <a:tcPr/>
                </a:tc>
                <a:tc>
                  <a:txBody>
                    <a:bodyPr/>
                    <a:lstStyle/>
                    <a:p>
                      <a:pPr algn="ctr"/>
                      <a:r>
                        <a:rPr lang="cs-CZ" dirty="0" smtClean="0">
                          <a:solidFill>
                            <a:schemeClr val="tx1">
                              <a:lumMod val="50000"/>
                              <a:lumOff val="50000"/>
                            </a:schemeClr>
                          </a:solidFill>
                          <a:latin typeface="Times New Roman" pitchFamily="18" charset="0"/>
                          <a:cs typeface="Times New Roman" pitchFamily="18" charset="0"/>
                        </a:rPr>
                        <a:t>Digital video </a:t>
                      </a:r>
                      <a:r>
                        <a:rPr lang="cs-CZ" smtClean="0">
                          <a:solidFill>
                            <a:schemeClr val="tx1">
                              <a:lumMod val="50000"/>
                              <a:lumOff val="50000"/>
                            </a:schemeClr>
                          </a:solidFill>
                          <a:latin typeface="Times New Roman" pitchFamily="18" charset="0"/>
                          <a:cs typeface="Times New Roman" pitchFamily="18" charset="0"/>
                        </a:rPr>
                        <a:t>disc</a:t>
                      </a:r>
                      <a:endParaRPr lang="cs-CZ" dirty="0">
                        <a:solidFill>
                          <a:schemeClr val="tx1">
                            <a:lumMod val="50000"/>
                            <a:lumOff val="50000"/>
                          </a:schemeClr>
                        </a:solidFill>
                        <a:latin typeface="Times New Roman" pitchFamily="18" charset="0"/>
                        <a:cs typeface="Times New Roman" pitchFamily="18" charset="0"/>
                      </a:endParaRPr>
                    </a:p>
                  </a:txBody>
                  <a:tcPr/>
                </a:tc>
                <a:tc>
                  <a:txBody>
                    <a:bodyPr/>
                    <a:lstStyle/>
                    <a:p>
                      <a:pPr algn="ctr"/>
                      <a:r>
                        <a:rPr lang="cs-CZ" dirty="0" smtClean="0">
                          <a:solidFill>
                            <a:schemeClr val="accent6">
                              <a:lumMod val="75000"/>
                            </a:schemeClr>
                          </a:solidFill>
                          <a:latin typeface="Times New Roman" pitchFamily="18" charset="0"/>
                          <a:cs typeface="Times New Roman" pitchFamily="18" charset="0"/>
                        </a:rPr>
                        <a:t>digitální video disk</a:t>
                      </a:r>
                      <a:endParaRPr lang="cs-CZ" dirty="0">
                        <a:solidFill>
                          <a:schemeClr val="accent6">
                            <a:lumMod val="75000"/>
                          </a:schemeClr>
                        </a:solidFill>
                        <a:latin typeface="Times New Roman" pitchFamily="18" charset="0"/>
                        <a:cs typeface="Times New Roman" pitchFamily="18" charset="0"/>
                      </a:endParaRPr>
                    </a:p>
                  </a:txBody>
                  <a:tcPr/>
                </a:tc>
              </a:tr>
              <a:tr h="360040">
                <a:tc>
                  <a:txBody>
                    <a:bodyPr/>
                    <a:lstStyle/>
                    <a:p>
                      <a:pPr algn="ctr"/>
                      <a:r>
                        <a:rPr lang="cs-CZ" b="1" dirty="0" smtClean="0">
                          <a:latin typeface="Times New Roman" pitchFamily="18" charset="0"/>
                          <a:cs typeface="Times New Roman" pitchFamily="18" charset="0"/>
                        </a:rPr>
                        <a:t>GSM</a:t>
                      </a:r>
                      <a:endParaRPr lang="cs-CZ" b="1" dirty="0">
                        <a:latin typeface="Times New Roman" pitchFamily="18" charset="0"/>
                        <a:cs typeface="Times New Roman" pitchFamily="18" charset="0"/>
                      </a:endParaRPr>
                    </a:p>
                  </a:txBody>
                  <a:tcPr/>
                </a:tc>
                <a:tc>
                  <a:txBody>
                    <a:bodyPr/>
                    <a:lstStyle/>
                    <a:p>
                      <a:pPr algn="ctr"/>
                      <a:r>
                        <a:rPr lang="cs-CZ" dirty="0" smtClean="0">
                          <a:solidFill>
                            <a:schemeClr val="tx1">
                              <a:lumMod val="50000"/>
                              <a:lumOff val="50000"/>
                            </a:schemeClr>
                          </a:solidFill>
                          <a:latin typeface="Times New Roman" pitchFamily="18" charset="0"/>
                          <a:cs typeface="Times New Roman" pitchFamily="18" charset="0"/>
                        </a:rPr>
                        <a:t>Group </a:t>
                      </a:r>
                      <a:r>
                        <a:rPr lang="cs-CZ" dirty="0" err="1" smtClean="0">
                          <a:solidFill>
                            <a:schemeClr val="tx1">
                              <a:lumMod val="50000"/>
                              <a:lumOff val="50000"/>
                            </a:schemeClr>
                          </a:solidFill>
                          <a:latin typeface="Times New Roman" pitchFamily="18" charset="0"/>
                          <a:cs typeface="Times New Roman" pitchFamily="18" charset="0"/>
                        </a:rPr>
                        <a:t>special</a:t>
                      </a:r>
                      <a:r>
                        <a:rPr lang="cs-CZ" dirty="0" smtClean="0">
                          <a:solidFill>
                            <a:schemeClr val="tx1">
                              <a:lumMod val="50000"/>
                              <a:lumOff val="50000"/>
                            </a:schemeClr>
                          </a:solidFill>
                          <a:latin typeface="Times New Roman" pitchFamily="18" charset="0"/>
                          <a:cs typeface="Times New Roman" pitchFamily="18" charset="0"/>
                        </a:rPr>
                        <a:t> mobile</a:t>
                      </a:r>
                      <a:endParaRPr lang="cs-CZ" dirty="0">
                        <a:solidFill>
                          <a:schemeClr val="tx1">
                            <a:lumMod val="50000"/>
                            <a:lumOff val="50000"/>
                          </a:schemeClr>
                        </a:solidFill>
                        <a:latin typeface="Times New Roman" pitchFamily="18" charset="0"/>
                        <a:cs typeface="Times New Roman" pitchFamily="18" charset="0"/>
                      </a:endParaRPr>
                    </a:p>
                  </a:txBody>
                  <a:tcPr/>
                </a:tc>
                <a:tc>
                  <a:txBody>
                    <a:bodyPr/>
                    <a:lstStyle/>
                    <a:p>
                      <a:pPr algn="ctr"/>
                      <a:r>
                        <a:rPr lang="cs-CZ" dirty="0" smtClean="0">
                          <a:solidFill>
                            <a:schemeClr val="accent6">
                              <a:lumMod val="75000"/>
                            </a:schemeClr>
                          </a:solidFill>
                          <a:latin typeface="Times New Roman" pitchFamily="18" charset="0"/>
                          <a:cs typeface="Times New Roman" pitchFamily="18" charset="0"/>
                        </a:rPr>
                        <a:t>globální systém pro mobilní komunikaci</a:t>
                      </a:r>
                      <a:endParaRPr lang="cs-CZ" dirty="0">
                        <a:solidFill>
                          <a:schemeClr val="accent6">
                            <a:lumMod val="75000"/>
                          </a:schemeClr>
                        </a:solidFill>
                        <a:latin typeface="Times New Roman" pitchFamily="18" charset="0"/>
                        <a:cs typeface="Times New Roman" pitchFamily="18" charset="0"/>
                      </a:endParaRPr>
                    </a:p>
                  </a:txBody>
                  <a:tcPr/>
                </a:tc>
              </a:tr>
              <a:tr h="360040">
                <a:tc>
                  <a:txBody>
                    <a:bodyPr/>
                    <a:lstStyle/>
                    <a:p>
                      <a:pPr algn="ctr"/>
                      <a:r>
                        <a:rPr lang="cs-CZ" b="1" dirty="0" smtClean="0">
                          <a:latin typeface="Times New Roman" pitchFamily="18" charset="0"/>
                          <a:cs typeface="Times New Roman" pitchFamily="18" charset="0"/>
                        </a:rPr>
                        <a:t>GPS</a:t>
                      </a:r>
                      <a:endParaRPr lang="cs-CZ" b="1" dirty="0">
                        <a:latin typeface="Times New Roman" pitchFamily="18" charset="0"/>
                        <a:cs typeface="Times New Roman" pitchFamily="18" charset="0"/>
                      </a:endParaRPr>
                    </a:p>
                  </a:txBody>
                  <a:tcPr/>
                </a:tc>
                <a:tc>
                  <a:txBody>
                    <a:bodyPr/>
                    <a:lstStyle/>
                    <a:p>
                      <a:pPr algn="ctr"/>
                      <a:r>
                        <a:rPr lang="cs-CZ" dirty="0" err="1" smtClean="0">
                          <a:solidFill>
                            <a:schemeClr val="tx1">
                              <a:lumMod val="50000"/>
                              <a:lumOff val="50000"/>
                            </a:schemeClr>
                          </a:solidFill>
                          <a:latin typeface="Times New Roman" pitchFamily="18" charset="0"/>
                          <a:cs typeface="Times New Roman" pitchFamily="18" charset="0"/>
                        </a:rPr>
                        <a:t>Global</a:t>
                      </a:r>
                      <a:r>
                        <a:rPr lang="cs-CZ" dirty="0" smtClean="0">
                          <a:solidFill>
                            <a:schemeClr val="tx1">
                              <a:lumMod val="50000"/>
                              <a:lumOff val="50000"/>
                            </a:schemeClr>
                          </a:solidFill>
                          <a:latin typeface="Times New Roman" pitchFamily="18" charset="0"/>
                          <a:cs typeface="Times New Roman" pitchFamily="18" charset="0"/>
                        </a:rPr>
                        <a:t> </a:t>
                      </a:r>
                      <a:r>
                        <a:rPr lang="cs-CZ" dirty="0" err="1" smtClean="0">
                          <a:solidFill>
                            <a:schemeClr val="tx1">
                              <a:lumMod val="50000"/>
                              <a:lumOff val="50000"/>
                            </a:schemeClr>
                          </a:solidFill>
                          <a:latin typeface="Times New Roman" pitchFamily="18" charset="0"/>
                          <a:cs typeface="Times New Roman" pitchFamily="18" charset="0"/>
                        </a:rPr>
                        <a:t>positioning</a:t>
                      </a:r>
                      <a:r>
                        <a:rPr lang="cs-CZ" dirty="0" smtClean="0">
                          <a:solidFill>
                            <a:schemeClr val="tx1">
                              <a:lumMod val="50000"/>
                              <a:lumOff val="50000"/>
                            </a:schemeClr>
                          </a:solidFill>
                          <a:latin typeface="Times New Roman" pitchFamily="18" charset="0"/>
                          <a:cs typeface="Times New Roman" pitchFamily="18" charset="0"/>
                        </a:rPr>
                        <a:t> </a:t>
                      </a:r>
                      <a:r>
                        <a:rPr lang="cs-CZ" dirty="0" err="1" smtClean="0">
                          <a:solidFill>
                            <a:schemeClr val="tx1">
                              <a:lumMod val="50000"/>
                              <a:lumOff val="50000"/>
                            </a:schemeClr>
                          </a:solidFill>
                          <a:latin typeface="Times New Roman" pitchFamily="18" charset="0"/>
                          <a:cs typeface="Times New Roman" pitchFamily="18" charset="0"/>
                        </a:rPr>
                        <a:t>system</a:t>
                      </a:r>
                      <a:endParaRPr lang="cs-CZ" dirty="0">
                        <a:solidFill>
                          <a:schemeClr val="tx1">
                            <a:lumMod val="50000"/>
                            <a:lumOff val="50000"/>
                          </a:schemeClr>
                        </a:solidFill>
                        <a:latin typeface="Times New Roman" pitchFamily="18" charset="0"/>
                        <a:cs typeface="Times New Roman" pitchFamily="18" charset="0"/>
                      </a:endParaRPr>
                    </a:p>
                  </a:txBody>
                  <a:tcPr/>
                </a:tc>
                <a:tc>
                  <a:txBody>
                    <a:bodyPr/>
                    <a:lstStyle/>
                    <a:p>
                      <a:pPr algn="ctr"/>
                      <a:r>
                        <a:rPr lang="cs-CZ" dirty="0" smtClean="0">
                          <a:solidFill>
                            <a:schemeClr val="accent6">
                              <a:lumMod val="75000"/>
                            </a:schemeClr>
                          </a:solidFill>
                          <a:latin typeface="Times New Roman" pitchFamily="18" charset="0"/>
                          <a:cs typeface="Times New Roman" pitchFamily="18" charset="0"/>
                        </a:rPr>
                        <a:t>globální polohovací systém</a:t>
                      </a:r>
                      <a:endParaRPr lang="cs-CZ" dirty="0">
                        <a:solidFill>
                          <a:schemeClr val="accent6">
                            <a:lumMod val="75000"/>
                          </a:schemeClr>
                        </a:solidFill>
                        <a:latin typeface="Times New Roman" pitchFamily="18" charset="0"/>
                        <a:cs typeface="Times New Roman" pitchFamily="18" charset="0"/>
                      </a:endParaRPr>
                    </a:p>
                  </a:txBody>
                  <a:tcPr/>
                </a:tc>
              </a:tr>
              <a:tr h="360040">
                <a:tc>
                  <a:txBody>
                    <a:bodyPr/>
                    <a:lstStyle/>
                    <a:p>
                      <a:pPr algn="ctr"/>
                      <a:r>
                        <a:rPr lang="cs-CZ" b="1" dirty="0" smtClean="0">
                          <a:latin typeface="Times New Roman" pitchFamily="18" charset="0"/>
                          <a:cs typeface="Times New Roman" pitchFamily="18" charset="0"/>
                        </a:rPr>
                        <a:t>MMS</a:t>
                      </a:r>
                      <a:endParaRPr lang="cs-CZ" b="1" dirty="0">
                        <a:latin typeface="Times New Roman" pitchFamily="18" charset="0"/>
                        <a:cs typeface="Times New Roman" pitchFamily="18" charset="0"/>
                      </a:endParaRPr>
                    </a:p>
                  </a:txBody>
                  <a:tcPr/>
                </a:tc>
                <a:tc>
                  <a:txBody>
                    <a:bodyPr/>
                    <a:lstStyle/>
                    <a:p>
                      <a:pPr algn="ctr"/>
                      <a:r>
                        <a:rPr lang="cs-CZ" i="0" dirty="0" err="1" smtClean="0">
                          <a:solidFill>
                            <a:schemeClr val="tx1">
                              <a:lumMod val="50000"/>
                              <a:lumOff val="50000"/>
                            </a:schemeClr>
                          </a:solidFill>
                          <a:latin typeface="Times New Roman" pitchFamily="18" charset="0"/>
                          <a:cs typeface="Times New Roman" pitchFamily="18" charset="0"/>
                        </a:rPr>
                        <a:t>Multimedia</a:t>
                      </a:r>
                      <a:r>
                        <a:rPr lang="cs-CZ" i="0" dirty="0" smtClean="0">
                          <a:solidFill>
                            <a:schemeClr val="tx1">
                              <a:lumMod val="50000"/>
                              <a:lumOff val="50000"/>
                            </a:schemeClr>
                          </a:solidFill>
                          <a:latin typeface="Times New Roman" pitchFamily="18" charset="0"/>
                          <a:cs typeface="Times New Roman" pitchFamily="18" charset="0"/>
                        </a:rPr>
                        <a:t> </a:t>
                      </a:r>
                      <a:r>
                        <a:rPr lang="cs-CZ" i="0" dirty="0" err="1" smtClean="0">
                          <a:solidFill>
                            <a:schemeClr val="tx1">
                              <a:lumMod val="50000"/>
                              <a:lumOff val="50000"/>
                            </a:schemeClr>
                          </a:solidFill>
                          <a:latin typeface="Times New Roman" pitchFamily="18" charset="0"/>
                          <a:cs typeface="Times New Roman" pitchFamily="18" charset="0"/>
                        </a:rPr>
                        <a:t>Messaging</a:t>
                      </a:r>
                      <a:r>
                        <a:rPr lang="cs-CZ" i="0" dirty="0" smtClean="0">
                          <a:solidFill>
                            <a:schemeClr val="tx1">
                              <a:lumMod val="50000"/>
                              <a:lumOff val="50000"/>
                            </a:schemeClr>
                          </a:solidFill>
                          <a:latin typeface="Times New Roman" pitchFamily="18" charset="0"/>
                          <a:cs typeface="Times New Roman" pitchFamily="18" charset="0"/>
                        </a:rPr>
                        <a:t> </a:t>
                      </a:r>
                      <a:r>
                        <a:rPr lang="cs-CZ" i="0" dirty="0" err="1" smtClean="0">
                          <a:solidFill>
                            <a:schemeClr val="tx1">
                              <a:lumMod val="50000"/>
                              <a:lumOff val="50000"/>
                            </a:schemeClr>
                          </a:solidFill>
                          <a:latin typeface="Times New Roman" pitchFamily="18" charset="0"/>
                          <a:cs typeface="Times New Roman" pitchFamily="18" charset="0"/>
                        </a:rPr>
                        <a:t>Service</a:t>
                      </a:r>
                      <a:endParaRPr lang="cs-CZ" i="0" dirty="0">
                        <a:solidFill>
                          <a:schemeClr val="tx1">
                            <a:lumMod val="50000"/>
                            <a:lumOff val="50000"/>
                          </a:schemeClr>
                        </a:solidFill>
                        <a:latin typeface="Times New Roman" pitchFamily="18" charset="0"/>
                        <a:cs typeface="Times New Roman" pitchFamily="18" charset="0"/>
                      </a:endParaRPr>
                    </a:p>
                  </a:txBody>
                  <a:tcPr/>
                </a:tc>
                <a:tc>
                  <a:txBody>
                    <a:bodyPr/>
                    <a:lstStyle/>
                    <a:p>
                      <a:pPr algn="ctr"/>
                      <a:r>
                        <a:rPr lang="cs-CZ" dirty="0" smtClean="0">
                          <a:solidFill>
                            <a:schemeClr val="accent6">
                              <a:lumMod val="75000"/>
                            </a:schemeClr>
                          </a:solidFill>
                          <a:latin typeface="Times New Roman" pitchFamily="18" charset="0"/>
                          <a:cs typeface="Times New Roman" pitchFamily="18" charset="0"/>
                        </a:rPr>
                        <a:t>multimediální</a:t>
                      </a:r>
                      <a:r>
                        <a:rPr lang="cs-CZ" baseline="0" dirty="0" smtClean="0">
                          <a:solidFill>
                            <a:schemeClr val="accent6">
                              <a:lumMod val="75000"/>
                            </a:schemeClr>
                          </a:solidFill>
                          <a:latin typeface="Times New Roman" pitchFamily="18" charset="0"/>
                          <a:cs typeface="Times New Roman" pitchFamily="18" charset="0"/>
                        </a:rPr>
                        <a:t> zprávy</a:t>
                      </a:r>
                      <a:endParaRPr lang="cs-CZ" dirty="0">
                        <a:solidFill>
                          <a:schemeClr val="accent6">
                            <a:lumMod val="75000"/>
                          </a:schemeClr>
                        </a:solidFill>
                        <a:latin typeface="Times New Roman" pitchFamily="18" charset="0"/>
                        <a:cs typeface="Times New Roman" pitchFamily="18" charset="0"/>
                      </a:endParaRPr>
                    </a:p>
                  </a:txBody>
                  <a:tcPr/>
                </a:tc>
              </a:tr>
              <a:tr h="360040">
                <a:tc>
                  <a:txBody>
                    <a:bodyPr/>
                    <a:lstStyle/>
                    <a:p>
                      <a:pPr algn="ctr"/>
                      <a:r>
                        <a:rPr lang="cs-CZ" b="1" dirty="0" smtClean="0">
                          <a:latin typeface="Times New Roman" pitchFamily="18" charset="0"/>
                          <a:cs typeface="Times New Roman" pitchFamily="18" charset="0"/>
                        </a:rPr>
                        <a:t>SMS</a:t>
                      </a:r>
                      <a:endParaRPr lang="cs-CZ" b="1" dirty="0">
                        <a:latin typeface="Times New Roman" pitchFamily="18" charset="0"/>
                        <a:cs typeface="Times New Roman" pitchFamily="18" charset="0"/>
                      </a:endParaRPr>
                    </a:p>
                  </a:txBody>
                  <a:tcPr/>
                </a:tc>
                <a:tc>
                  <a:txBody>
                    <a:bodyPr/>
                    <a:lstStyle/>
                    <a:p>
                      <a:pPr algn="ctr"/>
                      <a:r>
                        <a:rPr lang="cs-CZ" sz="1800" i="0" dirty="0" err="1" smtClean="0">
                          <a:solidFill>
                            <a:schemeClr val="tx1">
                              <a:lumMod val="50000"/>
                              <a:lumOff val="50000"/>
                            </a:schemeClr>
                          </a:solidFill>
                          <a:latin typeface="Times New Roman" pitchFamily="18" charset="0"/>
                          <a:cs typeface="Times New Roman" pitchFamily="18" charset="0"/>
                        </a:rPr>
                        <a:t>Short</a:t>
                      </a:r>
                      <a:r>
                        <a:rPr lang="cs-CZ" sz="1800" i="0" dirty="0" smtClean="0">
                          <a:solidFill>
                            <a:schemeClr val="tx1">
                              <a:lumMod val="50000"/>
                              <a:lumOff val="50000"/>
                            </a:schemeClr>
                          </a:solidFill>
                          <a:latin typeface="Times New Roman" pitchFamily="18" charset="0"/>
                          <a:cs typeface="Times New Roman" pitchFamily="18" charset="0"/>
                        </a:rPr>
                        <a:t> </a:t>
                      </a:r>
                      <a:r>
                        <a:rPr lang="cs-CZ" sz="1800" i="0" dirty="0" err="1" smtClean="0">
                          <a:solidFill>
                            <a:schemeClr val="tx1">
                              <a:lumMod val="50000"/>
                              <a:lumOff val="50000"/>
                            </a:schemeClr>
                          </a:solidFill>
                          <a:latin typeface="Times New Roman" pitchFamily="18" charset="0"/>
                          <a:cs typeface="Times New Roman" pitchFamily="18" charset="0"/>
                        </a:rPr>
                        <a:t>message</a:t>
                      </a:r>
                      <a:r>
                        <a:rPr lang="cs-CZ" sz="1800" i="0" dirty="0" smtClean="0">
                          <a:solidFill>
                            <a:schemeClr val="tx1">
                              <a:lumMod val="50000"/>
                              <a:lumOff val="50000"/>
                            </a:schemeClr>
                          </a:solidFill>
                          <a:latin typeface="Times New Roman" pitchFamily="18" charset="0"/>
                          <a:cs typeface="Times New Roman" pitchFamily="18" charset="0"/>
                        </a:rPr>
                        <a:t> </a:t>
                      </a:r>
                      <a:r>
                        <a:rPr lang="cs-CZ" sz="1800" i="0" dirty="0" err="1" smtClean="0">
                          <a:solidFill>
                            <a:schemeClr val="tx1">
                              <a:lumMod val="50000"/>
                              <a:lumOff val="50000"/>
                            </a:schemeClr>
                          </a:solidFill>
                          <a:latin typeface="Times New Roman" pitchFamily="18" charset="0"/>
                          <a:cs typeface="Times New Roman" pitchFamily="18" charset="0"/>
                        </a:rPr>
                        <a:t>service</a:t>
                      </a:r>
                      <a:endParaRPr lang="cs-CZ" sz="1800" i="0" dirty="0">
                        <a:solidFill>
                          <a:schemeClr val="tx1">
                            <a:lumMod val="50000"/>
                            <a:lumOff val="50000"/>
                          </a:schemeClr>
                        </a:solidFill>
                        <a:latin typeface="Times New Roman" pitchFamily="18" charset="0"/>
                        <a:cs typeface="Times New Roman" pitchFamily="18" charset="0"/>
                      </a:endParaRPr>
                    </a:p>
                  </a:txBody>
                  <a:tcPr/>
                </a:tc>
                <a:tc>
                  <a:txBody>
                    <a:bodyPr/>
                    <a:lstStyle/>
                    <a:p>
                      <a:pPr algn="ctr"/>
                      <a:r>
                        <a:rPr lang="cs-CZ" dirty="0" smtClean="0">
                          <a:solidFill>
                            <a:schemeClr val="accent6">
                              <a:lumMod val="75000"/>
                            </a:schemeClr>
                          </a:solidFill>
                          <a:latin typeface="Times New Roman" pitchFamily="18" charset="0"/>
                          <a:cs typeface="Times New Roman" pitchFamily="18" charset="0"/>
                        </a:rPr>
                        <a:t>služba krátkých</a:t>
                      </a:r>
                      <a:r>
                        <a:rPr lang="cs-CZ" baseline="0" dirty="0" smtClean="0">
                          <a:solidFill>
                            <a:schemeClr val="accent6">
                              <a:lumMod val="75000"/>
                            </a:schemeClr>
                          </a:solidFill>
                          <a:latin typeface="Times New Roman" pitchFamily="18" charset="0"/>
                          <a:cs typeface="Times New Roman" pitchFamily="18" charset="0"/>
                        </a:rPr>
                        <a:t> zpráv </a:t>
                      </a:r>
                      <a:endParaRPr lang="cs-CZ" dirty="0">
                        <a:solidFill>
                          <a:schemeClr val="accent6">
                            <a:lumMod val="75000"/>
                          </a:schemeClr>
                        </a:solidFill>
                        <a:latin typeface="Times New Roman" pitchFamily="18" charset="0"/>
                        <a:cs typeface="Times New Roman" pitchFamily="18" charset="0"/>
                      </a:endParaRPr>
                    </a:p>
                  </a:txBody>
                  <a:tcPr/>
                </a:tc>
              </a:tr>
              <a:tr h="360040">
                <a:tc>
                  <a:txBody>
                    <a:bodyPr/>
                    <a:lstStyle/>
                    <a:p>
                      <a:pPr algn="ctr"/>
                      <a:r>
                        <a:rPr lang="cs-CZ" b="1" dirty="0" smtClean="0">
                          <a:latin typeface="Times New Roman" pitchFamily="18" charset="0"/>
                          <a:cs typeface="Times New Roman" pitchFamily="18" charset="0"/>
                        </a:rPr>
                        <a:t>PC</a:t>
                      </a:r>
                      <a:endParaRPr lang="cs-CZ" b="1" dirty="0">
                        <a:latin typeface="Times New Roman" pitchFamily="18" charset="0"/>
                        <a:cs typeface="Times New Roman" pitchFamily="18" charset="0"/>
                      </a:endParaRPr>
                    </a:p>
                  </a:txBody>
                  <a:tcPr/>
                </a:tc>
                <a:tc>
                  <a:txBody>
                    <a:bodyPr/>
                    <a:lstStyle/>
                    <a:p>
                      <a:pPr algn="ctr"/>
                      <a:r>
                        <a:rPr lang="cs-CZ" dirty="0" err="1" smtClean="0">
                          <a:solidFill>
                            <a:schemeClr val="tx1">
                              <a:lumMod val="50000"/>
                              <a:lumOff val="50000"/>
                            </a:schemeClr>
                          </a:solidFill>
                          <a:latin typeface="Times New Roman" pitchFamily="18" charset="0"/>
                          <a:cs typeface="Times New Roman" pitchFamily="18" charset="0"/>
                        </a:rPr>
                        <a:t>Personal</a:t>
                      </a:r>
                      <a:r>
                        <a:rPr lang="cs-CZ" dirty="0" smtClean="0">
                          <a:solidFill>
                            <a:schemeClr val="tx1">
                              <a:lumMod val="50000"/>
                              <a:lumOff val="50000"/>
                            </a:schemeClr>
                          </a:solidFill>
                          <a:latin typeface="Times New Roman" pitchFamily="18" charset="0"/>
                          <a:cs typeface="Times New Roman" pitchFamily="18" charset="0"/>
                        </a:rPr>
                        <a:t> </a:t>
                      </a:r>
                      <a:r>
                        <a:rPr lang="cs-CZ" dirty="0" err="1" smtClean="0">
                          <a:solidFill>
                            <a:schemeClr val="tx1">
                              <a:lumMod val="50000"/>
                              <a:lumOff val="50000"/>
                            </a:schemeClr>
                          </a:solidFill>
                          <a:latin typeface="Times New Roman" pitchFamily="18" charset="0"/>
                          <a:cs typeface="Times New Roman" pitchFamily="18" charset="0"/>
                        </a:rPr>
                        <a:t>computer</a:t>
                      </a:r>
                      <a:endParaRPr lang="cs-CZ" dirty="0">
                        <a:solidFill>
                          <a:schemeClr val="tx1">
                            <a:lumMod val="50000"/>
                            <a:lumOff val="50000"/>
                          </a:schemeClr>
                        </a:solidFill>
                        <a:latin typeface="Times New Roman" pitchFamily="18" charset="0"/>
                        <a:cs typeface="Times New Roman" pitchFamily="18" charset="0"/>
                      </a:endParaRPr>
                    </a:p>
                  </a:txBody>
                  <a:tcPr/>
                </a:tc>
                <a:tc>
                  <a:txBody>
                    <a:bodyPr/>
                    <a:lstStyle/>
                    <a:p>
                      <a:pPr algn="ctr"/>
                      <a:r>
                        <a:rPr lang="cs-CZ" dirty="0" smtClean="0">
                          <a:solidFill>
                            <a:schemeClr val="accent6">
                              <a:lumMod val="75000"/>
                            </a:schemeClr>
                          </a:solidFill>
                          <a:latin typeface="Times New Roman" pitchFamily="18" charset="0"/>
                          <a:cs typeface="Times New Roman" pitchFamily="18" charset="0"/>
                        </a:rPr>
                        <a:t>osobní počítač</a:t>
                      </a:r>
                      <a:endParaRPr lang="cs-CZ" dirty="0">
                        <a:solidFill>
                          <a:schemeClr val="accent6">
                            <a:lumMod val="75000"/>
                          </a:schemeClr>
                        </a:solidFill>
                        <a:latin typeface="Times New Roman" pitchFamily="18" charset="0"/>
                        <a:cs typeface="Times New Roman" pitchFamily="18" charset="0"/>
                      </a:endParaRPr>
                    </a:p>
                  </a:txBody>
                  <a:tcPr/>
                </a:tc>
              </a:tr>
              <a:tr h="360040">
                <a:tc>
                  <a:txBody>
                    <a:bodyPr/>
                    <a:lstStyle/>
                    <a:p>
                      <a:pPr algn="ctr"/>
                      <a:r>
                        <a:rPr lang="cs-CZ" b="1" dirty="0" smtClean="0">
                          <a:latin typeface="Times New Roman" pitchFamily="18" charset="0"/>
                          <a:cs typeface="Times New Roman" pitchFamily="18" charset="0"/>
                        </a:rPr>
                        <a:t>PDA</a:t>
                      </a:r>
                      <a:endParaRPr lang="cs-CZ" b="1" dirty="0">
                        <a:latin typeface="Times New Roman" pitchFamily="18" charset="0"/>
                        <a:cs typeface="Times New Roman" pitchFamily="18" charset="0"/>
                      </a:endParaRPr>
                    </a:p>
                  </a:txBody>
                  <a:tcPr/>
                </a:tc>
                <a:tc>
                  <a:txBody>
                    <a:bodyPr/>
                    <a:lstStyle/>
                    <a:p>
                      <a:pPr algn="ctr"/>
                      <a:r>
                        <a:rPr lang="cs-CZ" dirty="0" err="1" smtClean="0">
                          <a:solidFill>
                            <a:schemeClr val="tx1">
                              <a:lumMod val="50000"/>
                              <a:lumOff val="50000"/>
                            </a:schemeClr>
                          </a:solidFill>
                          <a:latin typeface="Times New Roman" pitchFamily="18" charset="0"/>
                          <a:cs typeface="Times New Roman" pitchFamily="18" charset="0"/>
                        </a:rPr>
                        <a:t>Personal</a:t>
                      </a:r>
                      <a:r>
                        <a:rPr lang="cs-CZ" dirty="0" smtClean="0">
                          <a:solidFill>
                            <a:schemeClr val="tx1">
                              <a:lumMod val="50000"/>
                              <a:lumOff val="50000"/>
                            </a:schemeClr>
                          </a:solidFill>
                          <a:latin typeface="Times New Roman" pitchFamily="18" charset="0"/>
                          <a:cs typeface="Times New Roman" pitchFamily="18" charset="0"/>
                        </a:rPr>
                        <a:t> </a:t>
                      </a:r>
                      <a:r>
                        <a:rPr lang="cs-CZ" dirty="0" err="1" smtClean="0">
                          <a:solidFill>
                            <a:schemeClr val="tx1">
                              <a:lumMod val="50000"/>
                              <a:lumOff val="50000"/>
                            </a:schemeClr>
                          </a:solidFill>
                          <a:latin typeface="Times New Roman" pitchFamily="18" charset="0"/>
                          <a:cs typeface="Times New Roman" pitchFamily="18" charset="0"/>
                        </a:rPr>
                        <a:t>digital</a:t>
                      </a:r>
                      <a:r>
                        <a:rPr lang="cs-CZ" dirty="0" smtClean="0">
                          <a:solidFill>
                            <a:schemeClr val="tx1">
                              <a:lumMod val="50000"/>
                              <a:lumOff val="50000"/>
                            </a:schemeClr>
                          </a:solidFill>
                          <a:latin typeface="Times New Roman" pitchFamily="18" charset="0"/>
                          <a:cs typeface="Times New Roman" pitchFamily="18" charset="0"/>
                        </a:rPr>
                        <a:t> </a:t>
                      </a:r>
                      <a:r>
                        <a:rPr lang="cs-CZ" dirty="0" err="1" smtClean="0">
                          <a:solidFill>
                            <a:schemeClr val="tx1">
                              <a:lumMod val="50000"/>
                              <a:lumOff val="50000"/>
                            </a:schemeClr>
                          </a:solidFill>
                          <a:latin typeface="Times New Roman" pitchFamily="18" charset="0"/>
                          <a:cs typeface="Times New Roman" pitchFamily="18" charset="0"/>
                        </a:rPr>
                        <a:t>assistant</a:t>
                      </a:r>
                      <a:endParaRPr lang="cs-CZ" dirty="0">
                        <a:solidFill>
                          <a:schemeClr val="tx1">
                            <a:lumMod val="50000"/>
                            <a:lumOff val="50000"/>
                          </a:schemeClr>
                        </a:solidFill>
                        <a:latin typeface="Times New Roman" pitchFamily="18" charset="0"/>
                        <a:cs typeface="Times New Roman" pitchFamily="18" charset="0"/>
                      </a:endParaRPr>
                    </a:p>
                  </a:txBody>
                  <a:tcPr/>
                </a:tc>
                <a:tc>
                  <a:txBody>
                    <a:bodyPr/>
                    <a:lstStyle/>
                    <a:p>
                      <a:pPr algn="ctr"/>
                      <a:r>
                        <a:rPr lang="cs-CZ" dirty="0" smtClean="0">
                          <a:solidFill>
                            <a:schemeClr val="accent6">
                              <a:lumMod val="75000"/>
                            </a:schemeClr>
                          </a:solidFill>
                          <a:latin typeface="Times New Roman" pitchFamily="18" charset="0"/>
                          <a:cs typeface="Times New Roman" pitchFamily="18" charset="0"/>
                        </a:rPr>
                        <a:t>osobní digitální pomocník</a:t>
                      </a:r>
                      <a:endParaRPr lang="cs-CZ" dirty="0">
                        <a:solidFill>
                          <a:schemeClr val="accent6">
                            <a:lumMod val="75000"/>
                          </a:schemeClr>
                        </a:solidFill>
                        <a:latin typeface="Times New Roman" pitchFamily="18" charset="0"/>
                        <a:cs typeface="Times New Roman" pitchFamily="18" charset="0"/>
                      </a:endParaRPr>
                    </a:p>
                  </a:txBody>
                  <a:tcPr/>
                </a:tc>
              </a:tr>
              <a:tr h="360040">
                <a:tc>
                  <a:txBody>
                    <a:bodyPr/>
                    <a:lstStyle/>
                    <a:p>
                      <a:pPr algn="ctr"/>
                      <a:r>
                        <a:rPr lang="cs-CZ" b="1" dirty="0" smtClean="0">
                          <a:latin typeface="Times New Roman" pitchFamily="18" charset="0"/>
                          <a:cs typeface="Times New Roman" pitchFamily="18" charset="0"/>
                        </a:rPr>
                        <a:t>USB</a:t>
                      </a:r>
                      <a:endParaRPr lang="cs-CZ" b="1" dirty="0">
                        <a:latin typeface="Times New Roman" pitchFamily="18" charset="0"/>
                        <a:cs typeface="Times New Roman" pitchFamily="18" charset="0"/>
                      </a:endParaRPr>
                    </a:p>
                  </a:txBody>
                  <a:tcPr/>
                </a:tc>
                <a:tc>
                  <a:txBody>
                    <a:bodyPr/>
                    <a:lstStyle/>
                    <a:p>
                      <a:pPr algn="ctr"/>
                      <a:r>
                        <a:rPr lang="cs-CZ" sz="1600" b="0" dirty="0" smtClean="0">
                          <a:solidFill>
                            <a:schemeClr val="tx1">
                              <a:lumMod val="50000"/>
                              <a:lumOff val="50000"/>
                            </a:schemeClr>
                          </a:solidFill>
                          <a:latin typeface="Times New Roman" pitchFamily="18" charset="0"/>
                          <a:cs typeface="Times New Roman" pitchFamily="18" charset="0"/>
                        </a:rPr>
                        <a:t>Universal </a:t>
                      </a:r>
                      <a:r>
                        <a:rPr lang="cs-CZ" sz="1600" b="0" dirty="0" err="1" smtClean="0">
                          <a:solidFill>
                            <a:schemeClr val="tx1">
                              <a:lumMod val="50000"/>
                              <a:lumOff val="50000"/>
                            </a:schemeClr>
                          </a:solidFill>
                          <a:latin typeface="Times New Roman" pitchFamily="18" charset="0"/>
                          <a:cs typeface="Times New Roman" pitchFamily="18" charset="0"/>
                        </a:rPr>
                        <a:t>Serial</a:t>
                      </a:r>
                      <a:r>
                        <a:rPr lang="cs-CZ" sz="1600" b="0" dirty="0" smtClean="0">
                          <a:solidFill>
                            <a:schemeClr val="tx1">
                              <a:lumMod val="50000"/>
                              <a:lumOff val="50000"/>
                            </a:schemeClr>
                          </a:solidFill>
                          <a:latin typeface="Times New Roman" pitchFamily="18" charset="0"/>
                          <a:cs typeface="Times New Roman" pitchFamily="18" charset="0"/>
                        </a:rPr>
                        <a:t> Bus</a:t>
                      </a:r>
                      <a:endParaRPr lang="cs-CZ" sz="1600" b="0" dirty="0">
                        <a:solidFill>
                          <a:schemeClr val="tx1">
                            <a:lumMod val="50000"/>
                            <a:lumOff val="50000"/>
                          </a:schemeClr>
                        </a:solidFill>
                        <a:latin typeface="Times New Roman" pitchFamily="18" charset="0"/>
                        <a:cs typeface="Times New Roman" pitchFamily="18" charset="0"/>
                      </a:endParaRPr>
                    </a:p>
                  </a:txBody>
                  <a:tcPr/>
                </a:tc>
                <a:tc>
                  <a:txBody>
                    <a:bodyPr/>
                    <a:lstStyle/>
                    <a:p>
                      <a:pPr algn="ctr"/>
                      <a:r>
                        <a:rPr lang="cs-CZ" dirty="0" smtClean="0">
                          <a:solidFill>
                            <a:schemeClr val="accent6">
                              <a:lumMod val="75000"/>
                            </a:schemeClr>
                          </a:solidFill>
                          <a:latin typeface="Times New Roman" pitchFamily="18" charset="0"/>
                          <a:cs typeface="Times New Roman" pitchFamily="18" charset="0"/>
                        </a:rPr>
                        <a:t>universální sériová sběrnice</a:t>
                      </a:r>
                      <a:endParaRPr lang="cs-CZ" dirty="0">
                        <a:solidFill>
                          <a:schemeClr val="accent6">
                            <a:lumMod val="75000"/>
                          </a:schemeClr>
                        </a:solidFill>
                        <a:latin typeface="Times New Roman" pitchFamily="18" charset="0"/>
                        <a:cs typeface="Times New Roman" pitchFamily="18" charset="0"/>
                      </a:endParaRPr>
                    </a:p>
                  </a:txBody>
                  <a:tcPr/>
                </a:tc>
              </a:tr>
              <a:tr h="360040">
                <a:tc>
                  <a:txBody>
                    <a:bodyPr/>
                    <a:lstStyle/>
                    <a:p>
                      <a:pPr algn="ctr"/>
                      <a:r>
                        <a:rPr lang="cs-CZ" b="1" dirty="0" err="1" smtClean="0">
                          <a:latin typeface="Times New Roman" pitchFamily="18" charset="0"/>
                          <a:cs typeface="Times New Roman" pitchFamily="18" charset="0"/>
                        </a:rPr>
                        <a:t>Wi-fi</a:t>
                      </a:r>
                      <a:endParaRPr lang="cs-CZ" b="1" dirty="0">
                        <a:latin typeface="Times New Roman" pitchFamily="18" charset="0"/>
                        <a:cs typeface="Times New Roman" pitchFamily="18" charset="0"/>
                      </a:endParaRPr>
                    </a:p>
                  </a:txBody>
                  <a:tcPr/>
                </a:tc>
                <a:tc>
                  <a:txBody>
                    <a:bodyPr/>
                    <a:lstStyle/>
                    <a:p>
                      <a:pPr algn="ctr"/>
                      <a:r>
                        <a:rPr lang="cs-CZ" i="0" dirty="0" err="1" smtClean="0">
                          <a:solidFill>
                            <a:schemeClr val="tx1">
                              <a:lumMod val="50000"/>
                              <a:lumOff val="50000"/>
                            </a:schemeClr>
                          </a:solidFill>
                          <a:latin typeface="Times New Roman" pitchFamily="18" charset="0"/>
                          <a:cs typeface="Times New Roman" pitchFamily="18" charset="0"/>
                        </a:rPr>
                        <a:t>Wireless</a:t>
                      </a:r>
                      <a:r>
                        <a:rPr lang="cs-CZ" i="0" dirty="0" smtClean="0">
                          <a:solidFill>
                            <a:schemeClr val="tx1">
                              <a:lumMod val="50000"/>
                              <a:lumOff val="50000"/>
                            </a:schemeClr>
                          </a:solidFill>
                          <a:latin typeface="Times New Roman" pitchFamily="18" charset="0"/>
                          <a:cs typeface="Times New Roman" pitchFamily="18" charset="0"/>
                        </a:rPr>
                        <a:t> </a:t>
                      </a:r>
                      <a:r>
                        <a:rPr lang="cs-CZ" i="0" dirty="0" err="1" smtClean="0">
                          <a:solidFill>
                            <a:schemeClr val="tx1">
                              <a:lumMod val="50000"/>
                              <a:lumOff val="50000"/>
                            </a:schemeClr>
                          </a:solidFill>
                          <a:latin typeface="Times New Roman" pitchFamily="18" charset="0"/>
                          <a:cs typeface="Times New Roman" pitchFamily="18" charset="0"/>
                        </a:rPr>
                        <a:t>fidelity</a:t>
                      </a:r>
                      <a:endParaRPr lang="cs-CZ" i="0" dirty="0">
                        <a:solidFill>
                          <a:schemeClr val="tx1">
                            <a:lumMod val="50000"/>
                            <a:lumOff val="50000"/>
                          </a:schemeClr>
                        </a:solidFill>
                        <a:latin typeface="Times New Roman" pitchFamily="18" charset="0"/>
                        <a:cs typeface="Times New Roman" pitchFamily="18" charset="0"/>
                      </a:endParaRPr>
                    </a:p>
                  </a:txBody>
                  <a:tcPr/>
                </a:tc>
                <a:tc>
                  <a:txBody>
                    <a:bodyPr/>
                    <a:lstStyle/>
                    <a:p>
                      <a:pPr algn="ctr"/>
                      <a:r>
                        <a:rPr lang="cs-CZ" dirty="0" smtClean="0">
                          <a:solidFill>
                            <a:schemeClr val="accent6">
                              <a:lumMod val="75000"/>
                            </a:schemeClr>
                          </a:solidFill>
                          <a:latin typeface="Times New Roman" pitchFamily="18" charset="0"/>
                          <a:cs typeface="Times New Roman" pitchFamily="18" charset="0"/>
                        </a:rPr>
                        <a:t>bezdrátová věrnost</a:t>
                      </a:r>
                      <a:endParaRPr lang="cs-CZ" dirty="0">
                        <a:solidFill>
                          <a:schemeClr val="accent6">
                            <a:lumMod val="75000"/>
                          </a:schemeClr>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99207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48057"/>
            <a:ext cx="8229600" cy="857250"/>
          </a:xfrm>
        </p:spPr>
        <p:txBody>
          <a:bodyPr>
            <a:normAutofit/>
          </a:bodyPr>
          <a:lstStyle/>
          <a:p>
            <a:pPr algn="l"/>
            <a:r>
              <a:rPr lang="cs-CZ" sz="2500" b="1" dirty="0" smtClean="0">
                <a:latin typeface="Times New Roman" pitchFamily="18" charset="0"/>
                <a:cs typeface="Times New Roman" pitchFamily="18" charset="0"/>
              </a:rPr>
              <a:t>12.8 Test – Digitální technologie</a:t>
            </a:r>
            <a:endParaRPr lang="cs-CZ" sz="2500" b="1" dirty="0">
              <a:latin typeface="Times New Roman" pitchFamily="18" charset="0"/>
              <a:cs typeface="Times New Roman" pitchFamily="18" charset="0"/>
            </a:endParaRP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2536404170"/>
              </p:ext>
            </p:extLst>
          </p:nvPr>
        </p:nvGraphicFramePr>
        <p:xfrm>
          <a:off x="426368" y="1059582"/>
          <a:ext cx="8291264" cy="3008417"/>
        </p:xfrm>
        <a:graphic>
          <a:graphicData uri="http://schemas.openxmlformats.org/drawingml/2006/table">
            <a:tbl>
              <a:tblPr firstRow="1" bandRow="1">
                <a:tableStyleId>{073A0DAA-6AF3-43AB-8588-CEC1D06C72B9}</a:tableStyleId>
              </a:tblPr>
              <a:tblGrid>
                <a:gridCol w="2072816"/>
                <a:gridCol w="2113992"/>
                <a:gridCol w="2031640"/>
                <a:gridCol w="2072816"/>
              </a:tblGrid>
              <a:tr h="1431077">
                <a:tc>
                  <a:txBody>
                    <a:bodyPr/>
                    <a:lstStyle/>
                    <a:p>
                      <a:pPr marL="0" indent="0">
                        <a:buFont typeface="+mj-lt"/>
                        <a:buNone/>
                      </a:pPr>
                      <a:r>
                        <a:rPr lang="cs-CZ" sz="1100" dirty="0" smtClean="0">
                          <a:latin typeface="Times New Roman" pitchFamily="18" charset="0"/>
                          <a:cs typeface="Times New Roman" pitchFamily="18" charset="0"/>
                        </a:rPr>
                        <a:t>1) Jaké zařízení nepatří mezi digitální technologie?</a:t>
                      </a:r>
                    </a:p>
                    <a:p>
                      <a:pPr marL="228600" indent="-228600">
                        <a:buFont typeface="+mj-lt"/>
                        <a:buAutoNum type="alphaLcParenR"/>
                      </a:pPr>
                      <a:endParaRPr lang="cs-CZ" sz="1100" b="0" baseline="0" dirty="0" smtClean="0">
                        <a:latin typeface="Times New Roman" pitchFamily="18" charset="0"/>
                        <a:cs typeface="Times New Roman" pitchFamily="18" charset="0"/>
                      </a:endParaRPr>
                    </a:p>
                    <a:p>
                      <a:pPr marL="228600" indent="-228600">
                        <a:buFont typeface="+mj-lt"/>
                        <a:buAutoNum type="alphaLcParenR"/>
                      </a:pPr>
                      <a:r>
                        <a:rPr lang="cs-CZ" sz="1100" b="0" baseline="0" dirty="0" smtClean="0">
                          <a:latin typeface="Times New Roman" pitchFamily="18" charset="0"/>
                          <a:cs typeface="Times New Roman" pitchFamily="18" charset="0"/>
                        </a:rPr>
                        <a:t>digitální fotoaparát</a:t>
                      </a:r>
                    </a:p>
                    <a:p>
                      <a:pPr marL="228600" indent="-228600">
                        <a:buFont typeface="+mj-lt"/>
                        <a:buAutoNum type="alphaLcParenR"/>
                      </a:pPr>
                      <a:r>
                        <a:rPr lang="cs-CZ" sz="1100" b="0" baseline="0" dirty="0" err="1" smtClean="0">
                          <a:latin typeface="Times New Roman" pitchFamily="18" charset="0"/>
                          <a:cs typeface="Times New Roman" pitchFamily="18" charset="0"/>
                        </a:rPr>
                        <a:t>datalogger</a:t>
                      </a:r>
                      <a:endParaRPr lang="cs-CZ" sz="1100" b="0" baseline="0" dirty="0" smtClean="0">
                        <a:latin typeface="Times New Roman" pitchFamily="18" charset="0"/>
                        <a:cs typeface="Times New Roman" pitchFamily="18" charset="0"/>
                      </a:endParaRPr>
                    </a:p>
                    <a:p>
                      <a:pPr marL="228600" indent="-228600">
                        <a:buFont typeface="+mj-lt"/>
                        <a:buAutoNum type="alphaLcParenR"/>
                      </a:pPr>
                      <a:r>
                        <a:rPr lang="cs-CZ" sz="1100" b="0" baseline="0" dirty="0" smtClean="0">
                          <a:latin typeface="Times New Roman" pitchFamily="18" charset="0"/>
                          <a:cs typeface="Times New Roman" pitchFamily="18" charset="0"/>
                        </a:rPr>
                        <a:t>digitální kamera</a:t>
                      </a:r>
                    </a:p>
                    <a:p>
                      <a:pPr marL="228600" indent="-228600">
                        <a:buFont typeface="+mj-lt"/>
                        <a:buAutoNum type="alphaLcParenR"/>
                      </a:pPr>
                      <a:r>
                        <a:rPr lang="cs-CZ" sz="1100" b="0" baseline="0" dirty="0" smtClean="0">
                          <a:latin typeface="Times New Roman" pitchFamily="18" charset="0"/>
                          <a:cs typeface="Times New Roman" pitchFamily="18" charset="0"/>
                        </a:rPr>
                        <a:t>poznámkový blok</a:t>
                      </a:r>
                    </a:p>
                  </a:txBody>
                  <a:tcPr marT="34290" marB="34290"/>
                </a:tc>
                <a:tc>
                  <a:txBody>
                    <a:bodyPr/>
                    <a:lstStyle/>
                    <a:p>
                      <a:r>
                        <a:rPr lang="cs-CZ" sz="1100" dirty="0" smtClean="0">
                          <a:latin typeface="Times New Roman" pitchFamily="18" charset="0"/>
                          <a:cs typeface="Times New Roman" pitchFamily="18" charset="0"/>
                        </a:rPr>
                        <a:t>2) Můžeme připojit digitální fotoaparát k počítači:</a:t>
                      </a:r>
                    </a:p>
                    <a:p>
                      <a:endParaRPr lang="cs-CZ" sz="1100" dirty="0" smtClean="0">
                        <a:latin typeface="Times New Roman" pitchFamily="18" charset="0"/>
                        <a:cs typeface="Times New Roman" pitchFamily="18" charset="0"/>
                      </a:endParaRPr>
                    </a:p>
                    <a:p>
                      <a:pPr marL="228600" indent="-228600">
                        <a:buFont typeface="+mj-lt"/>
                        <a:buAutoNum type="alphaLcParenR"/>
                      </a:pPr>
                      <a:r>
                        <a:rPr lang="cs-CZ" sz="1100" b="0" dirty="0" smtClean="0">
                          <a:latin typeface="Times New Roman" pitchFamily="18" charset="0"/>
                          <a:cs typeface="Times New Roman" pitchFamily="18" charset="0"/>
                        </a:rPr>
                        <a:t>nemůžeme</a:t>
                      </a:r>
                    </a:p>
                    <a:p>
                      <a:pPr marL="228600" indent="-228600">
                        <a:buFont typeface="+mj-lt"/>
                        <a:buAutoNum type="alphaLcParenR"/>
                      </a:pPr>
                      <a:r>
                        <a:rPr lang="cs-CZ" sz="1100" b="0" dirty="0" smtClean="0">
                          <a:latin typeface="Times New Roman" pitchFamily="18" charset="0"/>
                          <a:cs typeface="Times New Roman" pitchFamily="18" charset="0"/>
                        </a:rPr>
                        <a:t>můžeme</a:t>
                      </a:r>
                    </a:p>
                    <a:p>
                      <a:pPr marL="228600" indent="-228600">
                        <a:buFont typeface="+mj-lt"/>
                        <a:buAutoNum type="alphaLcParenR"/>
                      </a:pPr>
                      <a:r>
                        <a:rPr lang="cs-CZ" sz="1100" b="0" dirty="0" smtClean="0">
                          <a:latin typeface="Times New Roman" pitchFamily="18" charset="0"/>
                          <a:cs typeface="Times New Roman" pitchFamily="18" charset="0"/>
                        </a:rPr>
                        <a:t>můžeme klasický</a:t>
                      </a:r>
                      <a:r>
                        <a:rPr lang="cs-CZ" sz="1100" b="0" baseline="0" dirty="0" smtClean="0">
                          <a:latin typeface="Times New Roman" pitchFamily="18" charset="0"/>
                          <a:cs typeface="Times New Roman" pitchFamily="18" charset="0"/>
                        </a:rPr>
                        <a:t> i digitální</a:t>
                      </a:r>
                    </a:p>
                    <a:p>
                      <a:pPr marL="228600" indent="-228600">
                        <a:buFont typeface="+mj-lt"/>
                        <a:buAutoNum type="alphaLcParenR"/>
                      </a:pPr>
                      <a:r>
                        <a:rPr lang="cs-CZ" sz="1100" b="0" baseline="0" dirty="0" smtClean="0">
                          <a:latin typeface="Times New Roman" pitchFamily="18" charset="0"/>
                          <a:cs typeface="Times New Roman" pitchFamily="18" charset="0"/>
                        </a:rPr>
                        <a:t>pouze klasický</a:t>
                      </a:r>
                      <a:endParaRPr lang="cs-CZ" sz="1100" b="0" dirty="0">
                        <a:latin typeface="Times New Roman" pitchFamily="18" charset="0"/>
                        <a:cs typeface="Times New Roman" pitchFamily="18" charset="0"/>
                      </a:endParaRPr>
                    </a:p>
                  </a:txBody>
                  <a:tcPr marT="34290" marB="34290"/>
                </a:tc>
                <a:tc>
                  <a:txBody>
                    <a:bodyPr/>
                    <a:lstStyle/>
                    <a:p>
                      <a:r>
                        <a:rPr lang="cs-CZ" sz="1100" dirty="0" smtClean="0">
                          <a:latin typeface="Times New Roman" pitchFamily="18" charset="0"/>
                          <a:cs typeface="Times New Roman" pitchFamily="18" charset="0"/>
                        </a:rPr>
                        <a:t>3) Jakým způsobem obvykle připojujeme digitální</a:t>
                      </a:r>
                      <a:r>
                        <a:rPr lang="cs-CZ" sz="1100" baseline="0" dirty="0" smtClean="0">
                          <a:latin typeface="Times New Roman" pitchFamily="18" charset="0"/>
                          <a:cs typeface="Times New Roman" pitchFamily="18" charset="0"/>
                        </a:rPr>
                        <a:t> kameru k PC?</a:t>
                      </a:r>
                    </a:p>
                    <a:p>
                      <a:endParaRPr lang="cs-CZ" sz="1100" b="0" baseline="0" dirty="0" smtClean="0">
                        <a:latin typeface="Times New Roman" pitchFamily="18" charset="0"/>
                        <a:cs typeface="Times New Roman" pitchFamily="18" charset="0"/>
                      </a:endParaRPr>
                    </a:p>
                    <a:p>
                      <a:pPr marL="228600" indent="-228600">
                        <a:buFont typeface="+mj-lt"/>
                        <a:buAutoNum type="alphaLcParenR"/>
                      </a:pPr>
                      <a:r>
                        <a:rPr lang="cs-CZ" sz="1100" b="0" baseline="0" dirty="0" smtClean="0">
                          <a:latin typeface="Times New Roman" pitchFamily="18" charset="0"/>
                          <a:cs typeface="Times New Roman" pitchFamily="18" charset="0"/>
                        </a:rPr>
                        <a:t>konektorem USB</a:t>
                      </a:r>
                    </a:p>
                    <a:p>
                      <a:pPr marL="228600" indent="-228600">
                        <a:buFont typeface="+mj-lt"/>
                        <a:buAutoNum type="alphaLcParenR"/>
                      </a:pPr>
                      <a:r>
                        <a:rPr lang="cs-CZ" sz="1100" b="0" baseline="0" dirty="0" smtClean="0">
                          <a:latin typeface="Times New Roman" pitchFamily="18" charset="0"/>
                          <a:cs typeface="Times New Roman" pitchFamily="18" charset="0"/>
                        </a:rPr>
                        <a:t>bezdrátově</a:t>
                      </a:r>
                    </a:p>
                    <a:p>
                      <a:pPr marL="228600" indent="-228600">
                        <a:buFont typeface="+mj-lt"/>
                        <a:buAutoNum type="alphaLcParenR"/>
                      </a:pPr>
                      <a:r>
                        <a:rPr lang="cs-CZ" sz="1100" b="0" baseline="0" dirty="0" smtClean="0">
                          <a:latin typeface="Times New Roman" pitchFamily="18" charset="0"/>
                          <a:cs typeface="Times New Roman" pitchFamily="18" charset="0"/>
                        </a:rPr>
                        <a:t>k počítačové síti</a:t>
                      </a:r>
                    </a:p>
                    <a:p>
                      <a:pPr marL="228600" indent="-228600">
                        <a:buFont typeface="+mj-lt"/>
                        <a:buAutoNum type="alphaLcParenR"/>
                      </a:pPr>
                      <a:r>
                        <a:rPr lang="cs-CZ" sz="1100" b="0" baseline="0" dirty="0" smtClean="0">
                          <a:latin typeface="Times New Roman" pitchFamily="18" charset="0"/>
                          <a:cs typeface="Times New Roman" pitchFamily="18" charset="0"/>
                        </a:rPr>
                        <a:t>libovolným způsobem</a:t>
                      </a:r>
                    </a:p>
                    <a:p>
                      <a:pPr marL="228600" indent="-228600">
                        <a:buAutoNum type="alphaLcParenR"/>
                      </a:pPr>
                      <a:endParaRPr lang="cs-CZ" sz="1100" b="0" dirty="0">
                        <a:latin typeface="Times New Roman" pitchFamily="18" charset="0"/>
                        <a:cs typeface="Times New Roman" pitchFamily="18" charset="0"/>
                      </a:endParaRPr>
                    </a:p>
                  </a:txBody>
                  <a:tcPr marT="34290" marB="34290"/>
                </a:tc>
                <a:tc>
                  <a:txBody>
                    <a:bodyPr/>
                    <a:lstStyle/>
                    <a:p>
                      <a:r>
                        <a:rPr lang="cs-CZ" sz="1100" dirty="0" smtClean="0">
                          <a:latin typeface="Times New Roman" pitchFamily="18" charset="0"/>
                          <a:cs typeface="Times New Roman" pitchFamily="18" charset="0"/>
                        </a:rPr>
                        <a:t>4) </a:t>
                      </a:r>
                      <a:r>
                        <a:rPr lang="cs-CZ" sz="1100" b="1" dirty="0" smtClean="0">
                          <a:latin typeface="Times New Roman" pitchFamily="18" charset="0"/>
                          <a:cs typeface="Times New Roman" pitchFamily="18" charset="0"/>
                        </a:rPr>
                        <a:t>Jaká</a:t>
                      </a:r>
                      <a:r>
                        <a:rPr lang="cs-CZ" sz="1100" b="1" baseline="0" dirty="0" smtClean="0">
                          <a:latin typeface="Times New Roman" pitchFamily="18" charset="0"/>
                          <a:cs typeface="Times New Roman" pitchFamily="18" charset="0"/>
                        </a:rPr>
                        <a:t> koncovka patří obrázku?</a:t>
                      </a:r>
                    </a:p>
                    <a:p>
                      <a:endParaRPr lang="cs-CZ" sz="1100" b="1" baseline="0" dirty="0" smtClean="0">
                        <a:latin typeface="Times New Roman" pitchFamily="18" charset="0"/>
                        <a:cs typeface="Times New Roman" pitchFamily="18" charset="0"/>
                      </a:endParaRPr>
                    </a:p>
                    <a:p>
                      <a:pPr marL="228600" indent="-228600">
                        <a:buFont typeface="+mj-lt"/>
                        <a:buAutoNum type="alphaLcParenR"/>
                      </a:pPr>
                      <a:r>
                        <a:rPr lang="cs-CZ" sz="1100" b="0" baseline="0" dirty="0" err="1" smtClean="0">
                          <a:latin typeface="Times New Roman" pitchFamily="18" charset="0"/>
                          <a:cs typeface="Times New Roman" pitchFamily="18" charset="0"/>
                        </a:rPr>
                        <a:t>jpg</a:t>
                      </a:r>
                      <a:endParaRPr lang="cs-CZ" sz="1100" b="0" baseline="0" dirty="0" smtClean="0">
                        <a:latin typeface="Times New Roman" pitchFamily="18" charset="0"/>
                        <a:cs typeface="Times New Roman" pitchFamily="18" charset="0"/>
                      </a:endParaRPr>
                    </a:p>
                    <a:p>
                      <a:pPr marL="228600" indent="-228600">
                        <a:buFont typeface="+mj-lt"/>
                        <a:buAutoNum type="alphaLcParenR"/>
                      </a:pPr>
                      <a:r>
                        <a:rPr lang="cs-CZ" sz="1100" b="0" baseline="0" dirty="0" smtClean="0">
                          <a:latin typeface="Times New Roman" pitchFamily="18" charset="0"/>
                          <a:cs typeface="Times New Roman" pitchFamily="18" charset="0"/>
                        </a:rPr>
                        <a:t>mp3</a:t>
                      </a:r>
                    </a:p>
                    <a:p>
                      <a:pPr marL="228600" indent="-228600">
                        <a:buFont typeface="+mj-lt"/>
                        <a:buAutoNum type="alphaLcParenR"/>
                      </a:pPr>
                      <a:r>
                        <a:rPr lang="cs-CZ" sz="1100" b="0" baseline="0" dirty="0" smtClean="0">
                          <a:latin typeface="Times New Roman" pitchFamily="18" charset="0"/>
                          <a:cs typeface="Times New Roman" pitchFamily="18" charset="0"/>
                        </a:rPr>
                        <a:t>doc</a:t>
                      </a:r>
                    </a:p>
                    <a:p>
                      <a:pPr marL="228600" indent="-228600">
                        <a:buFont typeface="+mj-lt"/>
                        <a:buAutoNum type="alphaLcParenR"/>
                      </a:pPr>
                      <a:r>
                        <a:rPr lang="cs-CZ" sz="1100" b="0" baseline="0" dirty="0" smtClean="0">
                          <a:latin typeface="Times New Roman" pitchFamily="18" charset="0"/>
                          <a:cs typeface="Times New Roman" pitchFamily="18" charset="0"/>
                        </a:rPr>
                        <a:t> </a:t>
                      </a:r>
                      <a:r>
                        <a:rPr lang="cs-CZ" sz="1100" b="0" baseline="0" dirty="0" err="1" smtClean="0">
                          <a:latin typeface="Times New Roman" pitchFamily="18" charset="0"/>
                          <a:cs typeface="Times New Roman" pitchFamily="18" charset="0"/>
                        </a:rPr>
                        <a:t>avi</a:t>
                      </a:r>
                      <a:endParaRPr lang="cs-CZ" sz="1100" b="0" dirty="0">
                        <a:latin typeface="Times New Roman" pitchFamily="18" charset="0"/>
                        <a:cs typeface="Times New Roman" pitchFamily="18" charset="0"/>
                      </a:endParaRPr>
                    </a:p>
                  </a:txBody>
                  <a:tcPr marT="34290" marB="34290"/>
                </a:tc>
              </a:tr>
              <a:tr h="1431077">
                <a:tc>
                  <a:txBody>
                    <a:bodyPr/>
                    <a:lstStyle/>
                    <a:p>
                      <a:r>
                        <a:rPr lang="cs-CZ" sz="1100" b="1" dirty="0" smtClean="0">
                          <a:latin typeface="Times New Roman" pitchFamily="18" charset="0"/>
                          <a:cs typeface="Times New Roman" pitchFamily="18" charset="0"/>
                        </a:rPr>
                        <a:t>5) Jaká je kapacita</a:t>
                      </a:r>
                      <a:r>
                        <a:rPr lang="cs-CZ" sz="1100" b="1" baseline="0" dirty="0" smtClean="0">
                          <a:latin typeface="Times New Roman" pitchFamily="18" charset="0"/>
                          <a:cs typeface="Times New Roman" pitchFamily="18" charset="0"/>
                        </a:rPr>
                        <a:t> běžného CD média?</a:t>
                      </a:r>
                    </a:p>
                    <a:p>
                      <a:endParaRPr lang="cs-CZ" sz="1100" b="0" i="0" baseline="0" dirty="0" smtClean="0">
                        <a:latin typeface="Times New Roman" pitchFamily="18" charset="0"/>
                        <a:cs typeface="Times New Roman" pitchFamily="18" charset="0"/>
                      </a:endParaRPr>
                    </a:p>
                    <a:p>
                      <a:pPr marL="228600" indent="-228600">
                        <a:buFont typeface="+mj-lt"/>
                        <a:buAutoNum type="alphaLcParenR"/>
                      </a:pPr>
                      <a:r>
                        <a:rPr lang="cs-CZ" sz="1100" b="0" i="0" baseline="0" dirty="0" smtClean="0">
                          <a:latin typeface="Times New Roman" pitchFamily="18" charset="0"/>
                          <a:cs typeface="Times New Roman" pitchFamily="18" charset="0"/>
                        </a:rPr>
                        <a:t>1,44 MB</a:t>
                      </a:r>
                    </a:p>
                    <a:p>
                      <a:pPr marL="228600" indent="-228600">
                        <a:buFont typeface="+mj-lt"/>
                        <a:buAutoNum type="alphaLcParenR"/>
                      </a:pPr>
                      <a:r>
                        <a:rPr lang="cs-CZ" sz="1100" b="0" i="0" baseline="0" dirty="0" smtClean="0">
                          <a:latin typeface="Times New Roman" pitchFamily="18" charset="0"/>
                          <a:cs typeface="Times New Roman" pitchFamily="18" charset="0"/>
                        </a:rPr>
                        <a:t>700 MB</a:t>
                      </a:r>
                    </a:p>
                    <a:p>
                      <a:pPr marL="228600" indent="-228600">
                        <a:buFont typeface="+mj-lt"/>
                        <a:buAutoNum type="alphaLcParenR"/>
                      </a:pPr>
                      <a:r>
                        <a:rPr lang="cs-CZ" sz="1100" b="0" i="0" baseline="0" dirty="0" smtClean="0">
                          <a:latin typeface="Times New Roman" pitchFamily="18" charset="0"/>
                          <a:cs typeface="Times New Roman" pitchFamily="18" charset="0"/>
                        </a:rPr>
                        <a:t>4.7 GB</a:t>
                      </a:r>
                    </a:p>
                    <a:p>
                      <a:pPr marL="228600" indent="-228600">
                        <a:buFont typeface="+mj-lt"/>
                        <a:buAutoNum type="alphaLcParenR"/>
                      </a:pPr>
                      <a:r>
                        <a:rPr lang="cs-CZ" sz="1100" b="0" i="0" baseline="0" dirty="0" smtClean="0">
                          <a:latin typeface="Times New Roman" pitchFamily="18" charset="0"/>
                          <a:cs typeface="Times New Roman" pitchFamily="18" charset="0"/>
                        </a:rPr>
                        <a:t>8 GB</a:t>
                      </a:r>
                      <a:endParaRPr lang="cs-CZ" sz="1100" b="0" i="0" dirty="0">
                        <a:latin typeface="Times New Roman" pitchFamily="18" charset="0"/>
                        <a:cs typeface="Times New Roman" pitchFamily="18" charset="0"/>
                      </a:endParaRPr>
                    </a:p>
                  </a:txBody>
                  <a:tcPr marT="34290" marB="34290"/>
                </a:tc>
                <a:tc>
                  <a:txBody>
                    <a:bodyPr/>
                    <a:lstStyle/>
                    <a:p>
                      <a:r>
                        <a:rPr lang="cs-CZ" sz="1100" b="1" dirty="0" smtClean="0">
                          <a:latin typeface="Times New Roman" pitchFamily="18" charset="0"/>
                          <a:cs typeface="Times New Roman" pitchFamily="18" charset="0"/>
                        </a:rPr>
                        <a:t>6) Na obrázku je? </a:t>
                      </a:r>
                    </a:p>
                    <a:p>
                      <a:endParaRPr lang="cs-CZ" sz="1100" b="1" dirty="0" smtClean="0">
                        <a:latin typeface="Times New Roman" pitchFamily="18" charset="0"/>
                        <a:cs typeface="Times New Roman" pitchFamily="18" charset="0"/>
                      </a:endParaRPr>
                    </a:p>
                    <a:p>
                      <a:endParaRPr lang="cs-CZ" sz="1100" b="1" dirty="0" smtClean="0">
                        <a:latin typeface="Times New Roman" pitchFamily="18" charset="0"/>
                        <a:cs typeface="Times New Roman" pitchFamily="18" charset="0"/>
                      </a:endParaRPr>
                    </a:p>
                    <a:p>
                      <a:pPr marL="228600" indent="-228600">
                        <a:buFont typeface="+mj-lt"/>
                        <a:buAutoNum type="alphaLcParenR"/>
                      </a:pPr>
                      <a:r>
                        <a:rPr lang="cs-CZ" sz="1100" b="0" dirty="0" smtClean="0">
                          <a:latin typeface="Times New Roman" pitchFamily="18" charset="0"/>
                          <a:cs typeface="Times New Roman" pitchFamily="18" charset="0"/>
                        </a:rPr>
                        <a:t>GPS navigace</a:t>
                      </a:r>
                    </a:p>
                    <a:p>
                      <a:pPr marL="228600" indent="-228600">
                        <a:buFont typeface="+mj-lt"/>
                        <a:buAutoNum type="alphaLcParenR"/>
                      </a:pPr>
                      <a:r>
                        <a:rPr lang="cs-CZ" sz="1100" b="0" dirty="0" err="1" smtClean="0">
                          <a:latin typeface="Times New Roman" pitchFamily="18" charset="0"/>
                          <a:cs typeface="Times New Roman" pitchFamily="18" charset="0"/>
                        </a:rPr>
                        <a:t>bluetooth</a:t>
                      </a:r>
                      <a:endParaRPr lang="cs-CZ" sz="1100" b="0" dirty="0" smtClean="0">
                        <a:latin typeface="Times New Roman" pitchFamily="18" charset="0"/>
                        <a:cs typeface="Times New Roman" pitchFamily="18" charset="0"/>
                      </a:endParaRPr>
                    </a:p>
                    <a:p>
                      <a:pPr marL="228600" indent="-228600">
                        <a:buFont typeface="+mj-lt"/>
                        <a:buAutoNum type="alphaLcParenR"/>
                      </a:pPr>
                      <a:r>
                        <a:rPr lang="cs-CZ" sz="1100" b="0" dirty="0" err="1" smtClean="0">
                          <a:latin typeface="Times New Roman" pitchFamily="18" charset="0"/>
                          <a:cs typeface="Times New Roman" pitchFamily="18" charset="0"/>
                        </a:rPr>
                        <a:t>dataloger</a:t>
                      </a:r>
                      <a:endParaRPr lang="cs-CZ" sz="1100" b="0" dirty="0" smtClean="0">
                        <a:latin typeface="Times New Roman" pitchFamily="18" charset="0"/>
                        <a:cs typeface="Times New Roman" pitchFamily="18" charset="0"/>
                      </a:endParaRPr>
                    </a:p>
                    <a:p>
                      <a:pPr marL="228600" indent="-228600">
                        <a:buFont typeface="+mj-lt"/>
                        <a:buAutoNum type="alphaLcParenR"/>
                      </a:pPr>
                      <a:r>
                        <a:rPr lang="cs-CZ" sz="1100" b="0" dirty="0" smtClean="0">
                          <a:latin typeface="Times New Roman" pitchFamily="18" charset="0"/>
                          <a:cs typeface="Times New Roman" pitchFamily="18" charset="0"/>
                        </a:rPr>
                        <a:t>digitální</a:t>
                      </a:r>
                      <a:r>
                        <a:rPr lang="cs-CZ" sz="1100" b="0" baseline="0" dirty="0" smtClean="0">
                          <a:latin typeface="Times New Roman" pitchFamily="18" charset="0"/>
                          <a:cs typeface="Times New Roman" pitchFamily="18" charset="0"/>
                        </a:rPr>
                        <a:t> kamera</a:t>
                      </a:r>
                      <a:endParaRPr lang="cs-CZ" sz="1100" b="0" dirty="0">
                        <a:latin typeface="Times New Roman" pitchFamily="18" charset="0"/>
                        <a:cs typeface="Times New Roman" pitchFamily="18" charset="0"/>
                      </a:endParaRPr>
                    </a:p>
                  </a:txBody>
                  <a:tcPr marT="34290" marB="34290"/>
                </a:tc>
                <a:tc>
                  <a:txBody>
                    <a:bodyPr/>
                    <a:lstStyle/>
                    <a:p>
                      <a:r>
                        <a:rPr lang="cs-CZ" sz="1100" b="1" dirty="0" smtClean="0">
                          <a:latin typeface="Times New Roman" pitchFamily="18" charset="0"/>
                          <a:cs typeface="Times New Roman" pitchFamily="18" charset="0"/>
                        </a:rPr>
                        <a:t>7) K čemu slouží </a:t>
                      </a:r>
                      <a:r>
                        <a:rPr lang="cs-CZ" sz="1100" b="1" dirty="0" err="1" smtClean="0">
                          <a:latin typeface="Times New Roman" pitchFamily="18" charset="0"/>
                          <a:cs typeface="Times New Roman" pitchFamily="18" charset="0"/>
                        </a:rPr>
                        <a:t>datalogger</a:t>
                      </a:r>
                      <a:r>
                        <a:rPr lang="cs-CZ" sz="1100" b="1" dirty="0" smtClean="0">
                          <a:latin typeface="Times New Roman" pitchFamily="18" charset="0"/>
                          <a:cs typeface="Times New Roman" pitchFamily="18" charset="0"/>
                        </a:rPr>
                        <a:t>?</a:t>
                      </a:r>
                    </a:p>
                    <a:p>
                      <a:endParaRPr lang="cs-CZ" sz="1100" b="1" dirty="0" smtClean="0">
                        <a:latin typeface="Times New Roman" pitchFamily="18" charset="0"/>
                        <a:cs typeface="Times New Roman" pitchFamily="18" charset="0"/>
                      </a:endParaRPr>
                    </a:p>
                    <a:p>
                      <a:endParaRPr lang="cs-CZ" sz="1100" b="1" dirty="0" smtClean="0">
                        <a:latin typeface="Times New Roman" pitchFamily="18" charset="0"/>
                        <a:cs typeface="Times New Roman" pitchFamily="18" charset="0"/>
                      </a:endParaRPr>
                    </a:p>
                    <a:p>
                      <a:pPr marL="228600" indent="-228600">
                        <a:buAutoNum type="alphaLcParenR"/>
                      </a:pPr>
                      <a:r>
                        <a:rPr lang="cs-CZ" sz="1100" b="0" baseline="0" dirty="0" smtClean="0">
                          <a:latin typeface="Times New Roman" pitchFamily="18" charset="0"/>
                          <a:cs typeface="Times New Roman" pitchFamily="18" charset="0"/>
                        </a:rPr>
                        <a:t>k měření hluku</a:t>
                      </a:r>
                    </a:p>
                    <a:p>
                      <a:pPr marL="228600" indent="-228600">
                        <a:buAutoNum type="alphaLcParenR"/>
                      </a:pPr>
                      <a:r>
                        <a:rPr lang="cs-CZ" sz="1100" b="0" baseline="0" dirty="0" smtClean="0">
                          <a:latin typeface="Times New Roman" pitchFamily="18" charset="0"/>
                          <a:cs typeface="Times New Roman" pitchFamily="18" charset="0"/>
                        </a:rPr>
                        <a:t>k navigaci pomocí GPS</a:t>
                      </a:r>
                    </a:p>
                    <a:p>
                      <a:pPr marL="228600" indent="-228600">
                        <a:buAutoNum type="alphaLcParenR"/>
                      </a:pPr>
                      <a:r>
                        <a:rPr lang="cs-CZ" sz="1100" b="0" baseline="0" dirty="0" smtClean="0">
                          <a:latin typeface="Times New Roman" pitchFamily="18" charset="0"/>
                          <a:cs typeface="Times New Roman" pitchFamily="18" charset="0"/>
                        </a:rPr>
                        <a:t>k připojení k internetu</a:t>
                      </a:r>
                    </a:p>
                    <a:p>
                      <a:pPr marL="228600" indent="-228600">
                        <a:buAutoNum type="alphaLcParenR"/>
                      </a:pPr>
                      <a:r>
                        <a:rPr lang="cs-CZ" sz="1100" b="0" baseline="0" dirty="0" smtClean="0">
                          <a:latin typeface="Times New Roman" pitchFamily="18" charset="0"/>
                          <a:cs typeface="Times New Roman" pitchFamily="18" charset="0"/>
                        </a:rPr>
                        <a:t>k měření teploty a vlhkosti</a:t>
                      </a:r>
                      <a:endParaRPr lang="cs-CZ" sz="1100" b="0" dirty="0">
                        <a:latin typeface="Times New Roman" pitchFamily="18" charset="0"/>
                        <a:cs typeface="Times New Roman" pitchFamily="18" charset="0"/>
                      </a:endParaRPr>
                    </a:p>
                  </a:txBody>
                  <a:tcPr marT="34290" marB="34290"/>
                </a:tc>
                <a:tc>
                  <a:txBody>
                    <a:bodyPr/>
                    <a:lstStyle/>
                    <a:p>
                      <a:r>
                        <a:rPr lang="cs-CZ" sz="1100" b="1" dirty="0" smtClean="0">
                          <a:latin typeface="Times New Roman" pitchFamily="18" charset="0"/>
                          <a:cs typeface="Times New Roman" pitchFamily="18" charset="0"/>
                        </a:rPr>
                        <a:t>8) PDA je zkratka pro:</a:t>
                      </a:r>
                    </a:p>
                    <a:p>
                      <a:endParaRPr lang="cs-CZ" sz="1100" b="1" dirty="0" smtClean="0">
                        <a:latin typeface="Times New Roman" pitchFamily="18" charset="0"/>
                        <a:cs typeface="Times New Roman" pitchFamily="18" charset="0"/>
                      </a:endParaRPr>
                    </a:p>
                    <a:p>
                      <a:endParaRPr lang="cs-CZ" sz="1100" b="1" dirty="0" smtClean="0">
                        <a:latin typeface="Times New Roman" pitchFamily="18" charset="0"/>
                        <a:cs typeface="Times New Roman" pitchFamily="18" charset="0"/>
                      </a:endParaRPr>
                    </a:p>
                    <a:p>
                      <a:pPr marL="228600" indent="-228600">
                        <a:buFont typeface="+mj-lt"/>
                        <a:buAutoNum type="alphaLcParenR"/>
                      </a:pPr>
                      <a:r>
                        <a:rPr lang="cs-CZ" sz="1100" b="0" dirty="0" smtClean="0">
                          <a:latin typeface="Times New Roman" pitchFamily="18" charset="0"/>
                          <a:cs typeface="Times New Roman" pitchFamily="18" charset="0"/>
                        </a:rPr>
                        <a:t>osobní</a:t>
                      </a:r>
                      <a:r>
                        <a:rPr lang="cs-CZ" sz="1100" b="0" baseline="0" dirty="0" smtClean="0">
                          <a:latin typeface="Times New Roman" pitchFamily="18" charset="0"/>
                          <a:cs typeface="Times New Roman" pitchFamily="18" charset="0"/>
                        </a:rPr>
                        <a:t> počítač</a:t>
                      </a:r>
                    </a:p>
                    <a:p>
                      <a:pPr marL="228600" indent="-228600">
                        <a:buFont typeface="+mj-lt"/>
                        <a:buAutoNum type="alphaLcParenR"/>
                      </a:pPr>
                      <a:r>
                        <a:rPr lang="cs-CZ" sz="1100" b="0" baseline="0" dirty="0" smtClean="0">
                          <a:latin typeface="Times New Roman" pitchFamily="18" charset="0"/>
                          <a:cs typeface="Times New Roman" pitchFamily="18" charset="0"/>
                        </a:rPr>
                        <a:t>kapesní počítač</a:t>
                      </a:r>
                    </a:p>
                    <a:p>
                      <a:pPr marL="228600" indent="-228600">
                        <a:buFont typeface="+mj-lt"/>
                        <a:buAutoNum type="alphaLcParenR"/>
                      </a:pPr>
                      <a:r>
                        <a:rPr lang="cs-CZ" sz="1100" b="0" baseline="0" dirty="0" smtClean="0">
                          <a:latin typeface="Times New Roman" pitchFamily="18" charset="0"/>
                          <a:cs typeface="Times New Roman" pitchFamily="18" charset="0"/>
                        </a:rPr>
                        <a:t>notebook</a:t>
                      </a:r>
                    </a:p>
                    <a:p>
                      <a:pPr marL="228600" indent="-228600">
                        <a:buFont typeface="+mj-lt"/>
                        <a:buAutoNum type="alphaLcParenR"/>
                      </a:pPr>
                      <a:r>
                        <a:rPr lang="cs-CZ" sz="1100" b="0" baseline="0" dirty="0" smtClean="0">
                          <a:latin typeface="Times New Roman" pitchFamily="18" charset="0"/>
                          <a:cs typeface="Times New Roman" pitchFamily="18" charset="0"/>
                        </a:rPr>
                        <a:t>externí pevný disk</a:t>
                      </a:r>
                    </a:p>
                  </a:txBody>
                  <a:tcPr marT="34290" marB="34290"/>
                </a:tc>
              </a:tr>
            </a:tbl>
          </a:graphicData>
        </a:graphic>
      </p:graphicFrame>
      <p:sp>
        <p:nvSpPr>
          <p:cNvPr id="8" name="TextovéPole 10"/>
          <p:cNvSpPr txBox="1"/>
          <p:nvPr/>
        </p:nvSpPr>
        <p:spPr>
          <a:xfrm>
            <a:off x="353413" y="4569972"/>
            <a:ext cx="2130355"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1200" b="1" dirty="0" smtClean="0">
                <a:solidFill>
                  <a:srgbClr val="FF0000"/>
                </a:solidFill>
                <a:latin typeface="Times New Roman" pitchFamily="18" charset="0"/>
                <a:cs typeface="Times New Roman" pitchFamily="18" charset="0"/>
              </a:rPr>
              <a:t>Správné</a:t>
            </a:r>
            <a:r>
              <a:rPr lang="cs-CZ" sz="1200" b="1" dirty="0" smtClean="0">
                <a:solidFill>
                  <a:srgbClr val="813763"/>
                </a:solidFill>
                <a:latin typeface="Times New Roman" pitchFamily="18" charset="0"/>
                <a:cs typeface="Times New Roman" pitchFamily="18" charset="0"/>
              </a:rPr>
              <a:t> </a:t>
            </a:r>
            <a:r>
              <a:rPr lang="cs-CZ" b="1" dirty="0" smtClean="0">
                <a:solidFill>
                  <a:srgbClr val="FF0000"/>
                </a:solidFill>
                <a:latin typeface="Times New Roman" pitchFamily="18" charset="0"/>
                <a:cs typeface="Times New Roman" pitchFamily="18" charset="0"/>
              </a:rPr>
              <a:t>odpovědi</a:t>
            </a:r>
            <a:r>
              <a:rPr lang="cs-CZ" sz="1200" b="1" dirty="0" smtClean="0">
                <a:solidFill>
                  <a:srgbClr val="FF0000"/>
                </a:solidFill>
                <a:latin typeface="Times New Roman" pitchFamily="18" charset="0"/>
                <a:cs typeface="Times New Roman" pitchFamily="18" charset="0"/>
              </a:rPr>
              <a:t>:</a:t>
            </a:r>
            <a:endParaRPr lang="cs-CZ" sz="1200" b="1" dirty="0">
              <a:solidFill>
                <a:srgbClr val="FF0000"/>
              </a:solidFill>
              <a:latin typeface="Times New Roman" pitchFamily="18" charset="0"/>
              <a:cs typeface="Times New Roman" pitchFamily="18" charset="0"/>
            </a:endParaRPr>
          </a:p>
        </p:txBody>
      </p:sp>
      <p:sp>
        <p:nvSpPr>
          <p:cNvPr id="9" name="TextovéPole 12"/>
          <p:cNvSpPr txBox="1"/>
          <p:nvPr/>
        </p:nvSpPr>
        <p:spPr>
          <a:xfrm>
            <a:off x="7020272" y="4586086"/>
            <a:ext cx="1728192" cy="338554"/>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600" u="sng" dirty="0" smtClean="0">
                <a:solidFill>
                  <a:schemeClr val="tx2">
                    <a:lumMod val="75000"/>
                  </a:schemeClr>
                </a:solidFill>
                <a:latin typeface="Times New Roman" pitchFamily="18" charset="0"/>
                <a:cs typeface="Times New Roman" pitchFamily="18" charset="0"/>
              </a:rPr>
              <a:t>Test  na známku</a:t>
            </a:r>
            <a:endParaRPr lang="cs-CZ" sz="1600" u="sng" dirty="0">
              <a:solidFill>
                <a:schemeClr val="tx2">
                  <a:lumMod val="75000"/>
                </a:schemeClr>
              </a:solidFill>
              <a:latin typeface="Times New Roman" pitchFamily="18" charset="0"/>
              <a:cs typeface="Times New Roman" pitchFamily="18" charset="0"/>
            </a:endParaRPr>
          </a:p>
        </p:txBody>
      </p:sp>
      <p:graphicFrame>
        <p:nvGraphicFramePr>
          <p:cNvPr id="10" name="Tabulka 9"/>
          <p:cNvGraphicFramePr>
            <a:graphicFrameLocks noGrp="1"/>
          </p:cNvGraphicFramePr>
          <p:nvPr>
            <p:extLst>
              <p:ext uri="{D42A27DB-BD31-4B8C-83A1-F6EECF244321}">
                <p14:modId xmlns:p14="http://schemas.microsoft.com/office/powerpoint/2010/main" val="247169742"/>
              </p:ext>
            </p:extLst>
          </p:nvPr>
        </p:nvGraphicFramePr>
        <p:xfrm>
          <a:off x="2483768" y="4423800"/>
          <a:ext cx="2351584" cy="544410"/>
        </p:xfrm>
        <a:graphic>
          <a:graphicData uri="http://schemas.openxmlformats.org/drawingml/2006/table">
            <a:tbl>
              <a:tblPr firstRow="1" bandRow="1">
                <a:tableStyleId>{073A0DAA-6AF3-43AB-8588-CEC1D06C72B9}</a:tableStyleId>
              </a:tblPr>
              <a:tblGrid>
                <a:gridCol w="587896"/>
                <a:gridCol w="587896"/>
                <a:gridCol w="587896"/>
                <a:gridCol w="587896"/>
              </a:tblGrid>
              <a:tr h="308190">
                <a:tc>
                  <a:txBody>
                    <a:bodyPr/>
                    <a:lstStyle/>
                    <a:p>
                      <a:pPr algn="ctr"/>
                      <a:r>
                        <a:rPr lang="cs-CZ" sz="1100" dirty="0" smtClean="0">
                          <a:latin typeface="Times New Roman" pitchFamily="18" charset="0"/>
                          <a:cs typeface="Times New Roman" pitchFamily="18" charset="0"/>
                        </a:rPr>
                        <a:t>1d</a:t>
                      </a:r>
                      <a:endParaRPr lang="cs-CZ" sz="1100" dirty="0">
                        <a:latin typeface="Times New Roman" pitchFamily="18" charset="0"/>
                        <a:cs typeface="Times New Roman" pitchFamily="18" charset="0"/>
                      </a:endParaRPr>
                    </a:p>
                  </a:txBody>
                  <a:tcPr marT="34290" marB="34290"/>
                </a:tc>
                <a:tc>
                  <a:txBody>
                    <a:bodyPr/>
                    <a:lstStyle/>
                    <a:p>
                      <a:pPr algn="ctr"/>
                      <a:r>
                        <a:rPr lang="cs-CZ" sz="1100" dirty="0" smtClean="0">
                          <a:latin typeface="Times New Roman" pitchFamily="18" charset="0"/>
                          <a:cs typeface="Times New Roman" pitchFamily="18" charset="0"/>
                        </a:rPr>
                        <a:t>2b</a:t>
                      </a:r>
                      <a:endParaRPr lang="cs-CZ" sz="1100" dirty="0">
                        <a:latin typeface="Times New Roman" pitchFamily="18" charset="0"/>
                        <a:cs typeface="Times New Roman" pitchFamily="18" charset="0"/>
                      </a:endParaRPr>
                    </a:p>
                  </a:txBody>
                  <a:tcPr marT="34290" marB="34290"/>
                </a:tc>
                <a:tc>
                  <a:txBody>
                    <a:bodyPr/>
                    <a:lstStyle/>
                    <a:p>
                      <a:pPr algn="ctr"/>
                      <a:r>
                        <a:rPr lang="cs-CZ" sz="1100" dirty="0" smtClean="0">
                          <a:latin typeface="Times New Roman" pitchFamily="18" charset="0"/>
                          <a:cs typeface="Times New Roman" pitchFamily="18" charset="0"/>
                        </a:rPr>
                        <a:t>3a</a:t>
                      </a:r>
                      <a:endParaRPr lang="cs-CZ" sz="1100" dirty="0">
                        <a:latin typeface="Times New Roman" pitchFamily="18" charset="0"/>
                        <a:cs typeface="Times New Roman" pitchFamily="18" charset="0"/>
                      </a:endParaRPr>
                    </a:p>
                  </a:txBody>
                  <a:tcPr marT="34290" marB="34290"/>
                </a:tc>
                <a:tc>
                  <a:txBody>
                    <a:bodyPr/>
                    <a:lstStyle/>
                    <a:p>
                      <a:pPr algn="ctr"/>
                      <a:r>
                        <a:rPr lang="cs-CZ" sz="1100" dirty="0" smtClean="0">
                          <a:latin typeface="Times New Roman" pitchFamily="18" charset="0"/>
                          <a:cs typeface="Times New Roman" pitchFamily="18" charset="0"/>
                        </a:rPr>
                        <a:t>4a</a:t>
                      </a:r>
                      <a:endParaRPr lang="cs-CZ" sz="1100" dirty="0">
                        <a:latin typeface="Times New Roman" pitchFamily="18" charset="0"/>
                        <a:cs typeface="Times New Roman" pitchFamily="18" charset="0"/>
                      </a:endParaRPr>
                    </a:p>
                  </a:txBody>
                  <a:tcPr marT="34290" marB="34290"/>
                </a:tc>
              </a:tr>
              <a:tr h="228600">
                <a:tc>
                  <a:txBody>
                    <a:bodyPr/>
                    <a:lstStyle/>
                    <a:p>
                      <a:pPr algn="ctr"/>
                      <a:r>
                        <a:rPr lang="cs-CZ" sz="1100" b="1" dirty="0" smtClean="0">
                          <a:latin typeface="Times New Roman" pitchFamily="18" charset="0"/>
                          <a:cs typeface="Times New Roman" pitchFamily="18" charset="0"/>
                        </a:rPr>
                        <a:t>5b</a:t>
                      </a:r>
                      <a:endParaRPr lang="cs-CZ" sz="1100" b="1" dirty="0">
                        <a:latin typeface="Times New Roman" pitchFamily="18" charset="0"/>
                        <a:cs typeface="Times New Roman" pitchFamily="18" charset="0"/>
                      </a:endParaRPr>
                    </a:p>
                  </a:txBody>
                  <a:tcPr marT="34290" marB="34290"/>
                </a:tc>
                <a:tc>
                  <a:txBody>
                    <a:bodyPr/>
                    <a:lstStyle/>
                    <a:p>
                      <a:pPr algn="ctr"/>
                      <a:r>
                        <a:rPr lang="cs-CZ" sz="1100" b="1" dirty="0" smtClean="0">
                          <a:latin typeface="Times New Roman" pitchFamily="18" charset="0"/>
                          <a:cs typeface="Times New Roman" pitchFamily="18" charset="0"/>
                        </a:rPr>
                        <a:t>6a</a:t>
                      </a:r>
                      <a:endParaRPr lang="cs-CZ" sz="1100" b="1" dirty="0">
                        <a:latin typeface="Times New Roman" pitchFamily="18" charset="0"/>
                        <a:cs typeface="Times New Roman" pitchFamily="18" charset="0"/>
                      </a:endParaRPr>
                    </a:p>
                  </a:txBody>
                  <a:tcPr marT="34290" marB="34290"/>
                </a:tc>
                <a:tc>
                  <a:txBody>
                    <a:bodyPr/>
                    <a:lstStyle/>
                    <a:p>
                      <a:pPr algn="ctr"/>
                      <a:r>
                        <a:rPr lang="cs-CZ" sz="1100" b="1" dirty="0" smtClean="0">
                          <a:latin typeface="Times New Roman" pitchFamily="18" charset="0"/>
                          <a:cs typeface="Times New Roman" pitchFamily="18" charset="0"/>
                        </a:rPr>
                        <a:t>7d</a:t>
                      </a:r>
                      <a:endParaRPr lang="cs-CZ" sz="1100" b="1" dirty="0">
                        <a:latin typeface="Times New Roman" pitchFamily="18" charset="0"/>
                        <a:cs typeface="Times New Roman" pitchFamily="18" charset="0"/>
                      </a:endParaRPr>
                    </a:p>
                  </a:txBody>
                  <a:tcPr marT="34290" marB="34290"/>
                </a:tc>
                <a:tc>
                  <a:txBody>
                    <a:bodyPr/>
                    <a:lstStyle/>
                    <a:p>
                      <a:pPr algn="ctr"/>
                      <a:r>
                        <a:rPr lang="cs-CZ" sz="1100" b="1" dirty="0" smtClean="0">
                          <a:latin typeface="Times New Roman" pitchFamily="18" charset="0"/>
                          <a:cs typeface="Times New Roman" pitchFamily="18" charset="0"/>
                        </a:rPr>
                        <a:t>8b</a:t>
                      </a:r>
                      <a:endParaRPr lang="cs-CZ" sz="1100" b="1" dirty="0">
                        <a:latin typeface="Times New Roman" pitchFamily="18" charset="0"/>
                        <a:cs typeface="Times New Roman" pitchFamily="18" charset="0"/>
                      </a:endParaRPr>
                    </a:p>
                  </a:txBody>
                  <a:tcPr marT="34290" marB="34290"/>
                </a:tc>
              </a:tr>
            </a:tbl>
          </a:graphicData>
        </a:graphic>
      </p:graphicFrame>
      <p:sp>
        <p:nvSpPr>
          <p:cNvPr id="11" name="TextovéPole 23"/>
          <p:cNvSpPr txBox="1"/>
          <p:nvPr/>
        </p:nvSpPr>
        <p:spPr>
          <a:xfrm>
            <a:off x="0" y="-20538"/>
            <a:ext cx="9144000" cy="492443"/>
          </a:xfrm>
          <a:prstGeom prst="rect">
            <a:avLst/>
          </a:prstGeom>
          <a:solidFill>
            <a:srgbClr val="FCD5B5"/>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Informatika</a:t>
            </a:r>
          </a:p>
          <a:p>
            <a:endParaRPr lang="cs-CZ" sz="1000" dirty="0">
              <a:latin typeface="Times New Roman" pitchFamily="18" charset="0"/>
              <a:cs typeface="Times New Roman" pitchFamily="18" charset="0"/>
            </a:endParaRPr>
          </a:p>
        </p:txBody>
      </p:sp>
      <p:pic>
        <p:nvPicPr>
          <p:cNvPr id="12" name="Picture 10" descr="C:\Users\Maruška\AppData\Local\Microsoft\Windows\Temporary Internet Files\Content.IE5\XYZIG7K2\MP9004021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248" y="2722369"/>
            <a:ext cx="853928" cy="56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8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childTnLst>
                    </p:cTn>
                  </p:par>
                </p:childTnLst>
              </p:cTn>
              <p:nextCondLst>
                <p:cond evt="onClick" delay="0">
                  <p:tgtEl>
                    <p:spTgt spid="8"/>
                  </p:tgtEl>
                </p:cond>
              </p:nextCondLst>
            </p:seq>
          </p:childTnLst>
        </p:cTn>
      </p:par>
    </p:tnLst>
    <p:bldLst>
      <p:bldP spid="2"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2"/>
          <p:cNvSpPr txBox="1">
            <a:spLocks/>
          </p:cNvSpPr>
          <p:nvPr/>
        </p:nvSpPr>
        <p:spPr>
          <a:xfrm>
            <a:off x="179512" y="1221600"/>
            <a:ext cx="8784976" cy="2646294"/>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1400" dirty="0" smtClean="0">
                <a:solidFill>
                  <a:srgbClr val="002060"/>
                </a:solidFill>
                <a:latin typeface="Times New Roman" pitchFamily="18" charset="0"/>
                <a:cs typeface="Times New Roman" pitchFamily="18" charset="0"/>
              </a:rPr>
              <a:t>Zdroje:</a:t>
            </a:r>
          </a:p>
          <a:p>
            <a:r>
              <a:rPr lang="cs-CZ" sz="1400" dirty="0" smtClean="0">
                <a:solidFill>
                  <a:srgbClr val="002060"/>
                </a:solidFill>
                <a:latin typeface="Times New Roman" pitchFamily="18" charset="0"/>
                <a:cs typeface="Times New Roman" pitchFamily="18" charset="0"/>
                <a:hlinkClick r:id="rId2"/>
              </a:rPr>
              <a:t>http://www.wikipedia.cz</a:t>
            </a:r>
            <a:r>
              <a:rPr lang="cs-CZ" sz="1400" dirty="0" smtClean="0">
                <a:solidFill>
                  <a:srgbClr val="002060"/>
                </a:solidFill>
                <a:latin typeface="Times New Roman" pitchFamily="18" charset="0"/>
                <a:cs typeface="Times New Roman" pitchFamily="18" charset="0"/>
              </a:rPr>
              <a:t>						</a:t>
            </a:r>
            <a:r>
              <a:rPr lang="cs-CZ" sz="1400" i="1" dirty="0" err="1" smtClean="0">
                <a:solidFill>
                  <a:srgbClr val="002060"/>
                </a:solidFill>
                <a:latin typeface="Times New Roman" pitchFamily="18" charset="0"/>
                <a:cs typeface="Times New Roman" pitchFamily="18" charset="0"/>
              </a:rPr>
              <a:t>slide</a:t>
            </a:r>
            <a:r>
              <a:rPr lang="cs-CZ" sz="1400" i="1" dirty="0" smtClean="0">
                <a:solidFill>
                  <a:srgbClr val="002060"/>
                </a:solidFill>
                <a:latin typeface="Times New Roman" pitchFamily="18" charset="0"/>
                <a:cs typeface="Times New Roman" pitchFamily="18" charset="0"/>
              </a:rPr>
              <a:t> 3, 4</a:t>
            </a:r>
          </a:p>
          <a:p>
            <a:r>
              <a:rPr lang="cs-CZ" sz="1400" dirty="0" smtClean="0">
                <a:solidFill>
                  <a:srgbClr val="002060"/>
                </a:solidFill>
                <a:latin typeface="Times New Roman" pitchFamily="18" charset="0"/>
                <a:cs typeface="Times New Roman" pitchFamily="18" charset="0"/>
                <a:hlinkClick r:id="rId3"/>
              </a:rPr>
              <a:t>http://svp.muni.cz/</a:t>
            </a:r>
            <a:r>
              <a:rPr lang="cs-CZ" sz="1400" dirty="0" err="1" smtClean="0">
                <a:solidFill>
                  <a:srgbClr val="002060"/>
                </a:solidFill>
                <a:latin typeface="Times New Roman" pitchFamily="18" charset="0"/>
                <a:cs typeface="Times New Roman" pitchFamily="18" charset="0"/>
                <a:hlinkClick r:id="rId3"/>
              </a:rPr>
              <a:t>dokumenty.php?klic</a:t>
            </a:r>
            <a:r>
              <a:rPr lang="cs-CZ" sz="1400" dirty="0" smtClean="0">
                <a:solidFill>
                  <a:srgbClr val="002060"/>
                </a:solidFill>
                <a:latin typeface="Times New Roman" pitchFamily="18" charset="0"/>
                <a:cs typeface="Times New Roman" pitchFamily="18" charset="0"/>
                <a:hlinkClick r:id="rId3"/>
              </a:rPr>
              <a:t>=2.3.</a:t>
            </a:r>
            <a:r>
              <a:rPr lang="cs-CZ" sz="1400" dirty="0" smtClean="0">
                <a:solidFill>
                  <a:srgbClr val="002060"/>
                </a:solidFill>
                <a:latin typeface="Times New Roman" pitchFamily="18" charset="0"/>
                <a:cs typeface="Times New Roman" pitchFamily="18" charset="0"/>
              </a:rPr>
              <a:t>					</a:t>
            </a:r>
            <a:r>
              <a:rPr lang="cs-CZ" sz="1400" i="1" dirty="0" err="1" smtClean="0">
                <a:solidFill>
                  <a:srgbClr val="002060"/>
                </a:solidFill>
                <a:latin typeface="Times New Roman" pitchFamily="18" charset="0"/>
                <a:cs typeface="Times New Roman" pitchFamily="18" charset="0"/>
              </a:rPr>
              <a:t>slide</a:t>
            </a:r>
            <a:r>
              <a:rPr lang="cs-CZ" sz="1400" i="1" dirty="0" smtClean="0">
                <a:solidFill>
                  <a:srgbClr val="002060"/>
                </a:solidFill>
                <a:latin typeface="Times New Roman" pitchFamily="18" charset="0"/>
                <a:cs typeface="Times New Roman" pitchFamily="18" charset="0"/>
              </a:rPr>
              <a:t> 4</a:t>
            </a:r>
          </a:p>
          <a:p>
            <a:r>
              <a:rPr lang="cs-CZ" sz="1400" dirty="0" smtClean="0">
                <a:solidFill>
                  <a:srgbClr val="002060"/>
                </a:solidFill>
                <a:latin typeface="Times New Roman" pitchFamily="18" charset="0"/>
                <a:cs typeface="Times New Roman" pitchFamily="18" charset="0"/>
                <a:hlinkClick r:id="rId4"/>
              </a:rPr>
              <a:t>http://www.cdmvt.zcu.cz/storage/navody/vohradsky_digtech/cv_gps.html</a:t>
            </a:r>
            <a:r>
              <a:rPr lang="cs-CZ" sz="1400" dirty="0" smtClean="0">
                <a:solidFill>
                  <a:srgbClr val="002060"/>
                </a:solidFill>
                <a:latin typeface="Times New Roman" pitchFamily="18" charset="0"/>
                <a:cs typeface="Times New Roman" pitchFamily="18" charset="0"/>
              </a:rPr>
              <a:t>		</a:t>
            </a:r>
            <a:r>
              <a:rPr lang="cs-CZ" sz="1400" i="1" dirty="0" err="1" smtClean="0">
                <a:solidFill>
                  <a:srgbClr val="002060"/>
                </a:solidFill>
                <a:latin typeface="Times New Roman" pitchFamily="18" charset="0"/>
                <a:cs typeface="Times New Roman" pitchFamily="18" charset="0"/>
              </a:rPr>
              <a:t>slide</a:t>
            </a:r>
            <a:r>
              <a:rPr lang="cs-CZ" sz="1400" i="1" dirty="0" smtClean="0">
                <a:solidFill>
                  <a:srgbClr val="002060"/>
                </a:solidFill>
                <a:latin typeface="Times New Roman" pitchFamily="18" charset="0"/>
                <a:cs typeface="Times New Roman" pitchFamily="18" charset="0"/>
              </a:rPr>
              <a:t> 6</a:t>
            </a:r>
          </a:p>
          <a:p>
            <a:r>
              <a:rPr lang="cs-CZ" sz="1400" dirty="0" smtClean="0">
                <a:solidFill>
                  <a:srgbClr val="002060"/>
                </a:solidFill>
                <a:latin typeface="Times New Roman" pitchFamily="18" charset="0"/>
                <a:cs typeface="Times New Roman" pitchFamily="18" charset="0"/>
                <a:hlinkClick r:id="rId5"/>
              </a:rPr>
              <a:t>http://mobil.idnes.cz/</a:t>
            </a:r>
            <a:r>
              <a:rPr lang="cs-CZ" sz="1400" dirty="0" smtClean="0">
                <a:solidFill>
                  <a:srgbClr val="002060"/>
                </a:solidFill>
                <a:latin typeface="Times New Roman" pitchFamily="18" charset="0"/>
                <a:cs typeface="Times New Roman" pitchFamily="18" charset="0"/>
              </a:rPr>
              <a:t>						</a:t>
            </a:r>
            <a:r>
              <a:rPr lang="cs-CZ" sz="1400" i="1" dirty="0" err="1" smtClean="0">
                <a:solidFill>
                  <a:srgbClr val="002060"/>
                </a:solidFill>
                <a:latin typeface="Times New Roman" pitchFamily="18" charset="0"/>
                <a:cs typeface="Times New Roman" pitchFamily="18" charset="0"/>
              </a:rPr>
              <a:t>slide</a:t>
            </a:r>
            <a:r>
              <a:rPr lang="cs-CZ" sz="1400" i="1" dirty="0" smtClean="0">
                <a:solidFill>
                  <a:srgbClr val="002060"/>
                </a:solidFill>
                <a:latin typeface="Times New Roman" pitchFamily="18" charset="0"/>
                <a:cs typeface="Times New Roman" pitchFamily="18" charset="0"/>
              </a:rPr>
              <a:t> 6</a:t>
            </a:r>
          </a:p>
          <a:p>
            <a:r>
              <a:rPr lang="cs-CZ" sz="1400" dirty="0" smtClean="0">
                <a:solidFill>
                  <a:srgbClr val="002060"/>
                </a:solidFill>
                <a:latin typeface="Times New Roman" pitchFamily="18" charset="0"/>
                <a:cs typeface="Times New Roman" pitchFamily="18" charset="0"/>
              </a:rPr>
              <a:t>Obrázky z databáze klipart</a:t>
            </a:r>
          </a:p>
          <a:p>
            <a:endParaRPr lang="cs-CZ" sz="1400" dirty="0" smtClean="0">
              <a:solidFill>
                <a:srgbClr val="002060"/>
              </a:solidFill>
              <a:latin typeface="Times New Roman" pitchFamily="18" charset="0"/>
              <a:cs typeface="Times New Roman" pitchFamily="18" charset="0"/>
            </a:endParaRPr>
          </a:p>
        </p:txBody>
      </p:sp>
      <p:sp>
        <p:nvSpPr>
          <p:cNvPr id="6" name="Nadpis 1"/>
          <p:cNvSpPr txBox="1">
            <a:spLocks/>
          </p:cNvSpPr>
          <p:nvPr/>
        </p:nvSpPr>
        <p:spPr>
          <a:xfrm>
            <a:off x="0" y="411510"/>
            <a:ext cx="4119802" cy="445550"/>
          </a:xfrm>
          <a:prstGeom prst="rect">
            <a:avLst/>
          </a:prstGeom>
        </p:spPr>
        <p:txBody>
          <a:bodyPr>
            <a:no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2500" b="1" dirty="0" smtClean="0">
                <a:latin typeface="Times New Roman" pitchFamily="18" charset="0"/>
                <a:cs typeface="Times New Roman" pitchFamily="18" charset="0"/>
              </a:rPr>
              <a:t>12.9 Použité zdroje, citace</a:t>
            </a:r>
            <a:endParaRPr lang="cs-CZ" sz="2500" b="1" dirty="0">
              <a:latin typeface="Times New Roman" pitchFamily="18" charset="0"/>
              <a:cs typeface="Times New Roman" pitchFamily="18" charset="0"/>
            </a:endParaRPr>
          </a:p>
        </p:txBody>
      </p:sp>
      <p:sp>
        <p:nvSpPr>
          <p:cNvPr id="4" name="TextovéPole 23"/>
          <p:cNvSpPr txBox="1"/>
          <p:nvPr/>
        </p:nvSpPr>
        <p:spPr>
          <a:xfrm>
            <a:off x="0" y="-20538"/>
            <a:ext cx="9144000" cy="492443"/>
          </a:xfrm>
          <a:prstGeom prst="rect">
            <a:avLst/>
          </a:prstGeom>
          <a:solidFill>
            <a:srgbClr val="FCD5B5"/>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Informatika</a:t>
            </a:r>
          </a:p>
          <a:p>
            <a:endParaRPr lang="cs-CZ" sz="1000" dirty="0">
              <a:latin typeface="Times New Roman" pitchFamily="18" charset="0"/>
              <a:cs typeface="Times New Roman" pitchFamily="18" charset="0"/>
            </a:endParaRPr>
          </a:p>
        </p:txBody>
      </p:sp>
    </p:spTree>
    <p:extLst>
      <p:ext uri="{BB962C8B-B14F-4D97-AF65-F5344CB8AC3E}">
        <p14:creationId xmlns:p14="http://schemas.microsoft.com/office/powerpoint/2010/main" val="16665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heme/theme1.xml><?xml version="1.0" encoding="utf-8"?>
<a:theme xmlns:a="http://schemas.openxmlformats.org/drawingml/2006/main" name="Hardwarové součásti PC">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1424</TotalTime>
  <Words>884</Words>
  <Application>Microsoft Office PowerPoint</Application>
  <PresentationFormat>Předvádění na obrazovce (16:9)</PresentationFormat>
  <Paragraphs>174</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Hardwarové součásti PC</vt:lpstr>
      <vt:lpstr>Prezentace aplikace PowerPoint</vt:lpstr>
      <vt:lpstr>12.2 Jaké digitální technologie už známe a běžně používáme</vt:lpstr>
      <vt:lpstr>12.3 Nové pojmy – digitální technologie</vt:lpstr>
      <vt:lpstr>12.4 Digitální technologie</vt:lpstr>
      <vt:lpstr>12.5 Cvičení</vt:lpstr>
      <vt:lpstr>12.6 Pro šikovné</vt:lpstr>
      <vt:lpstr>12.7 CLIL – Digital technology </vt:lpstr>
      <vt:lpstr>12.8 Test – Digitální technologie</vt:lpstr>
      <vt:lpstr>Prezentace aplikace PowerPoint</vt:lpstr>
      <vt:lpstr>Prezentace aplikace PowerPoint</vt:lpstr>
    </vt:vector>
  </TitlesOfParts>
  <Company>úča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Marie Makovská</dc:creator>
  <cp:lastModifiedBy>krivankova</cp:lastModifiedBy>
  <cp:revision>142</cp:revision>
  <dcterms:created xsi:type="dcterms:W3CDTF">2011-02-27T12:08:40Z</dcterms:created>
  <dcterms:modified xsi:type="dcterms:W3CDTF">2013-04-26T19:04:45Z</dcterms:modified>
</cp:coreProperties>
</file>