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7" r:id="rId2"/>
    <p:sldId id="258" r:id="rId3"/>
    <p:sldId id="259" r:id="rId4"/>
    <p:sldId id="264" r:id="rId5"/>
    <p:sldId id="260" r:id="rId6"/>
    <p:sldId id="261" r:id="rId7"/>
    <p:sldId id="262" r:id="rId8"/>
    <p:sldId id="263" r:id="rId9"/>
    <p:sldId id="265" r:id="rId10"/>
    <p:sldId id="266" r:id="rId11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FFFF99"/>
    <a:srgbClr val="FFFF00"/>
    <a:srgbClr val="8137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9" autoAdjust="0"/>
    <p:restoredTop sz="94684" autoAdjust="0"/>
  </p:normalViewPr>
  <p:slideViewPr>
    <p:cSldViewPr>
      <p:cViewPr>
        <p:scale>
          <a:sx n="90" d="100"/>
          <a:sy n="90" d="100"/>
        </p:scale>
        <p:origin x="-810" y="-1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3583E-89BF-4ECB-AA3F-75DD3E829E63}" type="datetimeFigureOut">
              <a:rPr lang="cs-CZ" smtClean="0"/>
              <a:pPr/>
              <a:t>18.6.2013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771979-99DB-4828-878C-66DC5CF305D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763028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527786-DE88-4C02-A0B7-082242F2B663}" type="datetimeFigureOut">
              <a:rPr lang="cs-CZ" smtClean="0"/>
              <a:pPr/>
              <a:t>18.6.2013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757F8-8F25-4CF1-88DC-C9C420F5300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621211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8131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2462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6E6A-BCBB-4397-B238-D9666C12CA33}" type="datetime1">
              <a:rPr lang="cs-CZ" smtClean="0"/>
              <a:pPr/>
              <a:t>18.6.2013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4DB5B-C4F9-421B-B915-96C77EBC177D}" type="datetime1">
              <a:rPr lang="cs-CZ" smtClean="0"/>
              <a:pPr/>
              <a:t>18.6.2013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27F35-795A-4B52-AF4B-8AF9D6F591C2}" type="datetime1">
              <a:rPr lang="cs-CZ" smtClean="0"/>
              <a:pPr/>
              <a:t>18.6.2013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B4C2E-6E06-4E9C-9D85-8F31E0E288E6}" type="datetime1">
              <a:rPr lang="cs-CZ" smtClean="0"/>
              <a:pPr/>
              <a:t>18.6.2013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ABC8E-B95F-4149-9A9A-D11A584EB29D}" type="datetime1">
              <a:rPr lang="cs-CZ" smtClean="0"/>
              <a:pPr/>
              <a:t>18.6.2013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0DED4-D2BA-48CB-B2B6-1875E7FDB29C}" type="datetime1">
              <a:rPr lang="cs-CZ" smtClean="0"/>
              <a:pPr/>
              <a:t>18.6.2013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A91E-1CCF-40B7-8986-DCBC22B998A1}" type="datetime1">
              <a:rPr lang="cs-CZ" smtClean="0"/>
              <a:pPr/>
              <a:t>18.6.2013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CEE0F-07E8-4FA4-BC5E-B1097BC39F9A}" type="datetime1">
              <a:rPr lang="cs-CZ" smtClean="0"/>
              <a:pPr/>
              <a:t>18.6.2013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1AB1-11DE-4681-8765-EB93C13598AF}" type="datetime1">
              <a:rPr lang="cs-CZ" smtClean="0"/>
              <a:pPr/>
              <a:t>18.6.2013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88AF0-EED2-4674-8E08-6CB36054DDEB}" type="datetime1">
              <a:rPr lang="cs-CZ" smtClean="0"/>
              <a:pPr/>
              <a:t>18.6.2013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B1AB8-A318-494C-B197-385F53BD80D4}" type="datetime1">
              <a:rPr lang="cs-CZ" smtClean="0"/>
              <a:pPr/>
              <a:t>18.6.2013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CC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CAF81-B0B1-45DF-898B-A867B8150E23}" type="datetime1">
              <a:rPr lang="cs-CZ" smtClean="0"/>
              <a:pPr/>
              <a:t>18.6.2013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youtube.com/watch?v=60MKSBT_wWM" TargetMode="Externa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microsoft.com/office/2007/relationships/media" Target="../media/media2.mp3"/><Relationship Id="rId7" Type="http://schemas.openxmlformats.org/officeDocument/2006/relationships/image" Target="../media/image10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3.jpg"/><Relationship Id="rId18" Type="http://schemas.openxmlformats.org/officeDocument/2006/relationships/image" Target="../media/image12.png"/><Relationship Id="rId3" Type="http://schemas.microsoft.com/office/2007/relationships/media" Target="../media/media4.mp3"/><Relationship Id="rId21" Type="http://schemas.openxmlformats.org/officeDocument/2006/relationships/image" Target="../media/image16.png"/><Relationship Id="rId7" Type="http://schemas.microsoft.com/office/2007/relationships/media" Target="../media/media6.mp3"/><Relationship Id="rId12" Type="http://schemas.openxmlformats.org/officeDocument/2006/relationships/notesSlide" Target="../notesSlides/notesSlide6.xml"/><Relationship Id="rId17" Type="http://schemas.openxmlformats.org/officeDocument/2006/relationships/hyperlink" Target="http://www.youtube.com/watch?v=5ZmKcFjv_sA" TargetMode="External"/><Relationship Id="rId2" Type="http://schemas.openxmlformats.org/officeDocument/2006/relationships/audio" Target="../media/media3.mp3"/><Relationship Id="rId16" Type="http://schemas.openxmlformats.org/officeDocument/2006/relationships/image" Target="../media/image15.jpg"/><Relationship Id="rId20" Type="http://schemas.openxmlformats.org/officeDocument/2006/relationships/hyperlink" Target="http://www.youtube.com/watch?v=z0jtNIU-iio&amp;list=PL6DADD16B86A5A587" TargetMode="External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1.xml"/><Relationship Id="rId5" Type="http://schemas.microsoft.com/office/2007/relationships/media" Target="../media/media5.mp3"/><Relationship Id="rId15" Type="http://schemas.openxmlformats.org/officeDocument/2006/relationships/image" Target="../media/image14.png"/><Relationship Id="rId10" Type="http://schemas.openxmlformats.org/officeDocument/2006/relationships/audio" Target="../media/media7.mp3"/><Relationship Id="rId19" Type="http://schemas.openxmlformats.org/officeDocument/2006/relationships/hyperlink" Target="http://www.youtube.com/watch?v=WTe6t6eyUQ4" TargetMode="External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hyperlink" Target="http://www.youtube.com/watch?v=XGHILuBRSUE" TargetMode="External"/><Relationship Id="rId22" Type="http://schemas.openxmlformats.org/officeDocument/2006/relationships/hyperlink" Target="http://www.youtube.com/watch?v=80mF23zen6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hubblesite.org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80mF23zen6s" TargetMode="External"/><Relationship Id="rId13" Type="http://schemas.openxmlformats.org/officeDocument/2006/relationships/hyperlink" Target="http://www.youtube.com/watch?v=5ZmKcFjv_sA" TargetMode="External"/><Relationship Id="rId18" Type="http://schemas.openxmlformats.org/officeDocument/2006/relationships/hyperlink" Target="http://www.youtube.com/watch?v=z0jtNIU-iio&amp;list=PL6DADD16B86A5A587" TargetMode="External"/><Relationship Id="rId26" Type="http://schemas.openxmlformats.org/officeDocument/2006/relationships/hyperlink" Target="http://cs.wikipedia.org/wiki/Francesco_Petrarca" TargetMode="External"/><Relationship Id="rId3" Type="http://schemas.openxmlformats.org/officeDocument/2006/relationships/hyperlink" Target="http://www.antologiehudby.cz/texty.php?obdobi=2" TargetMode="External"/><Relationship Id="rId21" Type="http://schemas.openxmlformats.org/officeDocument/2006/relationships/hyperlink" Target="http://www.tiptoptens.com/2012/09/10/top-10-classical-music-pieces-of-all-time/" TargetMode="External"/><Relationship Id="rId7" Type="http://schemas.openxmlformats.org/officeDocument/2006/relationships/hyperlink" Target="http://cs.wikipedia.org/wiki/Viola_da_gamba" TargetMode="External"/><Relationship Id="rId12" Type="http://schemas.openxmlformats.org/officeDocument/2006/relationships/hyperlink" Target="http://www.studia-instrumentorum.de/MUSEUM/zith_historis.htm" TargetMode="External"/><Relationship Id="rId17" Type="http://schemas.openxmlformats.org/officeDocument/2006/relationships/hyperlink" Target="http://www.youtube.com/watch?v=KmI06vPfpq4&amp;list=PL9FEA5F7212C4F7A7" TargetMode="External"/><Relationship Id="rId25" Type="http://schemas.openxmlformats.org/officeDocument/2006/relationships/hyperlink" Target="http://cs.wikipedia.org/wiki/Giovanni_Boccaccio" TargetMode="External"/><Relationship Id="rId2" Type="http://schemas.openxmlformats.org/officeDocument/2006/relationships/notesSlide" Target="../notesSlides/notesSlide9.xml"/><Relationship Id="rId16" Type="http://schemas.openxmlformats.org/officeDocument/2006/relationships/hyperlink" Target="http://www.youtube.com/watch?v=WTe6t6eyUQ4" TargetMode="External"/><Relationship Id="rId20" Type="http://schemas.openxmlformats.org/officeDocument/2006/relationships/hyperlink" Target="http://www.gabitogrupos.com/EL_UNIVERSO_DE_LA_HISTORIA/template.php?nm=134186039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youtube.com/watch?v=60MKSBT_wWM" TargetMode="External"/><Relationship Id="rId11" Type="http://schemas.openxmlformats.org/officeDocument/2006/relationships/hyperlink" Target="http://www.youtube.com/watch?v=JL9eeYV0VwE" TargetMode="External"/><Relationship Id="rId24" Type="http://schemas.openxmlformats.org/officeDocument/2006/relationships/hyperlink" Target="http://www.leonardodavinci.net/" TargetMode="External"/><Relationship Id="rId5" Type="http://schemas.openxmlformats.org/officeDocument/2006/relationships/hyperlink" Target="http://history-if.blog.cz/1004" TargetMode="External"/><Relationship Id="rId15" Type="http://schemas.openxmlformats.org/officeDocument/2006/relationships/hyperlink" Target="http://www.youtube.com/watch?v=A51kdX05_FU" TargetMode="External"/><Relationship Id="rId23" Type="http://schemas.openxmlformats.org/officeDocument/2006/relationships/hyperlink" Target="http://www.youtube.com/watch?v=7Pp0XUU6Rmk&amp;list=RD02BSo8rRn-vEA" TargetMode="External"/><Relationship Id="rId10" Type="http://schemas.openxmlformats.org/officeDocument/2006/relationships/hyperlink" Target="http://www.youtube.com/watch?v=XGHILuBRSUE" TargetMode="External"/><Relationship Id="rId19" Type="http://schemas.openxmlformats.org/officeDocument/2006/relationships/hyperlink" Target="http://www.pbm.com/~lindahl/cantigas/images/" TargetMode="External"/><Relationship Id="rId4" Type="http://schemas.openxmlformats.org/officeDocument/2006/relationships/hyperlink" Target="http://cs.wikipedia.org/wiki/Mona_Lisa" TargetMode="External"/><Relationship Id="rId9" Type="http://schemas.openxmlformats.org/officeDocument/2006/relationships/hyperlink" Target="http://www.thecipher.com/viola_da_gamba_cipher-3.html" TargetMode="External"/><Relationship Id="rId14" Type="http://schemas.openxmlformats.org/officeDocument/2006/relationships/hyperlink" Target="http://www.youtube.com/watch?v=J1yzbt_Zy1Q&amp;playnext=1&amp;list=PLeYhVXEfLtWNoqefwOrACQkfMnbi_eUd6&amp;feature=results_main" TargetMode="External"/><Relationship Id="rId22" Type="http://schemas.openxmlformats.org/officeDocument/2006/relationships/hyperlink" Target="http://www.youtube.com/watch?v=lmf2H7IxNDY" TargetMode="External"/><Relationship Id="rId27" Type="http://schemas.openxmlformats.org/officeDocument/2006/relationships/hyperlink" Target="http://www.galeriekocka.cz/reprodukce-renesance-creation-of-adam-160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492443"/>
            <a:ext cx="7382519" cy="504056"/>
          </a:xfrm>
        </p:spPr>
        <p:txBody>
          <a:bodyPr>
            <a:normAutofit fontScale="90000"/>
          </a:bodyPr>
          <a:lstStyle/>
          <a:p>
            <a:pPr lvl="0" algn="l"/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II. stupeň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Hudební výchova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4527947"/>
            <a:ext cx="9144000" cy="6155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cs-CZ" sz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cs-CZ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Autor:</a:t>
            </a:r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Mgr. Jana Štrbová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ázek 5" descr="Imag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871" y="4558724"/>
            <a:ext cx="3029719" cy="55399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0" y="492443"/>
            <a:ext cx="6411225" cy="495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6.1 Renesance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45386"/>
            <a:ext cx="2160240" cy="321687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603" y="721702"/>
            <a:ext cx="5392390" cy="3559613"/>
          </a:xfrm>
          <a:prstGeom prst="rect">
            <a:avLst/>
          </a:prstGeom>
        </p:spPr>
      </p:pic>
      <p:sp>
        <p:nvSpPr>
          <p:cNvPr id="7" name="Tlačítko akce: Video 6">
            <a:hlinkClick r:id="rId6" highlightClick="1"/>
          </p:cNvPr>
          <p:cNvSpPr/>
          <p:nvPr/>
        </p:nvSpPr>
        <p:spPr>
          <a:xfrm>
            <a:off x="8172400" y="4018780"/>
            <a:ext cx="504056" cy="379437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493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Hudební </a:t>
            </a:r>
            <a:r>
              <a:rPr lang="cs-CZ"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výchova</a:t>
            </a:r>
          </a:p>
          <a:p>
            <a:endParaRPr lang="cs-CZ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20150" y="498603"/>
            <a:ext cx="3831769" cy="59406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5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.10 Anotace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240158"/>
              </p:ext>
            </p:extLst>
          </p:nvPr>
        </p:nvGraphicFramePr>
        <p:xfrm>
          <a:off x="1043608" y="1275606"/>
          <a:ext cx="7272808" cy="3336906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907305"/>
                <a:gridCol w="5365503"/>
              </a:tblGrid>
              <a:tr h="545574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Autor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Mgr. Jana</a:t>
                      </a:r>
                      <a:r>
                        <a:rPr lang="cs-CZ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Štrbová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3152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Období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r>
                        <a:rPr lang="cs-CZ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– 06/2013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3152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Ročník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8. ročník</a:t>
                      </a:r>
                    </a:p>
                    <a:p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3152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Klíčová slova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polyfonie, mše,</a:t>
                      </a:r>
                      <a:r>
                        <a:rPr lang="cs-CZ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moteto, madrigal, </a:t>
                      </a:r>
                      <a:r>
                        <a:rPr lang="cs-CZ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chanson</a:t>
                      </a:r>
                      <a:r>
                        <a:rPr lang="cs-CZ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cs-CZ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balletto</a:t>
                      </a:r>
                      <a:r>
                        <a:rPr lang="cs-CZ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Giovanni </a:t>
                      </a:r>
                      <a:r>
                        <a:rPr lang="cs-CZ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Pierluigi</a:t>
                      </a:r>
                      <a:r>
                        <a:rPr lang="cs-CZ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da </a:t>
                      </a:r>
                      <a:r>
                        <a:rPr lang="cs-CZ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Palestrina</a:t>
                      </a:r>
                      <a:r>
                        <a:rPr lang="cs-CZ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Orlando </a:t>
                      </a:r>
                      <a:r>
                        <a:rPr lang="cs-CZ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Lasso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58020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Anotace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Prezentace popisující vývoj hudby v </a:t>
                      </a:r>
                      <a:r>
                        <a:rPr lang="cs-CZ" smtClean="0">
                          <a:latin typeface="Times New Roman" pitchFamily="18" charset="0"/>
                          <a:cs typeface="Times New Roman" pitchFamily="18" charset="0"/>
                        </a:rPr>
                        <a:t>období renesance.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548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492443"/>
            <a:ext cx="6411225" cy="495131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.2 Co už víš? 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</a:t>
            </a:r>
            <a:r>
              <a:rPr lang="cs-CZ"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Hudební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výchova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392646" y="771550"/>
            <a:ext cx="591444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renesance </a:t>
            </a:r>
            <a:r>
              <a:rPr lang="cs-CZ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= historická epocha a umělecký sloh </a:t>
            </a:r>
            <a:r>
              <a:rPr lang="cs-CZ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cs-CZ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- 16. stol. </a:t>
            </a:r>
            <a:endParaRPr lang="cs-CZ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992378" y="-812626"/>
            <a:ext cx="110799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osobnosti</a:t>
            </a:r>
            <a:endParaRPr lang="cs-CZ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948264" y="1363090"/>
            <a:ext cx="175869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cs-CZ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ámořské objevy</a:t>
            </a:r>
            <a:endParaRPr lang="cs-CZ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3059832" y="1363090"/>
            <a:ext cx="151216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cs-CZ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íra v člověka</a:t>
            </a:r>
            <a:endParaRPr lang="cs-CZ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5004048" y="1352233"/>
            <a:ext cx="154232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návrat </a:t>
            </a:r>
            <a:r>
              <a:rPr lang="cs-CZ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 antice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427715" y="1331670"/>
            <a:ext cx="223224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cs-CZ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dklon od víry v boha</a:t>
            </a:r>
            <a:endParaRPr lang="cs-CZ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378" y="2262365"/>
            <a:ext cx="1512168" cy="210689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689" y="2328675"/>
            <a:ext cx="1705512" cy="2065007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836" y="2366813"/>
            <a:ext cx="1600391" cy="2055048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225905" y="2033388"/>
            <a:ext cx="189789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Leonardo da Vinci</a:t>
            </a:r>
            <a:endParaRPr lang="cs-CZ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6972225" y="2033388"/>
            <a:ext cx="193514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Francesco </a:t>
            </a:r>
            <a:r>
              <a:rPr lang="cs-CZ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Petrarca</a:t>
            </a:r>
            <a:endParaRPr lang="cs-CZ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3618852" y="2050875"/>
            <a:ext cx="215636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Giovanni </a:t>
            </a:r>
            <a:r>
              <a:rPr lang="cs-CZ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Boccacio</a:t>
            </a:r>
            <a:endParaRPr lang="cs-CZ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1927614" y="4421861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Mona Lisa</a:t>
            </a:r>
            <a:endParaRPr lang="it-IT" dirty="0"/>
          </a:p>
        </p:txBody>
      </p:sp>
      <p:sp>
        <p:nvSpPr>
          <p:cNvPr id="23" name="Obdélník 22"/>
          <p:cNvSpPr/>
          <p:nvPr/>
        </p:nvSpPr>
        <p:spPr>
          <a:xfrm>
            <a:off x="4139951" y="4425530"/>
            <a:ext cx="1296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Dekameron</a:t>
            </a:r>
            <a:endParaRPr lang="it-IT" dirty="0"/>
          </a:p>
        </p:txBody>
      </p:sp>
      <p:sp>
        <p:nvSpPr>
          <p:cNvPr id="24" name="Obdélník 23"/>
          <p:cNvSpPr/>
          <p:nvPr/>
        </p:nvSpPr>
        <p:spPr>
          <a:xfrm>
            <a:off x="6082764" y="4425530"/>
            <a:ext cx="1426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Sonety Lauře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7" grpId="0" animBg="1"/>
      <p:bldP spid="19" grpId="0" animBg="1"/>
      <p:bldP spid="20" grpId="0" animBg="1"/>
      <p:bldP spid="21" grpId="0" animBg="1"/>
      <p:bldP spid="22" grpId="0"/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ovéPole 17"/>
          <p:cNvSpPr txBox="1"/>
          <p:nvPr/>
        </p:nvSpPr>
        <p:spPr>
          <a:xfrm>
            <a:off x="0" y="0"/>
            <a:ext cx="9144000" cy="493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Hudební </a:t>
            </a:r>
            <a:r>
              <a:rPr lang="cs-CZ"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výchova</a:t>
            </a:r>
          </a:p>
          <a:p>
            <a:endParaRPr lang="cs-CZ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eklavir.ic.cz/P09/p0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79" y="504288"/>
            <a:ext cx="8088833" cy="4393007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0" y="493200"/>
            <a:ext cx="6516216" cy="495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800" b="1" dirty="0" smtClean="0">
                <a:latin typeface="Times New Roman" pitchFamily="18" charset="0"/>
                <a:cs typeface="Times New Roman" pitchFamily="18" charset="0"/>
              </a:rPr>
              <a:t>6.3 Jaké si řekneme nové termíny a názvy?</a:t>
            </a:r>
            <a:endParaRPr lang="cs-CZ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627784" y="3417867"/>
            <a:ext cx="258673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POLYFONIE</a:t>
            </a:r>
            <a:endParaRPr lang="cs-CZ" sz="32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622324" y="4497185"/>
            <a:ext cx="2752677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ORLANDO DI LASSO</a:t>
            </a:r>
            <a:endParaRPr lang="cs-CZ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120078" y="4497185"/>
            <a:ext cx="455573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GIOVANNI PIERLUIGI DA PALESTRINA</a:t>
            </a:r>
            <a:endParaRPr lang="cs-CZ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5911723" y="1477883"/>
            <a:ext cx="133882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CHANSON</a:t>
            </a:r>
            <a:endParaRPr lang="cs-CZ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1121890" y="1145142"/>
            <a:ext cx="68480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MŠE</a:t>
            </a:r>
            <a:endParaRPr lang="cs-CZ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2411760" y="1312215"/>
            <a:ext cx="121924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MOTETO</a:t>
            </a:r>
            <a:endParaRPr lang="cs-CZ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4267454" y="1821832"/>
            <a:ext cx="147508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MADRIGA</a:t>
            </a:r>
            <a:r>
              <a:rPr lang="cs-CZ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cs-CZ" sz="16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7125619" y="968420"/>
            <a:ext cx="145007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BALLETTO</a:t>
            </a:r>
            <a:endParaRPr lang="cs-CZ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492443"/>
            <a:ext cx="4284984" cy="594066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.4 Co si řekneme nového?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Hudební výchova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Přímá spojnice 14"/>
          <p:cNvCxnSpPr/>
          <p:nvPr/>
        </p:nvCxnSpPr>
        <p:spPr>
          <a:xfrm>
            <a:off x="7308304" y="206769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955" y="1133951"/>
            <a:ext cx="5062239" cy="381777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4" y="1027643"/>
            <a:ext cx="3528392" cy="2797511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0" y="3943171"/>
            <a:ext cx="529208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u="sng" dirty="0" smtClean="0"/>
              <a:t>madrigal </a:t>
            </a:r>
            <a:r>
              <a:rPr lang="cs-CZ" dirty="0"/>
              <a:t>=</a:t>
            </a:r>
            <a:r>
              <a:rPr lang="cs-CZ" dirty="0" smtClean="0"/>
              <a:t> </a:t>
            </a:r>
            <a:r>
              <a:rPr lang="cs-CZ" dirty="0"/>
              <a:t>polyfonní vokální světská skladba</a:t>
            </a:r>
          </a:p>
          <a:p>
            <a:r>
              <a:rPr lang="cs-CZ" b="1" u="sng" dirty="0" err="1"/>
              <a:t>c</a:t>
            </a:r>
            <a:r>
              <a:rPr lang="cs-CZ" b="1" u="sng" dirty="0" err="1" smtClean="0"/>
              <a:t>hanson</a:t>
            </a:r>
            <a:r>
              <a:rPr lang="cs-CZ" b="1" u="sng" dirty="0" smtClean="0"/>
              <a:t> </a:t>
            </a:r>
            <a:r>
              <a:rPr lang="cs-CZ" dirty="0" smtClean="0"/>
              <a:t>= vícehlasá </a:t>
            </a:r>
            <a:r>
              <a:rPr lang="cs-CZ" dirty="0"/>
              <a:t>světská píseň v národním jazyku</a:t>
            </a:r>
          </a:p>
          <a:p>
            <a:r>
              <a:rPr lang="cs-CZ" b="1" u="sng" dirty="0"/>
              <a:t>b</a:t>
            </a:r>
            <a:r>
              <a:rPr lang="nn-NO" b="1" u="sng" dirty="0" smtClean="0"/>
              <a:t>alletto</a:t>
            </a:r>
            <a:r>
              <a:rPr lang="cs-CZ" b="1" u="sng" dirty="0" smtClean="0"/>
              <a:t> </a:t>
            </a:r>
            <a:r>
              <a:rPr lang="nn-NO" dirty="0" smtClean="0"/>
              <a:t>=</a:t>
            </a:r>
            <a:r>
              <a:rPr lang="cs-CZ" dirty="0" smtClean="0"/>
              <a:t> </a:t>
            </a:r>
            <a:r>
              <a:rPr lang="nn-NO" dirty="0" smtClean="0"/>
              <a:t>vokální </a:t>
            </a:r>
            <a:r>
              <a:rPr lang="nn-NO" dirty="0"/>
              <a:t>nebo instrumentální skladba </a:t>
            </a:r>
            <a:endParaRPr lang="cs-CZ" dirty="0" smtClean="0"/>
          </a:p>
          <a:p>
            <a:r>
              <a:rPr lang="cs-CZ" dirty="0"/>
              <a:t> </a:t>
            </a:r>
            <a:r>
              <a:rPr lang="cs-CZ" dirty="0" smtClean="0"/>
              <a:t>                </a:t>
            </a:r>
            <a:r>
              <a:rPr lang="nn-NO" dirty="0" smtClean="0"/>
              <a:t>tanečního charakteru</a:t>
            </a:r>
            <a:endParaRPr lang="cs-CZ" b="1" dirty="0" smtClean="0">
              <a:solidFill>
                <a:srgbClr val="FF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619672" y="3504502"/>
            <a:ext cx="99972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u="sng" dirty="0"/>
              <a:t>s</a:t>
            </a:r>
            <a:r>
              <a:rPr lang="cs-CZ" b="1" u="sng" dirty="0" smtClean="0"/>
              <a:t>větské:</a:t>
            </a:r>
            <a:endParaRPr lang="cs-CZ" u="sng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3761656" y="3048237"/>
            <a:ext cx="5222537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u="sng" dirty="0"/>
              <a:t>m</a:t>
            </a:r>
            <a:r>
              <a:rPr lang="cs-CZ" b="1" u="sng" dirty="0" smtClean="0"/>
              <a:t>še </a:t>
            </a:r>
            <a:r>
              <a:rPr lang="cs-CZ" dirty="0" smtClean="0"/>
              <a:t>= rozsáhlá církevní skladba o několika částech,</a:t>
            </a:r>
          </a:p>
          <a:p>
            <a:r>
              <a:rPr lang="cs-CZ" dirty="0" smtClean="0"/>
              <a:t>          která se hrála při církevních obřadech</a:t>
            </a:r>
          </a:p>
          <a:p>
            <a:r>
              <a:rPr lang="cs-CZ" b="1" u="sng" dirty="0"/>
              <a:t>m</a:t>
            </a:r>
            <a:r>
              <a:rPr lang="cs-CZ" b="1" u="sng" dirty="0" smtClean="0"/>
              <a:t>oteto </a:t>
            </a:r>
            <a:r>
              <a:rPr lang="cs-CZ" dirty="0" smtClean="0"/>
              <a:t>= polyfonní vokální skladba na duchovní text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5913013" y="2550978"/>
            <a:ext cx="108012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u="sng" dirty="0" smtClean="0"/>
              <a:t>církevní: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3995935" y="627534"/>
            <a:ext cx="4914281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u="sng" dirty="0" smtClean="0"/>
              <a:t>polyfonie</a:t>
            </a:r>
            <a:r>
              <a:rPr lang="cs-CZ" dirty="0" smtClean="0"/>
              <a:t> </a:t>
            </a:r>
            <a:r>
              <a:rPr lang="cs-CZ" dirty="0"/>
              <a:t>= vícehlas, kdy každý hlas je samostatný </a:t>
            </a:r>
          </a:p>
          <a:p>
            <a:r>
              <a:rPr lang="cs-CZ" dirty="0"/>
              <a:t>nejjednodušší forma vícehlasu = </a:t>
            </a:r>
            <a:r>
              <a:rPr lang="cs-CZ" b="1" dirty="0" smtClean="0"/>
              <a:t>kánon</a:t>
            </a:r>
            <a:endParaRPr lang="cs-CZ" b="1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1944613" y="2485134"/>
            <a:ext cx="3024336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u="sng" dirty="0" smtClean="0"/>
              <a:t>renesanční </a:t>
            </a:r>
            <a:r>
              <a:rPr lang="cs-CZ" sz="2000" b="1" u="sng" dirty="0"/>
              <a:t>hudební formy</a:t>
            </a:r>
            <a:r>
              <a:rPr lang="cs-CZ" sz="2000" b="1" u="sng" dirty="0" smtClean="0"/>
              <a:t>:</a:t>
            </a:r>
            <a:endParaRPr lang="cs-CZ" sz="20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9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494335"/>
            <a:ext cx="3563888" cy="486021"/>
          </a:xfrm>
        </p:spPr>
        <p:txBody>
          <a:bodyPr>
            <a:normAutofit fontScale="90000"/>
          </a:bodyPr>
          <a:lstStyle/>
          <a:p>
            <a:pPr algn="l"/>
            <a:r>
              <a:rPr lang="cs-CZ" sz="25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.5 Procvičení a příklady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Hudební výchova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47614"/>
            <a:ext cx="2520282" cy="229506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27423"/>
            <a:ext cx="3870304" cy="229315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899592" y="3458014"/>
            <a:ext cx="305823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 smtClean="0"/>
              <a:t>Orlando </a:t>
            </a:r>
            <a:r>
              <a:rPr lang="it-IT" b="1" dirty="0"/>
              <a:t>di </a:t>
            </a:r>
            <a:r>
              <a:rPr lang="it-IT" b="1" dirty="0" smtClean="0"/>
              <a:t>Lasso</a:t>
            </a:r>
            <a:r>
              <a:rPr lang="cs-CZ" b="1" dirty="0" smtClean="0"/>
              <a:t> </a:t>
            </a:r>
            <a:r>
              <a:rPr lang="it-IT" dirty="0"/>
              <a:t>(Holanďan) 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2807804" y="980356"/>
            <a:ext cx="280831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u="sng" dirty="0"/>
              <a:t>Nejvýznamnější </a:t>
            </a:r>
            <a:r>
              <a:rPr lang="cs-CZ" b="1" u="sng" dirty="0" smtClean="0"/>
              <a:t>skladatelé</a:t>
            </a:r>
            <a:endParaRPr lang="cs-CZ" u="sng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572000" y="3469526"/>
            <a:ext cx="3870304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Giovanni </a:t>
            </a:r>
            <a:r>
              <a:rPr lang="it-IT" b="1" dirty="0"/>
              <a:t>Pierluigi da</a:t>
            </a:r>
            <a:r>
              <a:rPr lang="it-IT" dirty="0"/>
              <a:t> </a:t>
            </a:r>
            <a:r>
              <a:rPr lang="it-IT" b="1" dirty="0"/>
              <a:t>Palestrina</a:t>
            </a:r>
            <a:r>
              <a:rPr lang="it-IT" dirty="0"/>
              <a:t> (Ital</a:t>
            </a:r>
            <a:r>
              <a:rPr lang="it-IT" dirty="0" smtClean="0"/>
              <a:t>)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1081721" y="4259292"/>
            <a:ext cx="2888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Mattona mia cara </a:t>
            </a:r>
            <a:r>
              <a:rPr lang="it-IT" dirty="0"/>
              <a:t>(madrigal)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4955954" y="4243407"/>
            <a:ext cx="3387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Missa papae Marcelli </a:t>
            </a:r>
            <a:r>
              <a:rPr lang="it-IT" b="1" dirty="0" smtClean="0"/>
              <a:t>– </a:t>
            </a:r>
            <a:r>
              <a:rPr lang="cs-CZ" b="1" dirty="0" smtClean="0"/>
              <a:t>Agnus Dei</a:t>
            </a:r>
            <a:endParaRPr lang="cs-CZ" dirty="0"/>
          </a:p>
        </p:txBody>
      </p:sp>
      <p:pic>
        <p:nvPicPr>
          <p:cNvPr id="3" name="Palestrina _ Agnus De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92588" y="4515966"/>
            <a:ext cx="514134" cy="514134"/>
          </a:xfrm>
          <a:prstGeom prst="rect">
            <a:avLst/>
          </a:prstGeom>
        </p:spPr>
      </p:pic>
      <p:pic>
        <p:nvPicPr>
          <p:cNvPr id="5" name="Matona, mia cara - Orlando di Lasso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95365" y="4590121"/>
            <a:ext cx="448816" cy="448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71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322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492443"/>
            <a:ext cx="4283968" cy="567139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.6 Něco navíc pro šikovné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Hudební výchova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894" y="1507526"/>
            <a:ext cx="2157258" cy="2253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lačítko akce: Video 6">
            <a:hlinkClick r:id="rId14" highlightClick="1"/>
          </p:cNvPr>
          <p:cNvSpPr/>
          <p:nvPr/>
        </p:nvSpPr>
        <p:spPr>
          <a:xfrm>
            <a:off x="2925433" y="3438840"/>
            <a:ext cx="512787" cy="299893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viola da bracci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65104" y="3345746"/>
            <a:ext cx="376808" cy="376808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3196287" y="1338249"/>
            <a:ext cx="1706394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cs-CZ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iola da </a:t>
            </a:r>
            <a:r>
              <a:rPr lang="cs-CZ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braccio</a:t>
            </a:r>
            <a:endParaRPr lang="cs-CZ" sz="16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25" y="1508154"/>
            <a:ext cx="2232248" cy="2231206"/>
          </a:xfrm>
          <a:prstGeom prst="rect">
            <a:avLst/>
          </a:prstGeom>
        </p:spPr>
      </p:pic>
      <p:sp>
        <p:nvSpPr>
          <p:cNvPr id="10" name="Tlačítko akce: Video 9">
            <a:hlinkClick r:id="rId17" highlightClick="1"/>
          </p:cNvPr>
          <p:cNvSpPr/>
          <p:nvPr/>
        </p:nvSpPr>
        <p:spPr>
          <a:xfrm>
            <a:off x="5772368" y="3400345"/>
            <a:ext cx="504056" cy="322209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psalteriu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44804" y="1955336"/>
            <a:ext cx="360040" cy="36004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7600206" y="1355055"/>
            <a:ext cx="663964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harfa</a:t>
            </a:r>
            <a:endParaRPr lang="cs-CZ" sz="16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441482" y="1355055"/>
            <a:ext cx="116668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psalterium</a:t>
            </a:r>
            <a:endParaRPr lang="cs-CZ" sz="1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cs-CZ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(žaltář</a:t>
            </a:r>
            <a:r>
              <a:rPr lang="cs-CZ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cs-CZ" sz="16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7603207" y="3668058"/>
            <a:ext cx="744114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loutna</a:t>
            </a:r>
            <a:endParaRPr lang="cs-CZ" sz="16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keltská harfa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76572" y="1355055"/>
            <a:ext cx="369837" cy="369837"/>
          </a:xfrm>
          <a:prstGeom prst="rect">
            <a:avLst/>
          </a:prstGeom>
        </p:spPr>
      </p:pic>
      <p:sp>
        <p:nvSpPr>
          <p:cNvPr id="20" name="Tlačítko akce: Video 19">
            <a:hlinkClick r:id="rId19" highlightClick="1"/>
          </p:cNvPr>
          <p:cNvSpPr/>
          <p:nvPr/>
        </p:nvSpPr>
        <p:spPr>
          <a:xfrm>
            <a:off x="7890479" y="1943504"/>
            <a:ext cx="521208" cy="338554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lačítko akce: Video 20">
            <a:hlinkClick r:id="rId20" highlightClick="1"/>
          </p:cNvPr>
          <p:cNvSpPr/>
          <p:nvPr/>
        </p:nvSpPr>
        <p:spPr>
          <a:xfrm>
            <a:off x="7921752" y="3077670"/>
            <a:ext cx="489935" cy="349924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loutna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80233" y="3680254"/>
            <a:ext cx="343788" cy="34378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13" y="1524332"/>
            <a:ext cx="1944216" cy="2253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ovéPole 14"/>
          <p:cNvSpPr txBox="1"/>
          <p:nvPr/>
        </p:nvSpPr>
        <p:spPr>
          <a:xfrm>
            <a:off x="764941" y="1355055"/>
            <a:ext cx="1519968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cs-CZ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iola da gamba</a:t>
            </a:r>
            <a:endParaRPr lang="cs-CZ" sz="16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lačítko akce: Video 24">
            <a:hlinkClick r:id="rId22" highlightClick="1"/>
          </p:cNvPr>
          <p:cNvSpPr/>
          <p:nvPr/>
        </p:nvSpPr>
        <p:spPr>
          <a:xfrm>
            <a:off x="527612" y="3429499"/>
            <a:ext cx="474657" cy="322209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6" name="viola da gamba zvuk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064232" y="3319660"/>
            <a:ext cx="376808" cy="376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155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176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685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125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43232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7" grpId="0" animBg="1"/>
      <p:bldP spid="17" grpId="0" animBg="1"/>
      <p:bldP spid="10" grpId="0" animBg="1"/>
      <p:bldP spid="13" grpId="0" animBg="1"/>
      <p:bldP spid="14" grpId="0" animBg="1"/>
      <p:bldP spid="18" grpId="0" animBg="1"/>
      <p:bldP spid="20" grpId="0" animBg="1"/>
      <p:bldP spid="21" grpId="0" animBg="1"/>
      <p:bldP spid="15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411510"/>
            <a:ext cx="1787341" cy="594066"/>
          </a:xfrm>
        </p:spPr>
        <p:txBody>
          <a:bodyPr>
            <a:normAutofit/>
          </a:bodyPr>
          <a:lstStyle/>
          <a:p>
            <a:pPr algn="l"/>
            <a:r>
              <a:rPr lang="en-US" sz="2500" b="1" smtClean="0">
                <a:latin typeface="Times New Roman" pitchFamily="18" charset="0"/>
                <a:cs typeface="Times New Roman" pitchFamily="18" charset="0"/>
              </a:rPr>
              <a:t>6.7 CLIL</a:t>
            </a:r>
            <a:endParaRPr lang="en-US" sz="25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ovéPole 10">
            <a:hlinkClick r:id="rId3"/>
          </p:cNvPr>
          <p:cNvSpPr txBox="1"/>
          <p:nvPr/>
        </p:nvSpPr>
        <p:spPr>
          <a:xfrm>
            <a:off x="6516216" y="3867895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0" y="0"/>
            <a:ext cx="9144000" cy="4770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II. stupeň                      </a:t>
            </a:r>
            <a:r>
              <a:rPr lang="en-US" sz="100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                        </a:t>
            </a:r>
            <a:r>
              <a:rPr lang="en-US" sz="2500" b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Music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69" y="1057176"/>
            <a:ext cx="6581775" cy="13620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56" y="2931790"/>
            <a:ext cx="6705600" cy="2085975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3923928" y="-740618"/>
            <a:ext cx="2791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two rounds for three voices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821293" y="621358"/>
            <a:ext cx="2583336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round for three voices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453513" y="1023640"/>
            <a:ext cx="2098651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polyphonic music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992134" y="823585"/>
            <a:ext cx="2916183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German music composer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146025" y="2630389"/>
            <a:ext cx="2704587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Renaissance period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6228184" y="2581981"/>
            <a:ext cx="2209451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old English round 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0151" y="498603"/>
            <a:ext cx="2916832" cy="594066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.8 Test znalostí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364691" y="1203598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 smtClean="0">
                <a:solidFill>
                  <a:srgbClr val="813763"/>
                </a:solidFill>
                <a:latin typeface="Times New Roman" pitchFamily="18" charset="0"/>
                <a:cs typeface="Times New Roman" pitchFamily="18" charset="0"/>
              </a:rPr>
              <a:t>Správné odpovědi:</a:t>
            </a:r>
            <a:endParaRPr lang="cs-CZ" sz="1400" b="1" dirty="0">
              <a:solidFill>
                <a:srgbClr val="81376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Tabulk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371380"/>
              </p:ext>
            </p:extLst>
          </p:nvPr>
        </p:nvGraphicFramePr>
        <p:xfrm>
          <a:off x="179511" y="1015105"/>
          <a:ext cx="7185180" cy="4092602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3592590"/>
                <a:gridCol w="3592590"/>
              </a:tblGrid>
              <a:tr h="1776122">
                <a:tc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Polyfonie je?</a:t>
                      </a:r>
                    </a:p>
                    <a:p>
                      <a:pPr marL="342900" indent="-342900" algn="l">
                        <a:buAutoNum type="arabicPeriod"/>
                      </a:pPr>
                      <a:endParaRPr lang="cs-CZ" sz="16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 algn="l">
                        <a:buNone/>
                      </a:pP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a/ </a:t>
                      </a:r>
                      <a:r>
                        <a:rPr lang="cs-CZ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jednohlas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b/ jednohlas s doprovodem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c/ vícehlas, kdy se ostatní hlasy               podřizují prvnímu hlasu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d/ vícehlas, kdy je každý hlas samostatný</a:t>
                      </a:r>
                    </a:p>
                    <a:p>
                      <a:pPr marL="342900" indent="-342900" algn="l">
                        <a:buAutoNum type="arabicPeriod"/>
                      </a:pP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None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Viola da gamba patří k nástrojům?</a:t>
                      </a:r>
                    </a:p>
                    <a:p>
                      <a:pPr marL="342900" indent="-342900" algn="l">
                        <a:buNone/>
                      </a:pPr>
                      <a:endParaRPr lang="cs-CZ" sz="16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 algn="l">
                        <a:buNone/>
                      </a:pP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a/ strunným smyčcovým</a:t>
                      </a:r>
                    </a:p>
                    <a:p>
                      <a:pPr marL="342900" indent="-342900" algn="l">
                        <a:buNone/>
                      </a:pP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b/ strunným drnkacím s hmatníkem</a:t>
                      </a:r>
                    </a:p>
                    <a:p>
                      <a:pPr marL="342900" indent="-342900" algn="l">
                        <a:buNone/>
                      </a:pP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c/ strunným drnkacím bez hmatníku</a:t>
                      </a:r>
                    </a:p>
                    <a:p>
                      <a:pPr marL="342900" indent="-342900" algn="l">
                        <a:buNone/>
                      </a:pPr>
                      <a:r>
                        <a:rPr lang="cs-CZ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d/</a:t>
                      </a:r>
                      <a:r>
                        <a:rPr lang="cs-CZ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strunným úderným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1776122">
                <a:tc>
                  <a:txBody>
                    <a:bodyPr/>
                    <a:lstStyle/>
                    <a:p>
                      <a:pPr marL="342900" indent="-342900" algn="l">
                        <a:buNone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Mezi renesanční skladatele nepatří?</a:t>
                      </a:r>
                    </a:p>
                    <a:p>
                      <a:pPr marL="342900" indent="-342900" algn="l">
                        <a:buNone/>
                      </a:pPr>
                      <a:endParaRPr lang="cs-CZ" sz="16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 algn="l">
                        <a:buNone/>
                      </a:pP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a/ Orlando di </a:t>
                      </a:r>
                      <a:r>
                        <a:rPr lang="cs-CZ" sz="16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Lasso</a:t>
                      </a:r>
                      <a:endParaRPr lang="cs-CZ" sz="16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 algn="l">
                        <a:buNone/>
                      </a:pP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b/ Michael </a:t>
                      </a:r>
                      <a:r>
                        <a:rPr lang="cs-CZ" sz="16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Praetorius</a:t>
                      </a:r>
                      <a:endParaRPr lang="cs-CZ" sz="16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 algn="l">
                        <a:buNone/>
                      </a:pP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c) Dante Alighieri</a:t>
                      </a:r>
                    </a:p>
                    <a:p>
                      <a:pPr marL="342900" indent="-342900" algn="l">
                        <a:buNone/>
                      </a:pP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d/ Giovanni </a:t>
                      </a:r>
                      <a:r>
                        <a:rPr lang="cs-CZ" sz="16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Pierluigi</a:t>
                      </a: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da </a:t>
                      </a:r>
                      <a:r>
                        <a:rPr lang="cs-CZ" sz="16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Palestrina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Mše je?</a:t>
                      </a:r>
                    </a:p>
                    <a:p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a/ </a:t>
                      </a:r>
                      <a:r>
                        <a:rPr lang="cs-CZ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polyfonní vokální světská skladba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b/ </a:t>
                      </a:r>
                      <a:r>
                        <a:rPr lang="cs-CZ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církevní skladba o několika částech</a:t>
                      </a:r>
                    </a:p>
                    <a:p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c/ </a:t>
                      </a:r>
                      <a:r>
                        <a:rPr lang="nn-NO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vokální skladba tanečního charakteru</a:t>
                      </a:r>
                      <a:endParaRPr lang="cs-CZ" sz="1600" b="1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d/ </a:t>
                      </a:r>
                      <a:r>
                        <a:rPr lang="cs-CZ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vícehlasá světská píseň </a:t>
                      </a:r>
                      <a:endParaRPr lang="cs-CZ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16" name="TextovéPole 15"/>
          <p:cNvSpPr txBox="1"/>
          <p:nvPr/>
        </p:nvSpPr>
        <p:spPr>
          <a:xfrm>
            <a:off x="7976759" y="1511375"/>
            <a:ext cx="5040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AutoNum type="arabicPeriod"/>
            </a:pP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d</a:t>
            </a: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AutoNum type="arabicPeriod"/>
            </a:pP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c</a:t>
            </a: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AutoNum type="arabicPeriod"/>
            </a:pP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a</a:t>
            </a: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AutoNum type="arabicPeriod"/>
            </a:pP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b</a:t>
            </a: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AutoNum type="arabicPeriod"/>
            </a:pP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/>
            <a:endParaRPr lang="cs-CZ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532712" y="4236318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rgbClr val="813763"/>
                </a:solidFill>
                <a:latin typeface="Times New Roman" pitchFamily="18" charset="0"/>
                <a:cs typeface="Times New Roman" pitchFamily="18" charset="0"/>
              </a:rPr>
              <a:t>Test  na známku</a:t>
            </a:r>
            <a:endParaRPr lang="cs-CZ" sz="1400" dirty="0">
              <a:solidFill>
                <a:srgbClr val="81376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0" y="0"/>
            <a:ext cx="9144000" cy="493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	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Hudební výchova</a:t>
            </a:r>
            <a:endParaRPr lang="cs-CZ" sz="1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cs-CZ" sz="1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20150" y="498603"/>
            <a:ext cx="3831769" cy="59406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5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.9 Použité zdroje, citace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</a:t>
            </a:r>
            <a:r>
              <a:rPr lang="cs-CZ"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Hudební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výchova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35310" y="915566"/>
            <a:ext cx="8541146" cy="41319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05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</a:t>
            </a:r>
            <a:r>
              <a:rPr lang="cs-CZ" sz="1050" dirty="0">
                <a:latin typeface="Times New Roman" pitchFamily="18" charset="0"/>
                <a:cs typeface="Times New Roman" pitchFamily="18" charset="0"/>
                <a:hlinkClick r:id="rId3"/>
              </a:rPr>
              <a:t>://</a:t>
            </a:r>
            <a:r>
              <a:rPr lang="cs-CZ" sz="1050" dirty="0" smtClean="0">
                <a:latin typeface="Times New Roman" pitchFamily="18" charset="0"/>
                <a:cs typeface="Times New Roman" pitchFamily="18" charset="0"/>
                <a:hlinkClick r:id="rId3"/>
              </a:rPr>
              <a:t>www.antologiehudby.cz/texty.php?obdobi=2</a:t>
            </a:r>
            <a:r>
              <a:rPr lang="cs-CZ" sz="105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cs-CZ" sz="1050" dirty="0" err="1" smtClean="0">
                <a:latin typeface="Times New Roman" pitchFamily="18" charset="0"/>
                <a:cs typeface="Times New Roman" pitchFamily="18" charset="0"/>
              </a:rPr>
              <a:t>slide</a:t>
            </a:r>
            <a:r>
              <a:rPr lang="cs-CZ" sz="1050" dirty="0" smtClean="0">
                <a:latin typeface="Times New Roman" pitchFamily="18" charset="0"/>
                <a:cs typeface="Times New Roman" pitchFamily="18" charset="0"/>
              </a:rPr>
              <a:t> č.4 notace)</a:t>
            </a:r>
          </a:p>
          <a:p>
            <a:r>
              <a:rPr lang="cs-CZ" sz="105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http://</a:t>
            </a:r>
            <a:r>
              <a:rPr lang="cs-CZ" sz="105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cs.wikipedia.org/wiki/Mona_Lisa</a:t>
            </a:r>
            <a:r>
              <a:rPr lang="cs-CZ" sz="105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sz="10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slide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č.1 </a:t>
            </a:r>
            <a:r>
              <a:rPr lang="cs-CZ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ona </a:t>
            </a:r>
            <a:r>
              <a:rPr lang="cs-CZ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isa)</a:t>
            </a:r>
          </a:p>
          <a:p>
            <a:r>
              <a:rPr lang="cs-CZ" sz="105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http://</a:t>
            </a:r>
            <a:r>
              <a:rPr lang="cs-CZ" sz="105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history-if.blog.cz/1004</a:t>
            </a:r>
            <a:r>
              <a:rPr lang="cs-CZ" sz="105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sz="10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slide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č.1 </a:t>
            </a:r>
            <a:r>
              <a:rPr lang="cs-CZ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olumbus)</a:t>
            </a:r>
          </a:p>
          <a:p>
            <a:r>
              <a:rPr lang="cs-CZ" sz="105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http://</a:t>
            </a:r>
            <a:r>
              <a:rPr lang="cs-CZ" sz="105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www.youtube.com/watch?v=60MKSBT_wWM</a:t>
            </a:r>
            <a:r>
              <a:rPr lang="cs-CZ" sz="105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sz="10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slide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č.1 Dobytí ráje)</a:t>
            </a:r>
          </a:p>
          <a:p>
            <a:r>
              <a:rPr lang="cs-CZ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http://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cs.wikipedia.org/wiki/Viola_da_gamba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cs-CZ" sz="10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slide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č.6 viola da gamba)</a:t>
            </a:r>
          </a:p>
          <a:p>
            <a:r>
              <a:rPr lang="cs-CZ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http://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www.youtube.com/watch?v=80mF23zen6s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sz="10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slide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č.6 viola da 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gamba zvuk, video)</a:t>
            </a:r>
          </a:p>
          <a:p>
            <a:r>
              <a:rPr lang="cs-CZ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http://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www.thecipher.com/viola_da_gamba_cipher-3.html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sz="10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slide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č.6 viola 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 </a:t>
            </a:r>
            <a:r>
              <a:rPr lang="cs-CZ" sz="10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braccio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0"/>
              </a:rPr>
              <a:t>http://www.youtube.com/watch?v=XGHILuBRSUE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sz="10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slide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č.6 viola 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 </a:t>
            </a:r>
            <a:r>
              <a:rPr lang="cs-CZ" sz="10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braccio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video)</a:t>
            </a:r>
          </a:p>
          <a:p>
            <a:r>
              <a:rPr lang="cs-CZ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1"/>
              </a:rPr>
              <a:t>http://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1"/>
              </a:rPr>
              <a:t>www.youtube.com/watch?v=JL9eeYV0VwE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sz="10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slide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č.6 viola 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 </a:t>
            </a:r>
            <a:r>
              <a:rPr lang="cs-CZ" sz="10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braccio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zvuk)</a:t>
            </a:r>
          </a:p>
          <a:p>
            <a:r>
              <a:rPr lang="cs-CZ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2"/>
              </a:rPr>
              <a:t>http://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2"/>
              </a:rPr>
              <a:t>www.studia-instrumentorum.de/MUSEUM/zith_historis.htm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sz="10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slide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č.6 </a:t>
            </a:r>
            <a:r>
              <a:rPr lang="cs-CZ" sz="105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psalterium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cs-CZ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3"/>
              </a:rPr>
              <a:t>http://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3"/>
              </a:rPr>
              <a:t>www.youtube.com/watch?v=5ZmKcFjv_sA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sz="10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slide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č.6 </a:t>
            </a:r>
            <a:r>
              <a:rPr lang="cs-CZ" sz="105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psalterium</a:t>
            </a:r>
            <a:r>
              <a:rPr lang="cs-CZ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zvuk, video)</a:t>
            </a:r>
          </a:p>
          <a:p>
            <a:r>
              <a:rPr lang="cs-CZ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4"/>
              </a:rPr>
              <a:t>http://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4"/>
              </a:rPr>
              <a:t>www.youtube.com/watch?v=J1yzbt_Zy1Q&amp;playnext=1&amp;list=PLeYhVXEfLtWNoqefwOrACQkfMnbi_eUd6&amp;feature=results_main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sz="10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slide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č.6 harfa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cs-CZ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5"/>
              </a:rPr>
              <a:t>http://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5"/>
              </a:rPr>
              <a:t>www.youtube.com/watch?v=A51kdX05_FU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sz="10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slide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č.6 harfa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cs-CZ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6"/>
              </a:rPr>
              <a:t>http://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6"/>
              </a:rPr>
              <a:t>www.youtube.com/watch?v=WTe6t6eyUQ4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sz="10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slide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č.6 harfa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cs-CZ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7"/>
              </a:rPr>
              <a:t>http://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7"/>
              </a:rPr>
              <a:t>www.youtube.com/watch?v=KmI06vPfpq4&amp;list=PL9FEA5F7212C4F7A7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sz="10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slide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č.6 loutna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cs-CZ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8"/>
              </a:rPr>
              <a:t>http://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8"/>
              </a:rPr>
              <a:t>www.youtube.com/watch?v=z0jtNIU-iio&amp;list=PL6DADD16B86A5A587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sz="10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slide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č.6 loutna 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video)</a:t>
            </a:r>
          </a:p>
          <a:p>
            <a:r>
              <a:rPr lang="cs-CZ" sz="1050" dirty="0">
                <a:latin typeface="Times New Roman" pitchFamily="18" charset="0"/>
                <a:cs typeface="Times New Roman" pitchFamily="18" charset="0"/>
                <a:hlinkClick r:id="rId19"/>
              </a:rPr>
              <a:t>http://www.pbm.com/~lindahl/cantigas/images</a:t>
            </a:r>
            <a:r>
              <a:rPr lang="cs-CZ" sz="1050" dirty="0" smtClean="0">
                <a:latin typeface="Times New Roman" pitchFamily="18" charset="0"/>
                <a:cs typeface="Times New Roman" pitchFamily="18" charset="0"/>
                <a:hlinkClick r:id="rId19"/>
              </a:rPr>
              <a:t>/</a:t>
            </a:r>
            <a:r>
              <a:rPr lang="cs-CZ" sz="105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cs-CZ" sz="10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slide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č.4 </a:t>
            </a:r>
            <a:r>
              <a:rPr lang="cs-CZ" sz="1050" dirty="0" smtClean="0">
                <a:latin typeface="Times New Roman" pitchFamily="18" charset="0"/>
                <a:cs typeface="Times New Roman" pitchFamily="18" charset="0"/>
              </a:rPr>
              <a:t>hudebníci </a:t>
            </a:r>
            <a:r>
              <a:rPr lang="cs-CZ" sz="1050" dirty="0" err="1" smtClean="0">
                <a:latin typeface="Times New Roman" pitchFamily="18" charset="0"/>
                <a:cs typeface="Times New Roman" pitchFamily="18" charset="0"/>
              </a:rPr>
              <a:t>slide</a:t>
            </a:r>
            <a:r>
              <a:rPr lang="cs-CZ" sz="1050" dirty="0" smtClean="0">
                <a:latin typeface="Times New Roman" pitchFamily="18" charset="0"/>
                <a:cs typeface="Times New Roman" pitchFamily="18" charset="0"/>
              </a:rPr>
              <a:t> č.4)</a:t>
            </a:r>
          </a:p>
          <a:p>
            <a:r>
              <a:rPr lang="cs-CZ" sz="1050" dirty="0">
                <a:latin typeface="Times New Roman" pitchFamily="18" charset="0"/>
                <a:cs typeface="Times New Roman" pitchFamily="18" charset="0"/>
                <a:hlinkClick r:id="rId20"/>
              </a:rPr>
              <a:t>http://</a:t>
            </a:r>
            <a:r>
              <a:rPr lang="cs-CZ" sz="1050" dirty="0" smtClean="0">
                <a:latin typeface="Times New Roman" pitchFamily="18" charset="0"/>
                <a:cs typeface="Times New Roman" pitchFamily="18" charset="0"/>
                <a:hlinkClick r:id="rId20"/>
              </a:rPr>
              <a:t>www.gabitogrupos.com/EL_UNIVERSO_DE_LA_HISTORIA/template.php?nm=1341860393</a:t>
            </a:r>
            <a:r>
              <a:rPr lang="cs-CZ" sz="105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cs-CZ" sz="10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slide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č.5 </a:t>
            </a:r>
            <a:r>
              <a:rPr lang="cs-CZ" sz="1050" dirty="0" smtClean="0">
                <a:latin typeface="Times New Roman" pitchFamily="18" charset="0"/>
                <a:cs typeface="Times New Roman" pitchFamily="18" charset="0"/>
              </a:rPr>
              <a:t>Orlando di </a:t>
            </a:r>
            <a:r>
              <a:rPr lang="cs-CZ" sz="1050" dirty="0" err="1" smtClean="0">
                <a:latin typeface="Times New Roman" pitchFamily="18" charset="0"/>
                <a:cs typeface="Times New Roman" pitchFamily="18" charset="0"/>
              </a:rPr>
              <a:t>Lasso</a:t>
            </a:r>
            <a:r>
              <a:rPr lang="cs-CZ" sz="105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cs-CZ" sz="1050" dirty="0">
                <a:latin typeface="Times New Roman" pitchFamily="18" charset="0"/>
                <a:cs typeface="Times New Roman" pitchFamily="18" charset="0"/>
                <a:hlinkClick r:id="rId21"/>
              </a:rPr>
              <a:t>http://www.tiptoptens.com/2012/09/10/top-10-classical-music-pieces-of-all-time</a:t>
            </a:r>
            <a:r>
              <a:rPr lang="cs-CZ" sz="1050" dirty="0" smtClean="0">
                <a:latin typeface="Times New Roman" pitchFamily="18" charset="0"/>
                <a:cs typeface="Times New Roman" pitchFamily="18" charset="0"/>
                <a:hlinkClick r:id="rId21"/>
              </a:rPr>
              <a:t>/</a:t>
            </a:r>
            <a:r>
              <a:rPr lang="cs-CZ" sz="105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cs-CZ" sz="10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slide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č.5 </a:t>
            </a:r>
            <a:r>
              <a:rPr lang="cs-CZ" sz="1050" dirty="0" err="1" smtClean="0">
                <a:latin typeface="Times New Roman" pitchFamily="18" charset="0"/>
                <a:cs typeface="Times New Roman" pitchFamily="18" charset="0"/>
              </a:rPr>
              <a:t>Palestrina</a:t>
            </a:r>
            <a:r>
              <a:rPr lang="cs-CZ" sz="105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cs-CZ" sz="1050" dirty="0">
                <a:latin typeface="Times New Roman" pitchFamily="18" charset="0"/>
                <a:cs typeface="Times New Roman" pitchFamily="18" charset="0"/>
                <a:hlinkClick r:id="rId22"/>
              </a:rPr>
              <a:t>http://</a:t>
            </a:r>
            <a:r>
              <a:rPr lang="cs-CZ" sz="1050" dirty="0" smtClean="0">
                <a:latin typeface="Times New Roman" pitchFamily="18" charset="0"/>
                <a:cs typeface="Times New Roman" pitchFamily="18" charset="0"/>
                <a:hlinkClick r:id="rId22"/>
              </a:rPr>
              <a:t>www.youtube.com/watch?v=lmf2H7IxNDY</a:t>
            </a:r>
            <a:r>
              <a:rPr lang="cs-CZ" sz="105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cs-CZ" sz="10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slide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č.5 </a:t>
            </a:r>
            <a:r>
              <a:rPr lang="cs-CZ" sz="1050" dirty="0" smtClean="0">
                <a:latin typeface="Times New Roman" pitchFamily="18" charset="0"/>
                <a:cs typeface="Times New Roman" pitchFamily="18" charset="0"/>
              </a:rPr>
              <a:t>Orlando </a:t>
            </a:r>
            <a:r>
              <a:rPr lang="cs-CZ" sz="1050" dirty="0" err="1" smtClean="0">
                <a:latin typeface="Times New Roman" pitchFamily="18" charset="0"/>
                <a:cs typeface="Times New Roman" pitchFamily="18" charset="0"/>
              </a:rPr>
              <a:t>Matona</a:t>
            </a:r>
            <a:r>
              <a:rPr lang="cs-CZ" sz="10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050" dirty="0" err="1" smtClean="0">
                <a:latin typeface="Times New Roman" pitchFamily="18" charset="0"/>
                <a:cs typeface="Times New Roman" pitchFamily="18" charset="0"/>
              </a:rPr>
              <a:t>mia</a:t>
            </a:r>
            <a:r>
              <a:rPr lang="cs-CZ" sz="1050" dirty="0" smtClean="0">
                <a:latin typeface="Times New Roman" pitchFamily="18" charset="0"/>
                <a:cs typeface="Times New Roman" pitchFamily="18" charset="0"/>
              </a:rPr>
              <a:t> cara)</a:t>
            </a:r>
          </a:p>
          <a:p>
            <a:r>
              <a:rPr lang="cs-CZ" sz="1050" dirty="0">
                <a:latin typeface="Times New Roman" pitchFamily="18" charset="0"/>
                <a:cs typeface="Times New Roman" pitchFamily="18" charset="0"/>
                <a:hlinkClick r:id="rId23"/>
              </a:rPr>
              <a:t>http://</a:t>
            </a:r>
            <a:r>
              <a:rPr lang="cs-CZ" sz="1050" dirty="0" smtClean="0">
                <a:latin typeface="Times New Roman" pitchFamily="18" charset="0"/>
                <a:cs typeface="Times New Roman" pitchFamily="18" charset="0"/>
                <a:hlinkClick r:id="rId23"/>
              </a:rPr>
              <a:t>www.youtube.com/watch?v=7Pp0XUU6Rmk&amp;list=RD02BSo8rRn-vEA</a:t>
            </a:r>
            <a:r>
              <a:rPr lang="cs-CZ" sz="105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cs-CZ" sz="10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slide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č.5 </a:t>
            </a:r>
            <a:r>
              <a:rPr lang="cs-CZ" sz="1050" dirty="0" err="1" smtClean="0">
                <a:latin typeface="Times New Roman" pitchFamily="18" charset="0"/>
                <a:cs typeface="Times New Roman" pitchFamily="18" charset="0"/>
              </a:rPr>
              <a:t>Palestrina</a:t>
            </a:r>
            <a:r>
              <a:rPr lang="cs-CZ" sz="1050" dirty="0" smtClean="0">
                <a:latin typeface="Times New Roman" pitchFamily="18" charset="0"/>
                <a:cs typeface="Times New Roman" pitchFamily="18" charset="0"/>
              </a:rPr>
              <a:t> Mše Agnus Dei)</a:t>
            </a:r>
          </a:p>
          <a:p>
            <a:r>
              <a:rPr lang="cs-CZ" sz="1050" dirty="0">
                <a:latin typeface="Times New Roman" pitchFamily="18" charset="0"/>
                <a:cs typeface="Times New Roman" pitchFamily="18" charset="0"/>
                <a:hlinkClick r:id="rId24"/>
              </a:rPr>
              <a:t>http://www.leonardodavinci.net</a:t>
            </a:r>
            <a:r>
              <a:rPr lang="cs-CZ" sz="1050" dirty="0" smtClean="0">
                <a:latin typeface="Times New Roman" pitchFamily="18" charset="0"/>
                <a:cs typeface="Times New Roman" pitchFamily="18" charset="0"/>
                <a:hlinkClick r:id="rId24"/>
              </a:rPr>
              <a:t>/</a:t>
            </a:r>
            <a:r>
              <a:rPr lang="cs-CZ" sz="105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cs-CZ" sz="10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slide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č.2 </a:t>
            </a:r>
            <a:r>
              <a:rPr lang="cs-CZ" sz="1050" dirty="0" smtClean="0">
                <a:latin typeface="Times New Roman" pitchFamily="18" charset="0"/>
                <a:cs typeface="Times New Roman" pitchFamily="18" charset="0"/>
              </a:rPr>
              <a:t>Leonardo)</a:t>
            </a:r>
          </a:p>
          <a:p>
            <a:r>
              <a:rPr lang="cs-CZ" sz="1050" dirty="0">
                <a:latin typeface="Times New Roman" pitchFamily="18" charset="0"/>
                <a:cs typeface="Times New Roman" pitchFamily="18" charset="0"/>
                <a:hlinkClick r:id="rId25"/>
              </a:rPr>
              <a:t>http://</a:t>
            </a:r>
            <a:r>
              <a:rPr lang="cs-CZ" sz="1050" dirty="0" smtClean="0">
                <a:latin typeface="Times New Roman" pitchFamily="18" charset="0"/>
                <a:cs typeface="Times New Roman" pitchFamily="18" charset="0"/>
                <a:hlinkClick r:id="rId25"/>
              </a:rPr>
              <a:t>cs.wikipedia.org/wiki/Giovanni_Boccaccio</a:t>
            </a:r>
            <a:r>
              <a:rPr lang="cs-CZ" sz="105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cs-CZ" sz="10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slide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č.2 </a:t>
            </a:r>
            <a:r>
              <a:rPr lang="cs-CZ" sz="1050" dirty="0" err="1" smtClean="0">
                <a:latin typeface="Times New Roman" pitchFamily="18" charset="0"/>
                <a:cs typeface="Times New Roman" pitchFamily="18" charset="0"/>
              </a:rPr>
              <a:t>Boccacio</a:t>
            </a:r>
            <a:r>
              <a:rPr lang="cs-CZ" sz="105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cs-CZ" sz="1050" dirty="0">
                <a:latin typeface="Times New Roman" pitchFamily="18" charset="0"/>
                <a:cs typeface="Times New Roman" pitchFamily="18" charset="0"/>
                <a:hlinkClick r:id="rId26"/>
              </a:rPr>
              <a:t>http://</a:t>
            </a:r>
            <a:r>
              <a:rPr lang="cs-CZ" sz="1050" dirty="0" smtClean="0">
                <a:latin typeface="Times New Roman" pitchFamily="18" charset="0"/>
                <a:cs typeface="Times New Roman" pitchFamily="18" charset="0"/>
                <a:hlinkClick r:id="rId26"/>
              </a:rPr>
              <a:t>cs.wikipedia.org/wiki/Francesco_Petrarca</a:t>
            </a:r>
            <a:r>
              <a:rPr lang="cs-CZ" sz="105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cs-CZ" sz="1050" dirty="0" err="1" smtClean="0">
                <a:latin typeface="Times New Roman" pitchFamily="18" charset="0"/>
                <a:cs typeface="Times New Roman" pitchFamily="18" charset="0"/>
              </a:rPr>
              <a:t>slide</a:t>
            </a:r>
            <a:r>
              <a:rPr lang="cs-CZ" sz="1050" dirty="0" smtClean="0">
                <a:latin typeface="Times New Roman" pitchFamily="18" charset="0"/>
                <a:cs typeface="Times New Roman" pitchFamily="18" charset="0"/>
              </a:rPr>
              <a:t> č. 2 </a:t>
            </a:r>
            <a:r>
              <a:rPr lang="cs-CZ" sz="1050" dirty="0" err="1" smtClean="0">
                <a:latin typeface="Times New Roman" pitchFamily="18" charset="0"/>
                <a:cs typeface="Times New Roman" pitchFamily="18" charset="0"/>
              </a:rPr>
              <a:t>Petrarca</a:t>
            </a:r>
            <a:endParaRPr lang="cs-CZ" sz="105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050" dirty="0">
                <a:hlinkClick r:id="rId27"/>
              </a:rPr>
              <a:t>http://www.galeriekocka.cz/reprodukce-renesance-creation-of-adam-1600</a:t>
            </a:r>
            <a:r>
              <a:rPr lang="cs-CZ" sz="1050" dirty="0" smtClean="0">
                <a:hlinkClick r:id="rId27"/>
              </a:rPr>
              <a:t>/</a:t>
            </a:r>
            <a:r>
              <a:rPr lang="cs-CZ" sz="1050" dirty="0" smtClean="0"/>
              <a:t> (</a:t>
            </a:r>
            <a:r>
              <a:rPr lang="cs-CZ" sz="10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slide</a:t>
            </a:r>
            <a:r>
              <a:rPr lang="cs-CZ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č.3 </a:t>
            </a:r>
            <a:r>
              <a:rPr lang="cs-CZ" sz="1050" dirty="0" err="1"/>
              <a:t>M</a:t>
            </a:r>
            <a:r>
              <a:rPr lang="cs-CZ" sz="1050" dirty="0" err="1" smtClean="0"/>
              <a:t>ichelangelo</a:t>
            </a:r>
            <a:r>
              <a:rPr lang="cs-CZ" sz="1050" dirty="0" smtClean="0"/>
              <a:t> – ruce)</a:t>
            </a:r>
            <a:endParaRPr lang="cs-CZ" sz="105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68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lastní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accent6">
            <a:lumMod val="40000"/>
            <a:lumOff val="60000"/>
          </a:schemeClr>
        </a:solidFill>
      </a:spPr>
      <a:bodyPr wrap="square" rtlCol="0">
        <a:spAutoFit/>
      </a:bodyPr>
      <a:lstStyle>
        <a:defPPr>
          <a:defRPr sz="1200" b="1" dirty="0" smtClean="0">
            <a:solidFill>
              <a:schemeClr val="accent3">
                <a:lumMod val="50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2615</TotalTime>
  <Words>978</Words>
  <Application>Microsoft Office PowerPoint</Application>
  <PresentationFormat>Předvádění na obrazovce (16:9)</PresentationFormat>
  <Paragraphs>157</Paragraphs>
  <Slides>10</Slides>
  <Notes>10</Notes>
  <HiddenSlides>0</HiddenSlides>
  <MMClips>7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1" baseType="lpstr">
      <vt:lpstr>Motiv sady Office</vt:lpstr>
      <vt:lpstr>  </vt:lpstr>
      <vt:lpstr>6.2 Co už víš? </vt:lpstr>
      <vt:lpstr>Prezentace aplikace PowerPoint</vt:lpstr>
      <vt:lpstr>6.4 Co si řekneme nového?</vt:lpstr>
      <vt:lpstr>6.5 Procvičení a příklady</vt:lpstr>
      <vt:lpstr>6.6 Něco navíc pro šikovné</vt:lpstr>
      <vt:lpstr>6.7 CLIL</vt:lpstr>
      <vt:lpstr>6.8 Test znalostí</vt:lpstr>
      <vt:lpstr>Prezentace aplikace PowerPoint</vt:lpstr>
      <vt:lpstr>Prezentace aplikace PowerPoint</vt:lpstr>
    </vt:vector>
  </TitlesOfParts>
  <Company>Základní škla Děčín VI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prusa</dc:creator>
  <cp:lastModifiedBy>krivankova</cp:lastModifiedBy>
  <cp:revision>250</cp:revision>
  <dcterms:created xsi:type="dcterms:W3CDTF">2010-10-18T18:21:56Z</dcterms:created>
  <dcterms:modified xsi:type="dcterms:W3CDTF">2013-06-18T19:27:43Z</dcterms:modified>
</cp:coreProperties>
</file>