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CC"/>
    <a:srgbClr val="FFFF99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316" autoAdjust="0"/>
  </p:normalViewPr>
  <p:slideViewPr>
    <p:cSldViewPr>
      <p:cViewPr>
        <p:scale>
          <a:sx n="90" d="100"/>
          <a:sy n="90" d="100"/>
        </p:scale>
        <p:origin x="-882" y="-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13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46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C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18.6.2013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Relationship Id="rId9" Type="http://schemas.openxmlformats.org/officeDocument/2006/relationships/hyperlink" Target="http://www.youtube.com/watch?v=kT313Kx2gI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://www.youtube.com/watch?v=SnfNqobh494&amp;list=PL3HL5nHzNckNx_gBfQOm8DoZ_cy9jWlS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TjbLPVUSEgU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images.google.com/url?sa=i&amp;rct=j&amp;q=starov%C4%9Bk%C3%A1+hudba&amp;source=images&amp;cd=&amp;cad=rja&amp;docid=w9mPDdrDesrt3M&amp;tbnid=q0JeROB_m02PNM:&amp;ved=0CAUQjRw&amp;url=http://sn.spsnome.cz/Dejepis/HudbaStarov%ECk%E9hoEgypta&amp;ei=Z1KGUfeUOMTxOoGUgMgK&amp;psig=AFQjCNErEQrhdZSDjs3FPlIYCttWgcrZiQ&amp;ust=13678435836055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hyperlink" Target="//upload.wikimedia.org/wikipedia/commons/8/8d/2._St%C3%A8le_portant_l%E2%80%99inscription_de_Seikilos.jpg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www.youtube.com/watch?v=K26e38pTsdg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youtube.com/watch?v=GQem8-Rujq0" TargetMode="External"/><Relationship Id="rId12" Type="http://schemas.openxmlformats.org/officeDocument/2006/relationships/image" Target="../media/image17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hyperlink" Target="http://ancientolympics.arts.kuleuven.be/picEN/slides/P0177.jpg.html" TargetMode="External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6.xml"/><Relationship Id="rId9" Type="http://schemas.openxmlformats.org/officeDocument/2006/relationships/hyperlink" Target="http://cs.wikipedia.org/wiki/Soubor:Mousai_Helikon_Staatliche_Antikensammlungen_Schoen80_n1.jpg" TargetMode="Externa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hyperlink" Target="http://aydinmotel.com/wp-content/uploads/2011/11/temple-of-aphrodites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svata-hora.cz/varhany/jak_se_stavi/varhany_v_historii.php" TargetMode="External"/><Relationship Id="rId13" Type="http://schemas.openxmlformats.org/officeDocument/2006/relationships/hyperlink" Target="http://www.youtube.com/watch?v=GQem8-Rujq0" TargetMode="External"/><Relationship Id="rId18" Type="http://schemas.openxmlformats.org/officeDocument/2006/relationships/hyperlink" Target="http://storiografia.blog.cz/0807/orfeus" TargetMode="External"/><Relationship Id="rId3" Type="http://schemas.openxmlformats.org/officeDocument/2006/relationships/hyperlink" Target="http://archiv.neviditelnypes.zpravy.cz/hudba/011009hud.htm" TargetMode="External"/><Relationship Id="rId21" Type="http://schemas.openxmlformats.org/officeDocument/2006/relationships/hyperlink" Target="http://www.rozhlas.cz/mozaika/hudba/_zprava/399294" TargetMode="External"/><Relationship Id="rId7" Type="http://schemas.openxmlformats.org/officeDocument/2006/relationships/hyperlink" Target="http://hatusu.blog.cz/0704/hudebni-nastroje" TargetMode="External"/><Relationship Id="rId12" Type="http://schemas.openxmlformats.org/officeDocument/2006/relationships/hyperlink" Target="http://www.youtube.com/watch?v=xERitvFYpAk" TargetMode="External"/><Relationship Id="rId17" Type="http://schemas.openxmlformats.org/officeDocument/2006/relationships/hyperlink" Target="http://sn.spsnome.cz/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://www.youtube.com/watch?v=TjbLPVUSEgU&amp;list=PLEDB63D2D482FD6BB" TargetMode="External"/><Relationship Id="rId20" Type="http://schemas.openxmlformats.org/officeDocument/2006/relationships/hyperlink" Target="http://aydinmotel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strumentsmedievaux.org/pages/Aulos.html" TargetMode="External"/><Relationship Id="rId11" Type="http://schemas.openxmlformats.org/officeDocument/2006/relationships/hyperlink" Target="http://cs.wikipedia.org/wiki/Seikilova_p%C3%ADse%C5%88" TargetMode="External"/><Relationship Id="rId5" Type="http://schemas.openxmlformats.org/officeDocument/2006/relationships/hyperlink" Target="http://ancientolympics.arts.kuleuven.be/eng/tc015en.html" TargetMode="External"/><Relationship Id="rId15" Type="http://schemas.openxmlformats.org/officeDocument/2006/relationships/hyperlink" Target="http://fineartamerica.com/art/all/prehistoric+art/canvas+prints" TargetMode="External"/><Relationship Id="rId10" Type="http://schemas.openxmlformats.org/officeDocument/2006/relationships/hyperlink" Target="http://mistr-bucket.sdeluje.cz/202-4-mlady-paleolit.html" TargetMode="External"/><Relationship Id="rId19" Type="http://schemas.openxmlformats.org/officeDocument/2006/relationships/hyperlink" Target="http://www.youtube.com/watch?v=ltkOO1YT3-4&amp;list=PLFA61AB172E0C7463" TargetMode="External"/><Relationship Id="rId4" Type="http://schemas.openxmlformats.org/officeDocument/2006/relationships/hyperlink" Target="http://cs.wikipedia.org/wiki/Lyra" TargetMode="External"/><Relationship Id="rId9" Type="http://schemas.openxmlformats.org/officeDocument/2006/relationships/hyperlink" Target="http://clubnetuk.net/m/articles/view/Prehistoric-Music-Industry-Will-it-Evolve-or-go-Extinct" TargetMode="External"/><Relationship Id="rId14" Type="http://schemas.openxmlformats.org/officeDocument/2006/relationships/hyperlink" Target="http://www.youtube.com/watch?v=K26e38pTsdg" TargetMode="External"/><Relationship Id="rId22" Type="http://schemas.openxmlformats.org/officeDocument/2006/relationships/hyperlink" Target="http://www.youtube.com/watch?v=kT313Kx2gI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Jana Štrbová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58724"/>
            <a:ext cx="3029719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7590" y="465654"/>
            <a:ext cx="398834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 Pravěk a starověk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52401" y="644843"/>
            <a:ext cx="269979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9544577" y="537662"/>
            <a:ext cx="21391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Hluboká nad Vltavou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9828584" y="371722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Trois-Fréres</a:t>
            </a:r>
            <a:endParaRPr lang="cs-CZ" dirty="0"/>
          </a:p>
        </p:txBody>
      </p:sp>
      <p:pic>
        <p:nvPicPr>
          <p:cNvPr id="1026" name="Picture 2" descr="http://archiv.neviditelnypes.zpravy.cz/hudba/jpeg/haz218opera_pocate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1403171"/>
            <a:ext cx="42862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OEM\Desktop\obrázky google\b67768202d00e4b245228b9c4ca3f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11" y="897701"/>
            <a:ext cx="7097178" cy="3188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0151" y="498603"/>
            <a:ext cx="2463618" cy="48897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96859"/>
              </p:ext>
            </p:extLst>
          </p:nvPr>
        </p:nvGraphicFramePr>
        <p:xfrm>
          <a:off x="1043608" y="1275606"/>
          <a:ext cx="7272808" cy="333690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Jana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Štrbová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06/2013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8. ročník</a:t>
                      </a:r>
                    </a:p>
                    <a:p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Vznik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hudby, s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tarověké civilizace, hudba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řecká, harfa, lyra, kithara, aulos, vodní varhany,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Seikilova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píseň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 vývoj hudby od jejího vzniku do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smtClean="0">
                          <a:latin typeface="Times New Roman" pitchFamily="18" charset="0"/>
                          <a:cs typeface="Times New Roman" pitchFamily="18" charset="0"/>
                        </a:rPr>
                        <a:t>období starověku.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4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Zástupný symbol pro obsah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6" y="514492"/>
            <a:ext cx="4737407" cy="2879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6" name="Picture 2" descr="http://archiv.neviditelnypes.zpravy.cz/hudba/jpeg/haz218opera_pocatek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24" y="2067694"/>
            <a:ext cx="6235976" cy="306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3851920" y="664726"/>
            <a:ext cx="5292080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</a:t>
            </a:r>
            <a:r>
              <a:rPr lang="cs-CZ" dirty="0" smtClean="0">
                <a:solidFill>
                  <a:schemeClr val="tx1"/>
                </a:solidFill>
              </a:rPr>
              <a:t>znik a počáteční </a:t>
            </a:r>
            <a:r>
              <a:rPr lang="cs-CZ" dirty="0">
                <a:solidFill>
                  <a:schemeClr val="tx1"/>
                </a:solidFill>
              </a:rPr>
              <a:t>vývoj </a:t>
            </a:r>
            <a:r>
              <a:rPr lang="cs-CZ" dirty="0" smtClean="0">
                <a:solidFill>
                  <a:schemeClr val="tx1"/>
                </a:solidFill>
              </a:rPr>
              <a:t>hudby </a:t>
            </a:r>
            <a:r>
              <a:rPr lang="cs-CZ" dirty="0">
                <a:solidFill>
                  <a:schemeClr val="tx1"/>
                </a:solidFill>
              </a:rPr>
              <a:t>je zahalen </a:t>
            </a:r>
            <a:r>
              <a:rPr lang="cs-CZ" dirty="0" smtClean="0">
                <a:solidFill>
                  <a:schemeClr val="tx1"/>
                </a:solidFill>
              </a:rPr>
              <a:t>tajemstvím</a:t>
            </a: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85067" y="1538328"/>
            <a:ext cx="2304256" cy="1477328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</a:t>
            </a:r>
            <a:r>
              <a:rPr lang="cs-CZ" dirty="0" smtClean="0">
                <a:solidFill>
                  <a:schemeClr val="tx1"/>
                </a:solidFill>
              </a:rPr>
              <a:t>rcheologické nálezy: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kostěné píšťaly chřestidla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jeskynní malby</a:t>
            </a:r>
          </a:p>
          <a:p>
            <a:r>
              <a:rPr lang="cs-CZ" dirty="0">
                <a:solidFill>
                  <a:schemeClr val="tx1"/>
                </a:solidFill>
              </a:rPr>
              <a:t>hudební </a:t>
            </a:r>
            <a:r>
              <a:rPr lang="cs-CZ" dirty="0" smtClean="0">
                <a:solidFill>
                  <a:schemeClr val="tx1"/>
                </a:solidFill>
              </a:rPr>
              <a:t>luk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05216" y="1215163"/>
            <a:ext cx="4968552" cy="64633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ze předpokládat</a:t>
            </a:r>
            <a:r>
              <a:rPr lang="cs-CZ" dirty="0">
                <a:solidFill>
                  <a:schemeClr val="tx1"/>
                </a:solidFill>
              </a:rPr>
              <a:t>, že </a:t>
            </a:r>
            <a:r>
              <a:rPr lang="cs-CZ" dirty="0" smtClean="0">
                <a:solidFill>
                  <a:schemeClr val="tx1"/>
                </a:solidFill>
              </a:rPr>
              <a:t>vznik hudby probíhal současně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 </a:t>
            </a:r>
            <a:r>
              <a:rPr lang="cs-CZ" dirty="0">
                <a:solidFill>
                  <a:schemeClr val="tx1"/>
                </a:solidFill>
              </a:rPr>
              <a:t>rozvojem lidského </a:t>
            </a:r>
            <a:r>
              <a:rPr lang="cs-CZ" dirty="0" smtClean="0">
                <a:solidFill>
                  <a:schemeClr val="tx1"/>
                </a:solidFill>
              </a:rPr>
              <a:t>druhu a s rozvojem řeči </a:t>
            </a: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Nadpis 1"/>
          <p:cNvSpPr txBox="1">
            <a:spLocks/>
          </p:cNvSpPr>
          <p:nvPr/>
        </p:nvSpPr>
        <p:spPr>
          <a:xfrm>
            <a:off x="11088" y="417161"/>
            <a:ext cx="2195736" cy="4951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.2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795"/>
            <a:ext cx="3125914" cy="18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149840" y="4751298"/>
            <a:ext cx="29290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cs-CZ" dirty="0"/>
              <a:t>j</a:t>
            </a:r>
            <a:r>
              <a:rPr lang="cs-CZ" dirty="0" smtClean="0"/>
              <a:t>eskyně </a:t>
            </a:r>
            <a:r>
              <a:rPr lang="cs-CZ" dirty="0" err="1" smtClean="0"/>
              <a:t>Trois-Fréres</a:t>
            </a:r>
            <a:r>
              <a:rPr lang="cs-CZ" dirty="0" smtClean="0"/>
              <a:t> ,</a:t>
            </a:r>
            <a:r>
              <a:rPr lang="cs-CZ" dirty="0"/>
              <a:t> </a:t>
            </a:r>
            <a:r>
              <a:rPr lang="cs-CZ" dirty="0" smtClean="0"/>
              <a:t>Francie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908024" y="2058071"/>
            <a:ext cx="4976344" cy="92333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</a:t>
            </a:r>
            <a:r>
              <a:rPr lang="cs-CZ" dirty="0" smtClean="0">
                <a:solidFill>
                  <a:schemeClr val="tx1"/>
                </a:solidFill>
              </a:rPr>
              <a:t>udba byla v pravěku spojena s tancem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měla </a:t>
            </a:r>
            <a:r>
              <a:rPr lang="cs-CZ" b="1" dirty="0" smtClean="0">
                <a:solidFill>
                  <a:srgbClr val="FF0000"/>
                </a:solidFill>
              </a:rPr>
              <a:t>magickou funkci </a:t>
            </a:r>
            <a:r>
              <a:rPr lang="cs-CZ" dirty="0" smtClean="0">
                <a:solidFill>
                  <a:schemeClr val="tx1"/>
                </a:solidFill>
              </a:rPr>
              <a:t>(byla součástí rituálů, které měly zajistit dobrý lov, uzdravení, ochranu)</a:t>
            </a: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14467" y="912292"/>
            <a:ext cx="1950666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</a:t>
            </a:r>
            <a:r>
              <a:rPr lang="cs-CZ" dirty="0" smtClean="0">
                <a:solidFill>
                  <a:schemeClr val="tx1"/>
                </a:solidFill>
              </a:rPr>
              <a:t>udební památky</a:t>
            </a: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14467" y="3379616"/>
            <a:ext cx="6085726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hudba původních obyvatel Amazonie</a:t>
            </a:r>
            <a:r>
              <a:rPr lang="cs-CZ" dirty="0">
                <a:solidFill>
                  <a:schemeClr val="tx1"/>
                </a:solidFill>
              </a:rPr>
              <a:t>,  Austrálie a Nové Guineje</a:t>
            </a:r>
            <a:endParaRPr lang="cs-CZ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ravěká hud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3087" y="4690757"/>
            <a:ext cx="429873" cy="429873"/>
          </a:xfrm>
          <a:prstGeom prst="rect">
            <a:avLst/>
          </a:prstGeom>
        </p:spPr>
      </p:pic>
      <p:sp>
        <p:nvSpPr>
          <p:cNvPr id="4" name="Tlačítko akce: Video 3">
            <a:hlinkClick r:id="rId9" highlightClick="1"/>
          </p:cNvPr>
          <p:cNvSpPr/>
          <p:nvPr/>
        </p:nvSpPr>
        <p:spPr>
          <a:xfrm>
            <a:off x="8567936" y="4501333"/>
            <a:ext cx="576064" cy="61929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11" grpId="0" animBg="1"/>
      <p:bldP spid="7" grpId="0" animBg="1"/>
      <p:bldP spid="13" grpId="0" animBg="1"/>
      <p:bldP spid="18" grpId="0" animBg="1"/>
      <p:bldP spid="10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rf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53" y="1389902"/>
            <a:ext cx="4335687" cy="37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n.spsnome.cz/uploads/Dejepis/nastroj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7" y="1378179"/>
            <a:ext cx="4829275" cy="37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eklavir.ic.cz/P09/p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2606" y="411510"/>
            <a:ext cx="6516216" cy="42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.3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433091" y="3291830"/>
            <a:ext cx="1742785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gyptská hudba</a:t>
            </a: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lačítko akce: Video 1">
            <a:hlinkClick r:id="rId6" highlightClick="1"/>
          </p:cNvPr>
          <p:cNvSpPr/>
          <p:nvPr/>
        </p:nvSpPr>
        <p:spPr>
          <a:xfrm>
            <a:off x="-2628800" y="1901612"/>
            <a:ext cx="792088" cy="52120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lačítko akce: Video 5">
            <a:hlinkClick r:id="rId7" highlightClick="1"/>
          </p:cNvPr>
          <p:cNvSpPr/>
          <p:nvPr/>
        </p:nvSpPr>
        <p:spPr>
          <a:xfrm>
            <a:off x="1685715" y="4528794"/>
            <a:ext cx="720080" cy="52120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-3199200" y="4958834"/>
            <a:ext cx="1518364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Mezopotámie</a:t>
            </a: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03648" y="981275"/>
            <a:ext cx="2291205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tarověké civilizace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346095" y="993262"/>
            <a:ext cx="1560042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ř</a:t>
            </a:r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ecká hudba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08313" y="4721408"/>
            <a:ext cx="1773242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odní varhany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801308" y="3580704"/>
            <a:ext cx="753732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aulos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808313" y="4140537"/>
            <a:ext cx="995785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kithara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808313" y="3051698"/>
            <a:ext cx="625492" cy="4001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lyra</a:t>
            </a:r>
            <a:endParaRPr lang="cs-CZ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386531" y="4721408"/>
            <a:ext cx="1757469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sz="2000" b="1" dirty="0" err="1" smtClean="0">
                <a:solidFill>
                  <a:srgbClr val="FFFF00"/>
                </a:solidFill>
              </a:rPr>
              <a:t>Seikilova</a:t>
            </a:r>
            <a:r>
              <a:rPr lang="cs-CZ" sz="2000" b="1" dirty="0" smtClean="0">
                <a:solidFill>
                  <a:srgbClr val="FFFF00"/>
                </a:solidFill>
              </a:rPr>
              <a:t> píseň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778225" y="1393372"/>
            <a:ext cx="8088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cs-CZ" dirty="0" smtClean="0"/>
              <a:t>Orfeus</a:t>
            </a:r>
            <a:endParaRPr lang="cs-CZ" dirty="0"/>
          </a:p>
        </p:txBody>
      </p:sp>
      <p:sp>
        <p:nvSpPr>
          <p:cNvPr id="21" name="Obdélník 20"/>
          <p:cNvSpPr/>
          <p:nvPr/>
        </p:nvSpPr>
        <p:spPr>
          <a:xfrm>
            <a:off x="683568" y="4604732"/>
            <a:ext cx="7078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cs-CZ" dirty="0" smtClean="0"/>
              <a:t>Egypt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08928"/>
            <a:ext cx="4284984" cy="432047"/>
          </a:xfrm>
        </p:spPr>
        <p:txBody>
          <a:bodyPr>
            <a:normAutofit fontScale="90000"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.4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1923678"/>
            <a:ext cx="6080536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 smtClean="0"/>
              <a:t>zásadní význam pro evropskou hudbu měla: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0296" y="2571750"/>
            <a:ext cx="6009258" cy="5909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h</a:t>
            </a:r>
            <a:r>
              <a:rPr lang="cs-CZ" b="1" dirty="0" smtClean="0"/>
              <a:t>udba měla v Řecku významné postavení: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jejím úkolem bylo vychovávat, umravňovat a </a:t>
            </a:r>
            <a:r>
              <a:rPr lang="cs-CZ" dirty="0"/>
              <a:t>formovat </a:t>
            </a:r>
            <a:r>
              <a:rPr lang="cs-CZ" dirty="0" smtClean="0"/>
              <a:t>člověka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6228184" y="3507854"/>
            <a:ext cx="2559509" cy="3416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b="1" dirty="0" smtClean="0"/>
              <a:t>sborový a sólový zpěv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34812" y="3361353"/>
            <a:ext cx="4413251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p</a:t>
            </a:r>
            <a:r>
              <a:rPr lang="cs-CZ" b="1" dirty="0" smtClean="0"/>
              <a:t>ěvci (</a:t>
            </a:r>
            <a:r>
              <a:rPr lang="cs-CZ" b="1" dirty="0" err="1" smtClean="0"/>
              <a:t>aiódové</a:t>
            </a:r>
            <a:r>
              <a:rPr lang="cs-CZ" b="1" dirty="0" smtClean="0"/>
              <a:t>)</a:t>
            </a:r>
          </a:p>
          <a:p>
            <a:r>
              <a:rPr lang="cs-CZ" dirty="0" smtClean="0"/>
              <a:t>přednášeli </a:t>
            </a:r>
            <a:r>
              <a:rPr lang="cs-CZ" dirty="0"/>
              <a:t>písně o hrdinských </a:t>
            </a:r>
            <a:r>
              <a:rPr lang="cs-CZ" dirty="0" smtClean="0"/>
              <a:t>činech</a:t>
            </a:r>
          </a:p>
          <a:p>
            <a:r>
              <a:rPr lang="cs-CZ" dirty="0" smtClean="0"/>
              <a:t>doprovázeli se </a:t>
            </a:r>
            <a:r>
              <a:rPr lang="cs-CZ" dirty="0"/>
              <a:t>na</a:t>
            </a:r>
            <a:r>
              <a:rPr lang="cs-CZ" b="1" dirty="0"/>
              <a:t> kitharu</a:t>
            </a:r>
            <a:r>
              <a:rPr lang="cs-CZ" dirty="0"/>
              <a:t>,</a:t>
            </a:r>
            <a:r>
              <a:rPr lang="cs-CZ" b="1" dirty="0"/>
              <a:t> lyru </a:t>
            </a:r>
            <a:r>
              <a:rPr lang="cs-CZ" dirty="0"/>
              <a:t>nebo </a:t>
            </a:r>
            <a:r>
              <a:rPr lang="cs-CZ" b="1" dirty="0"/>
              <a:t>aulos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b="1" dirty="0"/>
              <a:t>s</a:t>
            </a:r>
            <a:r>
              <a:rPr lang="cs-CZ" b="1" dirty="0" smtClean="0"/>
              <a:t>outěžili  na olympijských hrách!!!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5565384" y="4441769"/>
            <a:ext cx="3456384" cy="5909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b="1" dirty="0" smtClean="0"/>
              <a:t>básně</a:t>
            </a:r>
            <a:r>
              <a:rPr lang="cs-CZ" dirty="0" smtClean="0"/>
              <a:t> se zpívaly za doprovodu lyry básnířka </a:t>
            </a:r>
            <a:r>
              <a:rPr lang="cs-CZ" b="1" dirty="0" smtClean="0"/>
              <a:t>Sapfó</a:t>
            </a:r>
            <a:r>
              <a:rPr lang="cs-CZ" dirty="0" smtClean="0"/>
              <a:t>  z ostrova Lesbos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6660233" y="3986240"/>
            <a:ext cx="1904950" cy="3416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h</a:t>
            </a:r>
            <a:r>
              <a:rPr lang="cs-CZ" b="1" dirty="0" smtClean="0"/>
              <a:t>ra na nástroje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827584" y="4663368"/>
            <a:ext cx="4464496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/>
              <a:t> </a:t>
            </a:r>
            <a:r>
              <a:rPr lang="cs-CZ" b="1" dirty="0" smtClean="0"/>
              <a:t>Pythagoras</a:t>
            </a:r>
            <a:r>
              <a:rPr lang="cs-CZ" dirty="0" smtClean="0"/>
              <a:t> </a:t>
            </a:r>
            <a:r>
              <a:rPr lang="cs-CZ" dirty="0"/>
              <a:t>položil </a:t>
            </a:r>
            <a:r>
              <a:rPr lang="cs-CZ" b="1" dirty="0"/>
              <a:t>základy hudební  </a:t>
            </a:r>
            <a:r>
              <a:rPr lang="cs-CZ" b="1" dirty="0" smtClean="0"/>
              <a:t>teorie. </a:t>
            </a:r>
            <a:endParaRPr lang="cs-CZ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51520" y="840975"/>
            <a:ext cx="8240057" cy="33496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smtClean="0">
                <a:solidFill>
                  <a:srgbClr val="FFFF00"/>
                </a:solidFill>
              </a:rPr>
              <a:t>Čína, Japonsko, Malajsie, Indie, Arábie a Persie - </a:t>
            </a:r>
            <a:r>
              <a:rPr lang="cs-CZ" sz="1800" b="1" dirty="0">
                <a:solidFill>
                  <a:srgbClr val="FFFF00"/>
                </a:solidFill>
              </a:rPr>
              <a:t>vysoká </a:t>
            </a:r>
            <a:r>
              <a:rPr lang="cs-CZ" sz="1800" b="1" dirty="0" smtClean="0">
                <a:solidFill>
                  <a:srgbClr val="FFFF00"/>
                </a:solidFill>
              </a:rPr>
              <a:t>úroveň hudebního umění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27584" y="1324174"/>
            <a:ext cx="6984311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Egypt, Mezopotámie, Sýrie a Palestina – </a:t>
            </a:r>
            <a:r>
              <a:rPr lang="cs-CZ" b="1" dirty="0" smtClean="0">
                <a:solidFill>
                  <a:srgbClr val="FFFF00"/>
                </a:solidFill>
              </a:rPr>
              <a:t>význam pro evropskou hudbu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306507" y="2643758"/>
            <a:ext cx="2673136" cy="5909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 smtClean="0"/>
              <a:t>ve školách se učila </a:t>
            </a:r>
            <a:r>
              <a:rPr lang="cs-CZ" b="1" dirty="0" err="1" smtClean="0"/>
              <a:t>músiké</a:t>
            </a:r>
            <a:r>
              <a:rPr lang="cs-CZ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zpěv a hra na nástroj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6468318" y="1923678"/>
            <a:ext cx="2208137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ř</a:t>
            </a:r>
            <a:r>
              <a:rPr lang="cs-CZ" sz="2400" b="1" dirty="0" smtClean="0"/>
              <a:t>ecká hudba</a:t>
            </a:r>
          </a:p>
        </p:txBody>
      </p:sp>
      <p:pic>
        <p:nvPicPr>
          <p:cNvPr id="3" name="Sappho_ ťťťťťťťťťťťťťťťťťť ťťťťťť ťťťťťťťťťťť ťťťťťťťťť ťťťťťťťťťťťťťťť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4146" y="4030869"/>
            <a:ext cx="396006" cy="396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5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9377" y="453028"/>
            <a:ext cx="3563888" cy="326512"/>
          </a:xfrm>
        </p:spPr>
        <p:txBody>
          <a:bodyPr>
            <a:normAutofit fontScale="90000"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.5 Procvičení 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oubor:2. Stèle portant l’inscription de Seikilo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49" y="492443"/>
            <a:ext cx="3090351" cy="46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_9ugmqHZtV4Q/TEKdR42vozI/AAAAAAAAAR4/vdEo2u5O-vA/s200/seikilova+p%C3%ADse%C5%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56" y="1553944"/>
            <a:ext cx="3195960" cy="3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ikilos Epitaph - Song of Seikil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7936" y="4558146"/>
            <a:ext cx="576064" cy="57606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051721" y="1080392"/>
            <a:ext cx="4211970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n</a:t>
            </a:r>
            <a:r>
              <a:rPr lang="cs-CZ" sz="2400" b="1" dirty="0" smtClean="0"/>
              <a:t>ejstarší hudební památka:</a:t>
            </a:r>
            <a:endParaRPr lang="cs-CZ" sz="2400" dirty="0"/>
          </a:p>
        </p:txBody>
      </p:sp>
      <p:pic>
        <p:nvPicPr>
          <p:cNvPr id="8" name="Picture 2" descr="C:\Documents and Settings\Admin\Plocha\D\ALFA\atransport not\SEIKILOVA PÍSEŇ\SEIKILOVA PÍSEŇ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3" y="1556792"/>
            <a:ext cx="874209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485699" y="492443"/>
            <a:ext cx="2082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2. </a:t>
            </a:r>
            <a:r>
              <a:rPr lang="cs-CZ" dirty="0" smtClean="0">
                <a:solidFill>
                  <a:schemeClr val="bg1"/>
                </a:solidFill>
              </a:rPr>
              <a:t>- 1</a:t>
            </a:r>
            <a:r>
              <a:rPr lang="cs-CZ" dirty="0">
                <a:solidFill>
                  <a:schemeClr val="bg1"/>
                </a:solidFill>
              </a:rPr>
              <a:t>. století př. n. 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0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179411" y="1142014"/>
            <a:ext cx="2581275" cy="2619375"/>
            <a:chOff x="3179411" y="1142014"/>
            <a:chExt cx="2581275" cy="2619375"/>
          </a:xfrm>
        </p:grpSpPr>
        <p:pic>
          <p:nvPicPr>
            <p:cNvPr id="2052" name="Picture 4" descr="http://ancientolympics.arts.kuleuven.be/thumbs/P0177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411" y="1142014"/>
              <a:ext cx="2581275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lačítko akce: Video 2">
              <a:hlinkClick r:id="rId7" highlightClick="1"/>
            </p:cNvPr>
            <p:cNvSpPr/>
            <p:nvPr/>
          </p:nvSpPr>
          <p:spPr>
            <a:xfrm>
              <a:off x="5112614" y="3385558"/>
              <a:ext cx="648072" cy="375831"/>
            </a:xfrm>
            <a:prstGeom prst="actionButtonMov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6" name="Picture 8" descr="http://www.aniwilliams.com/images/ancient_egypt-harpis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21" y="2133599"/>
            <a:ext cx="22574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8244409" y="2863435"/>
            <a:ext cx="88793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 smtClean="0"/>
              <a:t>harfa</a:t>
            </a:r>
            <a:endParaRPr lang="cs-CZ" sz="2000" b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83872"/>
            <a:ext cx="3898291" cy="446292"/>
          </a:xfrm>
        </p:spPr>
        <p:txBody>
          <a:bodyPr>
            <a:normAutofit fontScale="90000"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.6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-8571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upload.wikimedia.org/wikipedia/commons/thumb/6/63/Mousai_Helikon_Staatliche_Antikensammlungen_Schoen80_n1.jpg/220px-Mousai_Helikon_Staatliche_Antikensammlungen_Schoen80_n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2" y="916299"/>
            <a:ext cx="2095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odní varhany na byzancké moza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36" y="2724149"/>
            <a:ext cx="33337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435987" y="483872"/>
            <a:ext cx="2708655" cy="2312697"/>
            <a:chOff x="6435987" y="483872"/>
            <a:chExt cx="2708655" cy="2312697"/>
          </a:xfrm>
        </p:grpSpPr>
        <p:pic>
          <p:nvPicPr>
            <p:cNvPr id="2054" name="Picture 6" descr="Aulo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87" y="484302"/>
              <a:ext cx="2708655" cy="2312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lačítko akce: Video 3">
              <a:hlinkClick r:id="rId13" highlightClick="1"/>
            </p:cNvPr>
            <p:cNvSpPr/>
            <p:nvPr/>
          </p:nvSpPr>
          <p:spPr>
            <a:xfrm>
              <a:off x="8491542" y="483872"/>
              <a:ext cx="640804" cy="369332"/>
            </a:xfrm>
            <a:prstGeom prst="actionButtonMovi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Obdélník 10"/>
          <p:cNvSpPr/>
          <p:nvPr/>
        </p:nvSpPr>
        <p:spPr>
          <a:xfrm>
            <a:off x="6423691" y="483872"/>
            <a:ext cx="102862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 smtClean="0"/>
              <a:t>aulos</a:t>
            </a:r>
            <a:endParaRPr lang="cs-CZ" sz="2000" b="1" dirty="0"/>
          </a:p>
        </p:txBody>
      </p:sp>
      <p:sp>
        <p:nvSpPr>
          <p:cNvPr id="12" name="Obdélník 11"/>
          <p:cNvSpPr/>
          <p:nvPr/>
        </p:nvSpPr>
        <p:spPr>
          <a:xfrm>
            <a:off x="6773269" y="4414709"/>
            <a:ext cx="2460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h</a:t>
            </a:r>
            <a:r>
              <a:rPr lang="cs-CZ" sz="1400" b="1" dirty="0" smtClean="0"/>
              <a:t>ymnus pro boha </a:t>
            </a:r>
            <a:r>
              <a:rPr lang="cs-CZ" sz="1400" b="1" dirty="0" err="1" smtClean="0"/>
              <a:t>Ra</a:t>
            </a:r>
            <a:r>
              <a:rPr lang="cs-CZ" sz="1400" b="1" dirty="0" smtClean="0"/>
              <a:t> a Osirise</a:t>
            </a:r>
            <a:endParaRPr lang="cs-CZ" sz="1400" b="1" dirty="0"/>
          </a:p>
        </p:txBody>
      </p:sp>
      <p:sp>
        <p:nvSpPr>
          <p:cNvPr id="13" name="Obdélník 12"/>
          <p:cNvSpPr/>
          <p:nvPr/>
        </p:nvSpPr>
        <p:spPr>
          <a:xfrm>
            <a:off x="3936002" y="549823"/>
            <a:ext cx="2148165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/>
              <a:t>H</a:t>
            </a:r>
            <a:r>
              <a:rPr lang="cs-CZ" sz="2000" b="1" dirty="0" smtClean="0"/>
              <a:t>udební nástroje</a:t>
            </a:r>
            <a:endParaRPr lang="cs-CZ" sz="2000" b="1" dirty="0"/>
          </a:p>
        </p:txBody>
      </p:sp>
      <p:sp>
        <p:nvSpPr>
          <p:cNvPr id="14" name="Obdélník 13"/>
          <p:cNvSpPr/>
          <p:nvPr/>
        </p:nvSpPr>
        <p:spPr>
          <a:xfrm>
            <a:off x="328476" y="916299"/>
            <a:ext cx="85914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 smtClean="0"/>
              <a:t>lyra</a:t>
            </a:r>
            <a:endParaRPr lang="cs-CZ" sz="2000" b="1" dirty="0"/>
          </a:p>
        </p:txBody>
      </p:sp>
      <p:sp>
        <p:nvSpPr>
          <p:cNvPr id="15" name="Obdélník 14"/>
          <p:cNvSpPr/>
          <p:nvPr/>
        </p:nvSpPr>
        <p:spPr>
          <a:xfrm>
            <a:off x="3173968" y="1128366"/>
            <a:ext cx="1037992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 smtClean="0"/>
              <a:t>kithara</a:t>
            </a:r>
            <a:endParaRPr lang="cs-CZ" sz="2000" b="1" dirty="0"/>
          </a:p>
        </p:txBody>
      </p:sp>
      <p:sp>
        <p:nvSpPr>
          <p:cNvPr id="18" name="Obdélník 17"/>
          <p:cNvSpPr/>
          <p:nvPr/>
        </p:nvSpPr>
        <p:spPr>
          <a:xfrm>
            <a:off x="1758838" y="4738455"/>
            <a:ext cx="1925297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b="1" dirty="0"/>
              <a:t>v</a:t>
            </a:r>
            <a:r>
              <a:rPr lang="cs-CZ" sz="2000" b="1" dirty="0" smtClean="0"/>
              <a:t>odní varhany</a:t>
            </a:r>
            <a:endParaRPr lang="cs-CZ" sz="2000" b="1" dirty="0"/>
          </a:p>
        </p:txBody>
      </p:sp>
      <p:pic>
        <p:nvPicPr>
          <p:cNvPr id="8" name="Ancient Egyptian Music - Hymn to Ra and Osiris from the CD Tears of Isi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00" end="247444.4643"/>
                  <p14:fade out="1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33630" y="4722486"/>
            <a:ext cx="432048" cy="432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 animBg="1"/>
      <p:bldP spid="11" grpId="0" animBg="1"/>
      <p:bldP spid="12" grpId="0"/>
      <p:bldP spid="13" grpId="0" animBg="1"/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ydinmotel.com/wp-content/uploads/2011/11/Aydin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4"/>
            <a:ext cx="57150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11510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4.7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CLIL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         </a:t>
            </a:r>
            <a:r>
              <a:rPr lang="cs-CZ" sz="25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Music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aydinmotel.com/wp-content/uploads/2011/11/temple-of-aphrodit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12" y="493200"/>
            <a:ext cx="5363688" cy="40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34061" y="3512284"/>
            <a:ext cx="4896544" cy="163121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Seikilos</a:t>
            </a:r>
            <a:r>
              <a:rPr lang="en-US" sz="2000" dirty="0"/>
              <a:t> epitaph is the oldest example of a complete musical composition, including musical notation in the world. The song was found engraved on a tombstone, </a:t>
            </a:r>
            <a:r>
              <a:rPr lang="en-US" sz="2000" dirty="0" smtClean="0"/>
              <a:t>near A</a:t>
            </a:r>
            <a:r>
              <a:rPr lang="cs-CZ" sz="2000" dirty="0" smtClean="0"/>
              <a:t>y</a:t>
            </a:r>
            <a:r>
              <a:rPr lang="en-US" sz="2000" dirty="0" smtClean="0"/>
              <a:t>din, Turkey (not </a:t>
            </a:r>
            <a:r>
              <a:rPr lang="en-US" sz="2000" dirty="0"/>
              <a:t>far from Ephesus). 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1835696" y="818466"/>
            <a:ext cx="2492670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Music in ancient </a:t>
            </a:r>
            <a:r>
              <a:rPr lang="en-US" dirty="0" smtClean="0"/>
              <a:t>Greece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11510"/>
            <a:ext cx="2916832" cy="488971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4.8 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82736" y="180950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950500"/>
              </p:ext>
            </p:extLst>
          </p:nvPr>
        </p:nvGraphicFramePr>
        <p:xfrm>
          <a:off x="30882" y="915566"/>
          <a:ext cx="7351854" cy="404684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675927"/>
                <a:gridCol w="3675927"/>
              </a:tblGrid>
              <a:tr h="20529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Hudba měla v pravěku?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estetickou funkci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etickou funkci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dorozumívací funkci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magickou funkci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Pro vývoj evropské hudby měla zásadní význam?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hudba římská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hudba řecká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hudba egyptská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</a:t>
                      </a:r>
                      <a:r>
                        <a:rPr lang="cs-CZ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hudba čínská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993854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Mezi strunné nástroje nepatří?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aulos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kithara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lyra 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harfa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Nejstarší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hudební památkou je?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Hymnus pro boha </a:t>
                      </a:r>
                      <a:r>
                        <a:rPr lang="cs-CZ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a Osirise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b/ </a:t>
                      </a:r>
                      <a:r>
                        <a:rPr lang="cs-CZ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Seikilova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píseň</a:t>
                      </a:r>
                      <a:endParaRPr lang="cs-CZ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 </a:t>
                      </a:r>
                      <a:r>
                        <a:rPr lang="cs-CZ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Seikilova</a:t>
                      </a:r>
                      <a:r>
                        <a:rPr lang="cs-C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báseň</a:t>
                      </a:r>
                      <a:endParaRPr lang="cs-CZ" sz="16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 </a:t>
                      </a:r>
                      <a:r>
                        <a:rPr lang="cs-C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Hymnus básnířky Sapfó</a:t>
                      </a:r>
                      <a:endParaRPr lang="cs-CZ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8000764" y="2067694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výchova</a:t>
            </a:r>
            <a:endParaRPr lang="cs-CZ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0150" y="498603"/>
            <a:ext cx="3831769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.9 Použité zdroje, citace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</a:t>
            </a:r>
            <a:r>
              <a:rPr lang="cs-CZ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Hudební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výchova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4691" y="915566"/>
            <a:ext cx="7905293" cy="34855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050" dirty="0">
                <a:hlinkClick r:id="rId3"/>
              </a:rPr>
              <a:t>http://</a:t>
            </a:r>
            <a:r>
              <a:rPr lang="cs-CZ" sz="1050" dirty="0" smtClean="0">
                <a:hlinkClick r:id="rId3"/>
              </a:rPr>
              <a:t>archiv.neviditelnypes.zpravy.cz/hudba/011009hud.htm</a:t>
            </a:r>
            <a:r>
              <a:rPr lang="cs-CZ" sz="1050" dirty="0" smtClean="0"/>
              <a:t> (</a:t>
            </a:r>
            <a:r>
              <a:rPr lang="cs-CZ" sz="1050" dirty="0" err="1"/>
              <a:t>slide</a:t>
            </a:r>
            <a:r>
              <a:rPr lang="cs-CZ" sz="1050" dirty="0"/>
              <a:t> </a:t>
            </a:r>
            <a:r>
              <a:rPr lang="cs-CZ" sz="1050" dirty="0" smtClean="0"/>
              <a:t>č.1, </a:t>
            </a:r>
            <a:r>
              <a:rPr lang="cs-CZ" sz="1050" dirty="0" err="1" smtClean="0"/>
              <a:t>Trois-Féres</a:t>
            </a:r>
            <a:r>
              <a:rPr lang="cs-CZ" sz="1050" dirty="0" smtClean="0"/>
              <a:t>)</a:t>
            </a:r>
          </a:p>
          <a:p>
            <a:r>
              <a:rPr lang="cs-CZ" sz="1050" dirty="0">
                <a:hlinkClick r:id="rId4"/>
              </a:rPr>
              <a:t>http://</a:t>
            </a:r>
            <a:r>
              <a:rPr lang="cs-CZ" sz="1050" dirty="0" smtClean="0">
                <a:hlinkClick r:id="rId4"/>
              </a:rPr>
              <a:t>cs.wikipedia.org/wiki/Lyra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lyra)</a:t>
            </a:r>
          </a:p>
          <a:p>
            <a:r>
              <a:rPr lang="cs-CZ" sz="1050" dirty="0">
                <a:hlinkClick r:id="rId5"/>
              </a:rPr>
              <a:t>http://</a:t>
            </a:r>
            <a:r>
              <a:rPr lang="cs-CZ" sz="1050" dirty="0" smtClean="0">
                <a:hlinkClick r:id="rId5"/>
              </a:rPr>
              <a:t>ancientolympics.arts.kuleuven.be/eng/tc015en.html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kithara)</a:t>
            </a:r>
            <a:endParaRPr lang="cs-CZ" sz="1050" dirty="0"/>
          </a:p>
          <a:p>
            <a:r>
              <a:rPr lang="cs-CZ" sz="1050" dirty="0">
                <a:hlinkClick r:id="rId6"/>
              </a:rPr>
              <a:t>http://</a:t>
            </a:r>
            <a:r>
              <a:rPr lang="cs-CZ" sz="1050" dirty="0" smtClean="0">
                <a:hlinkClick r:id="rId6"/>
              </a:rPr>
              <a:t>www.instrumentsmedievaux.org/pages/Aulos.html</a:t>
            </a:r>
            <a:r>
              <a:rPr lang="cs-CZ" sz="1050" dirty="0" smtClean="0"/>
              <a:t> (</a:t>
            </a:r>
            <a:r>
              <a:rPr lang="cs-CZ" sz="1050" dirty="0" err="1" smtClean="0"/>
              <a:t>slideč</a:t>
            </a:r>
            <a:r>
              <a:rPr lang="cs-CZ" sz="1050" dirty="0"/>
              <a:t> </a:t>
            </a:r>
            <a:r>
              <a:rPr lang="cs-CZ" sz="1050" dirty="0" smtClean="0"/>
              <a:t>č.6, aulos)</a:t>
            </a:r>
          </a:p>
          <a:p>
            <a:r>
              <a:rPr lang="cs-CZ" sz="1050" dirty="0">
                <a:hlinkClick r:id="rId7"/>
              </a:rPr>
              <a:t>http://</a:t>
            </a:r>
            <a:r>
              <a:rPr lang="cs-CZ" sz="1050" dirty="0" smtClean="0">
                <a:hlinkClick r:id="rId7"/>
              </a:rPr>
              <a:t>hatusu.blog.cz/0704/hudebni-nastroje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harfa)</a:t>
            </a:r>
          </a:p>
          <a:p>
            <a:r>
              <a:rPr lang="cs-CZ" sz="1050" dirty="0">
                <a:hlinkClick r:id="rId8"/>
              </a:rPr>
              <a:t>http://</a:t>
            </a:r>
            <a:r>
              <a:rPr lang="cs-CZ" sz="1050" dirty="0" smtClean="0">
                <a:hlinkClick r:id="rId8"/>
              </a:rPr>
              <a:t>svata-hora.cz/varhany/jak_se_stavi/varhany_v_historii.php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vodní varhany)</a:t>
            </a:r>
          </a:p>
          <a:p>
            <a:r>
              <a:rPr lang="cs-CZ" sz="1050" u="sng" dirty="0">
                <a:hlinkClick r:id="rId9"/>
              </a:rPr>
              <a:t>http://</a:t>
            </a:r>
            <a:r>
              <a:rPr lang="cs-CZ" sz="1050" u="sng" dirty="0" smtClean="0">
                <a:hlinkClick r:id="rId9"/>
              </a:rPr>
              <a:t>clubnetuk.net/m/articles/view/Prehistoric-Music-Industry-Will-it-Evolve-or-go-Extinct</a:t>
            </a:r>
            <a:r>
              <a:rPr lang="cs-CZ" sz="1050" dirty="0" smtClean="0"/>
              <a:t> 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 č.1, vývoj hudebníka)</a:t>
            </a:r>
          </a:p>
          <a:p>
            <a:r>
              <a:rPr lang="cs-CZ" sz="1050" dirty="0">
                <a:hlinkClick r:id="rId10"/>
              </a:rPr>
              <a:t>http://</a:t>
            </a:r>
            <a:r>
              <a:rPr lang="cs-CZ" sz="1050" dirty="0" smtClean="0">
                <a:hlinkClick r:id="rId10"/>
              </a:rPr>
              <a:t>mistr-bucket.sdeluje.cz/202-4-mlady-paleolit.html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č.2, kostěná píšťala)</a:t>
            </a:r>
          </a:p>
          <a:p>
            <a:r>
              <a:rPr lang="cs-CZ" sz="1050" dirty="0">
                <a:hlinkClick r:id="rId11"/>
              </a:rPr>
              <a:t>http://</a:t>
            </a:r>
            <a:r>
              <a:rPr lang="cs-CZ" sz="1050" dirty="0" smtClean="0">
                <a:hlinkClick r:id="rId11"/>
              </a:rPr>
              <a:t>cs.wikipedia.org/wiki/Seikilova_p%C3%ADse%C5%88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č.5, </a:t>
            </a:r>
            <a:r>
              <a:rPr lang="cs-CZ" sz="1050" dirty="0" err="1" smtClean="0"/>
              <a:t>Seikilova</a:t>
            </a:r>
            <a:r>
              <a:rPr lang="cs-CZ" sz="1050" dirty="0" smtClean="0"/>
              <a:t> píseň – stéla)</a:t>
            </a:r>
          </a:p>
          <a:p>
            <a:r>
              <a:rPr lang="cs-CZ" sz="1050" dirty="0">
                <a:hlinkClick r:id="rId12"/>
              </a:rPr>
              <a:t>http://</a:t>
            </a:r>
            <a:r>
              <a:rPr lang="cs-CZ" sz="1050" dirty="0" smtClean="0">
                <a:hlinkClick r:id="rId12"/>
              </a:rPr>
              <a:t>www.youtube.com/watch?v=xERitvFYpAk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 5, </a:t>
            </a:r>
            <a:r>
              <a:rPr lang="cs-CZ" sz="1050" dirty="0" err="1" smtClean="0"/>
              <a:t>Seikilova</a:t>
            </a:r>
            <a:r>
              <a:rPr lang="cs-CZ" sz="1050" dirty="0" smtClean="0"/>
              <a:t> píseň)</a:t>
            </a:r>
          </a:p>
          <a:p>
            <a:r>
              <a:rPr lang="cs-CZ" sz="1050" dirty="0">
                <a:hlinkClick r:id="rId13"/>
              </a:rPr>
              <a:t>http://</a:t>
            </a:r>
            <a:r>
              <a:rPr lang="cs-CZ" sz="1050" dirty="0" smtClean="0">
                <a:hlinkClick r:id="rId13"/>
              </a:rPr>
              <a:t>www.youtube.com/watch?v=GQem8-Rujq0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</a:t>
            </a:r>
            <a:r>
              <a:rPr lang="cs-CZ" sz="1050" dirty="0" err="1" smtClean="0"/>
              <a:t>Seikilova</a:t>
            </a:r>
            <a:r>
              <a:rPr lang="cs-CZ" sz="1050" dirty="0" smtClean="0"/>
              <a:t> píseň – nástroje)</a:t>
            </a:r>
          </a:p>
          <a:p>
            <a:r>
              <a:rPr lang="cs-CZ" sz="1050" dirty="0" smtClean="0">
                <a:hlinkClick r:id="rId14"/>
              </a:rPr>
              <a:t>http</a:t>
            </a:r>
            <a:r>
              <a:rPr lang="cs-CZ" sz="1050" dirty="0">
                <a:hlinkClick r:id="rId14"/>
              </a:rPr>
              <a:t>://</a:t>
            </a:r>
            <a:r>
              <a:rPr lang="cs-CZ" sz="1050" dirty="0" smtClean="0">
                <a:hlinkClick r:id="rId14"/>
              </a:rPr>
              <a:t>www.youtube.com/watch?v=K26e38pTsdg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aulos)</a:t>
            </a:r>
          </a:p>
          <a:p>
            <a:r>
              <a:rPr lang="cs-CZ" sz="1050" u="sng" dirty="0" smtClean="0">
                <a:hlinkClick r:id="rId15"/>
              </a:rPr>
              <a:t>http</a:t>
            </a:r>
            <a:r>
              <a:rPr lang="cs-CZ" sz="1050" u="sng" dirty="0">
                <a:hlinkClick r:id="rId15"/>
              </a:rPr>
              <a:t>://</a:t>
            </a:r>
            <a:r>
              <a:rPr lang="cs-CZ" sz="1050" u="sng" dirty="0" smtClean="0">
                <a:hlinkClick r:id="rId15"/>
              </a:rPr>
              <a:t>fineartamerica.com/art/all/prehistoric+art/canvas+prints</a:t>
            </a:r>
            <a:r>
              <a:rPr lang="cs-CZ" sz="1050" u="sng" dirty="0" smtClean="0"/>
              <a:t> 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č.2, tanečníci)</a:t>
            </a:r>
          </a:p>
          <a:p>
            <a:r>
              <a:rPr lang="cs-CZ" sz="1050" dirty="0">
                <a:hlinkClick r:id="rId16"/>
              </a:rPr>
              <a:t>http://</a:t>
            </a:r>
            <a:r>
              <a:rPr lang="cs-CZ" sz="1050" dirty="0" smtClean="0">
                <a:hlinkClick r:id="rId16"/>
              </a:rPr>
              <a:t>www.youtube.com/watch?v=TjbLPVUSEgU&amp;list=PLEDB63D2D482FD6BB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č.6, Hymnus pro boha </a:t>
            </a:r>
            <a:r>
              <a:rPr lang="cs-CZ" sz="1050" dirty="0" err="1" smtClean="0"/>
              <a:t>Ra</a:t>
            </a:r>
            <a:r>
              <a:rPr lang="cs-CZ" sz="1050" dirty="0" smtClean="0"/>
              <a:t> a Osirise)</a:t>
            </a:r>
          </a:p>
          <a:p>
            <a:r>
              <a:rPr lang="cs-CZ" sz="1050" dirty="0" smtClean="0">
                <a:hlinkClick r:id="rId17"/>
              </a:rPr>
              <a:t>http://sn.spsnome.cz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č.3, egyptští hudebníci)</a:t>
            </a:r>
          </a:p>
          <a:p>
            <a:r>
              <a:rPr lang="cs-CZ" sz="1050" dirty="0">
                <a:hlinkClick r:id="rId18"/>
              </a:rPr>
              <a:t>http://</a:t>
            </a:r>
            <a:r>
              <a:rPr lang="cs-CZ" sz="1050" dirty="0" smtClean="0">
                <a:hlinkClick r:id="rId18"/>
              </a:rPr>
              <a:t>storiografia.blog.cz/0807/orfeus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č.3, Orfeus)</a:t>
            </a:r>
          </a:p>
          <a:p>
            <a:r>
              <a:rPr lang="cs-CZ" sz="1050" dirty="0">
                <a:hlinkClick r:id="rId19"/>
              </a:rPr>
              <a:t>http://</a:t>
            </a:r>
            <a:r>
              <a:rPr lang="cs-CZ" sz="1050" dirty="0" smtClean="0">
                <a:hlinkClick r:id="rId19"/>
              </a:rPr>
              <a:t>www.youtube.com/watch?v=ltkOO1YT3-4&amp;list=PLFA61AB172E0C7463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č.4, Sapfó)</a:t>
            </a:r>
          </a:p>
          <a:p>
            <a:r>
              <a:rPr lang="cs-CZ" sz="1050" dirty="0">
                <a:hlinkClick r:id="rId20"/>
              </a:rPr>
              <a:t>http://aydinmotel.com</a:t>
            </a:r>
            <a:r>
              <a:rPr lang="cs-CZ" sz="1050" dirty="0" smtClean="0">
                <a:hlinkClick r:id="rId20"/>
              </a:rPr>
              <a:t>/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č.7)</a:t>
            </a:r>
          </a:p>
          <a:p>
            <a:r>
              <a:rPr lang="cs-CZ" sz="1050" dirty="0">
                <a:hlinkClick r:id="rId21"/>
              </a:rPr>
              <a:t>http://www.rozhlas.cz/mozaika/hudba/_</a:t>
            </a:r>
            <a:r>
              <a:rPr lang="cs-CZ" sz="1050" dirty="0" smtClean="0">
                <a:hlinkClick r:id="rId21"/>
              </a:rPr>
              <a:t>zprava/399294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č.2, audio pravěká hudba)</a:t>
            </a:r>
          </a:p>
          <a:p>
            <a:r>
              <a:rPr lang="cs-CZ" sz="1050" dirty="0">
                <a:hlinkClick r:id="rId22"/>
              </a:rPr>
              <a:t>http://</a:t>
            </a:r>
            <a:r>
              <a:rPr lang="cs-CZ" sz="1050" dirty="0" smtClean="0">
                <a:hlinkClick r:id="rId22"/>
              </a:rPr>
              <a:t>www.youtube.com/watch?v=kT313Kx2gIo</a:t>
            </a:r>
            <a:r>
              <a:rPr lang="cs-CZ" sz="1050" dirty="0" smtClean="0"/>
              <a:t> (</a:t>
            </a:r>
            <a:r>
              <a:rPr lang="cs-CZ" sz="1050" dirty="0" err="1" smtClean="0"/>
              <a:t>slide</a:t>
            </a:r>
            <a:r>
              <a:rPr lang="cs-CZ" sz="1050" dirty="0" smtClean="0"/>
              <a:t> č.2) </a:t>
            </a:r>
          </a:p>
          <a:p>
            <a:endParaRPr lang="cs-CZ" sz="1050" dirty="0" smtClean="0"/>
          </a:p>
        </p:txBody>
      </p:sp>
    </p:spTree>
    <p:extLst>
      <p:ext uri="{BB962C8B-B14F-4D97-AF65-F5344CB8AC3E}">
        <p14:creationId xmlns:p14="http://schemas.microsoft.com/office/powerpoint/2010/main" val="1563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lastní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</TotalTime>
  <Words>1022</Words>
  <Application>Microsoft Office PowerPoint</Application>
  <PresentationFormat>Předvádění na obrazovce (16:9)</PresentationFormat>
  <Paragraphs>156</Paragraphs>
  <Slides>10</Slides>
  <Notes>10</Notes>
  <HiddenSlides>0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Prezentace aplikace PowerPoint</vt:lpstr>
      <vt:lpstr>Prezentace aplikace PowerPoint</vt:lpstr>
      <vt:lpstr>Prezentace aplikace PowerPoint</vt:lpstr>
      <vt:lpstr>4.4 Co si řekneme nového?</vt:lpstr>
      <vt:lpstr>4.5 Procvičení a příklady</vt:lpstr>
      <vt:lpstr>4.6 Něco navíc pro šikovné</vt:lpstr>
      <vt:lpstr>4.7 CLIL</vt:lpstr>
      <vt:lpstr>4.8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krivankova</cp:lastModifiedBy>
  <cp:revision>411</cp:revision>
  <dcterms:created xsi:type="dcterms:W3CDTF">2010-10-18T18:21:56Z</dcterms:created>
  <dcterms:modified xsi:type="dcterms:W3CDTF">2013-06-18T19:03:26Z</dcterms:modified>
</cp:coreProperties>
</file>