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84L1hVVE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xGjk1Y_j8QE" TargetMode="External"/><Relationship Id="rId4" Type="http://schemas.openxmlformats.org/officeDocument/2006/relationships/hyperlink" Target="http://www.youtube.com/watch?v=XBxlAATrd-E&amp;feature=fvs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KLaCehsYI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g"/><Relationship Id="rId5" Type="http://schemas.openxmlformats.org/officeDocument/2006/relationships/image" Target="../media/image17.jpeg"/><Relationship Id="rId4" Type="http://schemas.openxmlformats.org/officeDocument/2006/relationships/hyperlink" Target="http://www.youtube.com/watch?v=csYAnF3zv_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hyperlink" Target="http://www.youtube.com/watch?v=pRpeEdMmmQ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xGjk1Y_j8QE" TargetMode="External"/><Relationship Id="rId13" Type="http://schemas.openxmlformats.org/officeDocument/2006/relationships/hyperlink" Target="http://www.telegraph.co.uk/culture/music/rockandjazzmusic/4926624/Tina-Turner-20-things-you-never-knew.html" TargetMode="External"/><Relationship Id="rId18" Type="http://schemas.openxmlformats.org/officeDocument/2006/relationships/hyperlink" Target="http://www.ireport.cz/news/2323-mama-mia-svetovy-muzikal-v-praze.html" TargetMode="External"/><Relationship Id="rId3" Type="http://schemas.openxmlformats.org/officeDocument/2006/relationships/hyperlink" Target="http://www.ireport.cz/smrt-si-rika-rock-n-roll/12966-smrt-si-rika-rocknroll-elvis-presley-15.html" TargetMode="External"/><Relationship Id="rId7" Type="http://schemas.openxmlformats.org/officeDocument/2006/relationships/hyperlink" Target="http://www.youtube.com/watch?v=XBxlAATrd-E&amp;feature=fvst" TargetMode="External"/><Relationship Id="rId12" Type="http://schemas.openxmlformats.org/officeDocument/2006/relationships/hyperlink" Target="http://music.aol.com/artist/madonna" TargetMode="External"/><Relationship Id="rId17" Type="http://schemas.openxmlformats.org/officeDocument/2006/relationships/hyperlink" Target="http://www.ireport.cz/news/7350-muzikal-mamma-mia-miri-do-prahy.html" TargetMode="External"/><Relationship Id="rId2" Type="http://schemas.openxmlformats.org/officeDocument/2006/relationships/hyperlink" Target="http://gizmodo.com/5485809/the-sony-timeline-birth-rise-and-decadence" TargetMode="External"/><Relationship Id="rId16" Type="http://schemas.openxmlformats.org/officeDocument/2006/relationships/hyperlink" Target="http://www.youtube.com/watch?v=yKLaCehsYI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a84L1hVVEls" TargetMode="External"/><Relationship Id="rId11" Type="http://schemas.openxmlformats.org/officeDocument/2006/relationships/hyperlink" Target="http://musicfeeds.com.au/news/listen-prince-surprise-interview-on-triple-m-hot-breakfast/" TargetMode="External"/><Relationship Id="rId5" Type="http://schemas.openxmlformats.org/officeDocument/2006/relationships/hyperlink" Target="http://scribehardonfilm.wordpress.com/tag/glenn-miller-orchestra/" TargetMode="External"/><Relationship Id="rId15" Type="http://schemas.openxmlformats.org/officeDocument/2006/relationships/hyperlink" Target="http://en.wikipedia.org/wiki/Lady_Gaga" TargetMode="External"/><Relationship Id="rId10" Type="http://schemas.openxmlformats.org/officeDocument/2006/relationships/hyperlink" Target="http://icons.cz/107-michael-jackson-kral-popu-znovu-trhl-dalsi-rekord.html" TargetMode="External"/><Relationship Id="rId19" Type="http://schemas.openxmlformats.org/officeDocument/2006/relationships/hyperlink" Target="http://en.wikipedia.org/wiki/File:Shakira-waka-video.jpg" TargetMode="External"/><Relationship Id="rId4" Type="http://schemas.openxmlformats.org/officeDocument/2006/relationships/hyperlink" Target="http://www.topnews.in/madonna-honours-jackson-during-london-o2-concert-2186097" TargetMode="External"/><Relationship Id="rId9" Type="http://schemas.openxmlformats.org/officeDocument/2006/relationships/hyperlink" Target="http://www.zsbrezova.cz/Akce-a-souteze/2010-2011/rijen/Zlaty-slavik/" TargetMode="External"/><Relationship Id="rId14" Type="http://schemas.openxmlformats.org/officeDocument/2006/relationships/hyperlink" Target="http://en.wikipedia.org/wiki/Rihan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9144000" cy="594066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25.1 Současná moderní populární hudba 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Drahomíra Párová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Users\parova\AppData\Local\Microsoft\Windows\Temporary Internet Files\Content.IE5\Y1SEMTWK\MC90043850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635646"/>
            <a:ext cx="1944216" cy="188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Šipka doprava 2"/>
          <p:cNvSpPr/>
          <p:nvPr/>
        </p:nvSpPr>
        <p:spPr>
          <a:xfrm rot="12330053">
            <a:off x="2262334" y="1102573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20457225">
            <a:off x="5307702" y="1393727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5407471" y="2389236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10608203">
            <a:off x="1992462" y="2382724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 rot="9437968">
            <a:off x="2175101" y="3508936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 rot="1350891">
            <a:off x="5277281" y="3536295"/>
            <a:ext cx="978408" cy="4846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postup 3"/>
          <p:cNvSpPr/>
          <p:nvPr/>
        </p:nvSpPr>
        <p:spPr>
          <a:xfrm>
            <a:off x="5652120" y="760137"/>
            <a:ext cx="3265052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 směřuje současná hudba?</a:t>
            </a:r>
            <a:endParaRPr lang="cs-CZ" b="1" dirty="0"/>
          </a:p>
        </p:txBody>
      </p:sp>
      <p:sp>
        <p:nvSpPr>
          <p:cNvPr id="14" name="Vývojový diagram: postup 13"/>
          <p:cNvSpPr/>
          <p:nvPr/>
        </p:nvSpPr>
        <p:spPr>
          <a:xfrm>
            <a:off x="117437" y="3751252"/>
            <a:ext cx="1748050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postup 19"/>
          <p:cNvSpPr/>
          <p:nvPr/>
        </p:nvSpPr>
        <p:spPr>
          <a:xfrm>
            <a:off x="6516216" y="3751252"/>
            <a:ext cx="2520280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postup 20"/>
          <p:cNvSpPr/>
          <p:nvPr/>
        </p:nvSpPr>
        <p:spPr>
          <a:xfrm>
            <a:off x="6516216" y="2390066"/>
            <a:ext cx="2520280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postup 21"/>
          <p:cNvSpPr/>
          <p:nvPr/>
        </p:nvSpPr>
        <p:spPr>
          <a:xfrm>
            <a:off x="117437" y="2389236"/>
            <a:ext cx="1748050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ývojový diagram: postup 22"/>
          <p:cNvSpPr/>
          <p:nvPr/>
        </p:nvSpPr>
        <p:spPr>
          <a:xfrm>
            <a:off x="117437" y="942602"/>
            <a:ext cx="2088232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postup 24"/>
          <p:cNvSpPr/>
          <p:nvPr/>
        </p:nvSpPr>
        <p:spPr>
          <a:xfrm>
            <a:off x="6516216" y="1320578"/>
            <a:ext cx="2520280" cy="377976"/>
          </a:xfrm>
          <a:prstGeom prst="flowChartProcess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20237"/>
              </p:ext>
            </p:extLst>
          </p:nvPr>
        </p:nvGraphicFramePr>
        <p:xfrm>
          <a:off x="1043608" y="1275606"/>
          <a:ext cx="7272808" cy="35242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8., 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syntezátorový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pop a rock, hard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pop metal,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glam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metal,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hair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metal, muzikál, filmová hudba, anketa Zlatý slavík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vývoj současné moderní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populární hudby.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The Sony Timeline: Birth, Rise and Decad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691" y="627534"/>
            <a:ext cx="6096000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 rot="21147046">
            <a:off x="2374878" y="489034"/>
            <a:ext cx="2860655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VÝVOJ HUDEBNÍCH TECHNOLOGIÍ</a:t>
            </a:r>
          </a:p>
        </p:txBody>
      </p:sp>
      <p:pic>
        <p:nvPicPr>
          <p:cNvPr id="1027" name="Picture 3" descr="C:\Users\parova\AppData\Local\Microsoft\Windows\Temporary Internet Files\Content.IE5\6N456H3W\MP90043854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32893"/>
            <a:ext cx="1915103" cy="1512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 rot="21147046">
            <a:off x="2977033" y="3093127"/>
            <a:ext cx="291195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70. A 80. LÉTA 20. STOLETÍ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ZAČALA ÉRA VELKÝCH KONCERTŮ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00" y="3109753"/>
            <a:ext cx="1365367" cy="1758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 rot="21147046">
            <a:off x="261899" y="2957753"/>
            <a:ext cx="180369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POVÁLEČNÉ OBDOBÍ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197398"/>
            <a:ext cx="1777181" cy="16475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ovéPole 9"/>
          <p:cNvSpPr txBox="1"/>
          <p:nvPr/>
        </p:nvSpPr>
        <p:spPr>
          <a:xfrm rot="21405619">
            <a:off x="6472573" y="3058899"/>
            <a:ext cx="216552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PŘELOM 20. A 21. STOLETÍ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20375"/>
            <a:ext cx="1996496" cy="1340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 rot="21147046">
            <a:off x="119552" y="1065698"/>
            <a:ext cx="118930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NÁSTUP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MPH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3224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25.3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25827" y="1059582"/>
            <a:ext cx="215014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VE SVĚTĚ?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4076" y="1704034"/>
            <a:ext cx="4216219" cy="21852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SYNTEZÁTOROVÝ </a:t>
            </a:r>
            <a:r>
              <a:rPr lang="cs-CZ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 A ROCK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hudební styl blízký stylu </a:t>
            </a:r>
            <a:r>
              <a:rPr lang="cs-CZ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disco</a:t>
            </a:r>
            <a:endParaRPr lang="cs-C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malá obsazení – využití technických možností </a:t>
            </a:r>
          </a:p>
          <a:p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operátor se zpěvákem</a:t>
            </a:r>
          </a:p>
          <a:p>
            <a:r>
              <a:rPr lang="cs-CZ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Depeche</a:t>
            </a:r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Mode</a:t>
            </a:r>
          </a:p>
          <a:p>
            <a:r>
              <a:rPr lang="cs-CZ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Pet</a:t>
            </a:r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Shop</a:t>
            </a:r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Boys</a:t>
            </a:r>
            <a:endParaRPr lang="cs-CZ" sz="1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Oceán (Petr Muk)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427984" y="998891"/>
            <a:ext cx="4644008" cy="25545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POP METAL / HAIR METAL / GLAM METAL</a:t>
            </a:r>
          </a:p>
          <a:p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obsahově se zaměřují na sex, ženy, drogy, alkohol</a:t>
            </a:r>
          </a:p>
          <a:p>
            <a:r>
              <a:rPr lang="cs-CZ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tylem napodobují prostitutky</a:t>
            </a:r>
          </a:p>
          <a:p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rychlá sóla, tvrdé údery bicích, baskytarové doplňky</a:t>
            </a:r>
          </a:p>
          <a:p>
            <a:r>
              <a:rPr lang="cs-CZ" sz="1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Mötley</a:t>
            </a:r>
            <a:r>
              <a:rPr lang="cs-CZ" sz="1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Crüe</a:t>
            </a:r>
            <a:endParaRPr lang="cs-CZ" sz="1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Twisted</a:t>
            </a:r>
            <a:r>
              <a:rPr lang="cs-CZ" sz="1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Sister</a:t>
            </a:r>
            <a:endParaRPr lang="cs-CZ" sz="1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Bon </a:t>
            </a:r>
            <a:r>
              <a:rPr lang="cs-CZ" sz="1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Jovi</a:t>
            </a:r>
            <a:endParaRPr lang="cs-CZ" sz="1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539286" y="3507854"/>
            <a:ext cx="4421403" cy="136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HARD </a:t>
            </a:r>
            <a:r>
              <a:rPr lang="cs-CZ" sz="1600" b="1" u="sng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CORE</a:t>
            </a:r>
            <a:endParaRPr lang="cs-CZ" sz="1600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přechod mezi punkem a metalem </a:t>
            </a:r>
          </a:p>
          <a:p>
            <a:r>
              <a:rPr lang="cs-CZ" sz="1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silácká hudba se snahou šokovat za každou cenu</a:t>
            </a:r>
          </a:p>
          <a:p>
            <a:r>
              <a:rPr lang="cs-CZ" sz="16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Crass</a:t>
            </a:r>
            <a:endParaRPr lang="cs-CZ" sz="1600" b="1" i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Black Flag</a:t>
            </a:r>
          </a:p>
          <a:p>
            <a:endParaRPr lang="cs-CZ" sz="1600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lačítko akce: Video 4">
            <a:hlinkClick r:id="rId3" action="ppaction://program" highlightClick="1"/>
          </p:cNvPr>
          <p:cNvSpPr/>
          <p:nvPr/>
        </p:nvSpPr>
        <p:spPr>
          <a:xfrm>
            <a:off x="2322315" y="3075806"/>
            <a:ext cx="946434" cy="780282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Video 8">
            <a:hlinkClick r:id="rId4" action="ppaction://program" highlightClick="1"/>
          </p:cNvPr>
          <p:cNvSpPr/>
          <p:nvPr/>
        </p:nvSpPr>
        <p:spPr>
          <a:xfrm>
            <a:off x="6228780" y="2568216"/>
            <a:ext cx="1042416" cy="792088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Video 9">
            <a:hlinkClick r:id="rId5" action="ppaction://program" highlightClick="1"/>
          </p:cNvPr>
          <p:cNvSpPr/>
          <p:nvPr/>
        </p:nvSpPr>
        <p:spPr>
          <a:xfrm>
            <a:off x="7452320" y="4371950"/>
            <a:ext cx="861292" cy="627534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360566" y="471494"/>
            <a:ext cx="2443682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V ČECHÁCH?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501520" y="1382919"/>
            <a:ext cx="155760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STÁLICE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Karel Gott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Lucie Bílá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Helena Vondráčková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3116" y="1159338"/>
            <a:ext cx="73129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KABÁT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1836" y="1790695"/>
            <a:ext cx="120302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TOMÁŠ KLUS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6990" y="3099414"/>
            <a:ext cx="180473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JAROMÍR NOHAVICA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23928" y="1159338"/>
            <a:ext cx="960519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CHINASKI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28118" y="1660271"/>
            <a:ext cx="611065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BUTY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71836" y="2490915"/>
            <a:ext cx="819007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XINDL 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71836" y="3734911"/>
            <a:ext cx="920317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KRYŠTOF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4478" y="4322573"/>
            <a:ext cx="1202573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NIGHTWORK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13310" y="2213916"/>
            <a:ext cx="109029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EWA FARNA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923928" y="2787644"/>
            <a:ext cx="173893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ANETA LANGEROVÁ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804248" y="2816988"/>
            <a:ext cx="196323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TVŮJ ZLATÝ SLAVÍK?</a:t>
            </a: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347" y="3376413"/>
            <a:ext cx="2056050" cy="1547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parova\AppData\Local\Microsoft\Windows\Temporary Internet Files\Content.IE5\8JZWKKX9\MC9003543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983" y="1110045"/>
            <a:ext cx="1738265" cy="219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rova\AppData\Local\Microsoft\Windows\Temporary Internet Files\Content.IE5\XK3P4PFV\MC90019838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800" y="671549"/>
            <a:ext cx="1413850" cy="169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070615"/>
            <a:ext cx="4907049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POZNEJ INTERPRETA A PŘIPRAV SI O NĚM KRÁTKÝ REFERÁT.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231" y="1186540"/>
            <a:ext cx="1656184" cy="2078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56965"/>
            <a:ext cx="2120532" cy="15649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1" y="2539651"/>
            <a:ext cx="1809750" cy="2524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342853"/>
            <a:ext cx="2705100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77" y="2800027"/>
            <a:ext cx="1608537" cy="2259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733425"/>
            <a:ext cx="1676400" cy="198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Šipka doprava 9"/>
          <p:cNvSpPr/>
          <p:nvPr/>
        </p:nvSpPr>
        <p:spPr>
          <a:xfrm>
            <a:off x="965103" y="1712506"/>
            <a:ext cx="1209284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PRINCE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Šipka doprava 11"/>
          <p:cNvSpPr/>
          <p:nvPr/>
        </p:nvSpPr>
        <p:spPr>
          <a:xfrm rot="2273500">
            <a:off x="151699" y="2249524"/>
            <a:ext cx="1209284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MADONNA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4547589" y="1724025"/>
            <a:ext cx="1209284" cy="67033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MICHEL JACKSON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2046718" y="3750391"/>
            <a:ext cx="1209284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TINA TURNER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Šipka doprava 14"/>
          <p:cNvSpPr/>
          <p:nvPr/>
        </p:nvSpPr>
        <p:spPr>
          <a:xfrm rot="665734">
            <a:off x="6210594" y="590076"/>
            <a:ext cx="1209284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LADY </a:t>
            </a:r>
            <a:r>
              <a:rPr lang="cs-CZ" sz="1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GAGA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6099020" y="3877970"/>
            <a:ext cx="1209284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RIHANNA</a:t>
            </a:r>
            <a:endParaRPr lang="cs-CZ" sz="1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9949" y="983933"/>
            <a:ext cx="5317481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Filmová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hudba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vzniká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ke konkrétnímu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filmu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dotváří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atmosféru filmového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snímku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důležitá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spolupráce s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režisérem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sychologický význam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dobrý film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vyznačuje dobrou  hudbou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vydávána 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 samostatných CD discích a hrána na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koncertech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Petr </a:t>
            </a:r>
            <a:r>
              <a:rPr lang="cs-CZ" sz="1600" b="1" i="1" dirty="0" err="1" smtClean="0">
                <a:latin typeface="Times New Roman" pitchFamily="18" charset="0"/>
                <a:cs typeface="Times New Roman" pitchFamily="18" charset="0"/>
              </a:rPr>
              <a:t>Hapka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, Petr Skoumal,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arel Svoboda,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aroslav Uhlíř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94015" y="983933"/>
            <a:ext cx="2808312" cy="20005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uzikál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spojuje literaturu, hudbu 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tanec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Starci na chmelu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Dáma na kolejích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Drákula</a:t>
            </a:r>
          </a:p>
          <a:p>
            <a:r>
              <a:rPr lang="cs-CZ" sz="1600" b="1" i="1" dirty="0" err="1" smtClean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Christ Superstar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Hamlet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lačítko akce: Video 4">
            <a:hlinkClick r:id="rId3" action="ppaction://program" highlightClick="1"/>
          </p:cNvPr>
          <p:cNvSpPr/>
          <p:nvPr/>
        </p:nvSpPr>
        <p:spPr>
          <a:xfrm>
            <a:off x="8028384" y="2600516"/>
            <a:ext cx="1020315" cy="767930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Video 5">
            <a:hlinkClick r:id="rId4" action="ppaction://program" highlightClick="1"/>
          </p:cNvPr>
          <p:cNvSpPr/>
          <p:nvPr/>
        </p:nvSpPr>
        <p:spPr>
          <a:xfrm>
            <a:off x="4212554" y="1238151"/>
            <a:ext cx="1042416" cy="792088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755" y="3189124"/>
            <a:ext cx="2675234" cy="1784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221523"/>
            <a:ext cx="2600325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</a:t>
            </a:r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Music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Video 2">
            <a:hlinkClick r:id="rId4" action="ppaction://program" highlightClick="1"/>
          </p:cNvPr>
          <p:cNvSpPr/>
          <p:nvPr/>
        </p:nvSpPr>
        <p:spPr>
          <a:xfrm>
            <a:off x="7975824" y="1233731"/>
            <a:ext cx="1042416" cy="1042416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340039" y="587400"/>
            <a:ext cx="553520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can be a part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sport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Let's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sing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dance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aka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aka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Shakira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3987" y="1074476"/>
            <a:ext cx="1979581" cy="396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You’re a good soldier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Choosing your battles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Pick yourself up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And dust yourself off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Get back in the saddle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You’re on the front line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Everyone’s watching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You know it’s serious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We’re getting closer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isn’t over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pressure’s on; you feel it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But you got it all; believe it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When you fall get up oh oh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And if you fall get up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zangalewa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Cause this is Africa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zangalewa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time for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Afric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25459" y="1346316"/>
            <a:ext cx="2424062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Listen to your god; this is our motto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Your time to shine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Don’t wait in line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vamos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todo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People are raising their expectations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Go on and feel it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is your moment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No hesitation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Today’s your day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 feel it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You paved the way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Believe it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If you get down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Get up oh oh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When you get down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Get up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32040" y="1351649"/>
            <a:ext cx="1744837" cy="24929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zangalewa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time for Africa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zangalewa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Anawa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waka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eh eh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Tsamina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mina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zangalewa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This time for Africa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 Africa ..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 Africa ..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15060"/>
            <a:ext cx="22860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224967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 současný vývoj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 světě není typický: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syntezátorový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 a rock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pop metal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hard </a:t>
                      </a: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core</a:t>
                      </a: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disco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Mezi významné muzikály nepatří: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Jesus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Christ Superstar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Romeo a Julie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Hamlet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Drákula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Ke stálicím české populární hudby patří: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Olga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Lounová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Lucie Bílá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Vojta Dyk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Xindl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Filmová hudba vzniká především: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 koncert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pro relaxaci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pro dokreslení nálady filmu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pro hudební kluby</a:t>
                      </a: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915566"/>
            <a:ext cx="8640960" cy="39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Prchal Jan: Populární hudba ve škole,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Musikservis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, 1998, ISBN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80-86233-00-6</a:t>
            </a:r>
          </a:p>
          <a:p>
            <a:pPr marL="342900" indent="-342900">
              <a:buFontTx/>
              <a:buAutoNum type="arabicPeriod"/>
            </a:pPr>
            <a:r>
              <a:rPr lang="cs-CZ" sz="1000" dirty="0" smtClean="0">
                <a:latin typeface="Times New Roman" pitchFamily="18" charset="0"/>
              </a:rPr>
              <a:t>obrázky </a:t>
            </a:r>
            <a:r>
              <a:rPr lang="cs-CZ" sz="1000" dirty="0">
                <a:latin typeface="Times New Roman" pitchFamily="18" charset="0"/>
              </a:rPr>
              <a:t>z databáze </a:t>
            </a:r>
            <a:r>
              <a:rPr lang="cs-CZ" sz="1000" dirty="0" smtClean="0">
                <a:latin typeface="Times New Roman" pitchFamily="18" charset="0"/>
              </a:rPr>
              <a:t>klipart</a:t>
            </a:r>
            <a:endParaRPr lang="cs-CZ" sz="10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342900" indent="-342900">
              <a:buAutoNum type="arabicPeriod"/>
            </a:pP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gizmodo.com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/5485809/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the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-sony-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timeline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birth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rise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-and-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decadence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www.ireport.cz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/smrt-si-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rika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-rock-n-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roll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/12966-smrt-si-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rika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rocknroll-elvis-presley-15.html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www.topnews.in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madonna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honours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jackson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during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london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o2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-concert-2186097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5"/>
              </a:rPr>
              <a:t>scribehardonfilm.wordpress.com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5"/>
              </a:rPr>
              <a:t>tag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5"/>
              </a:rPr>
              <a:t>glenn-miller-orchestra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www.youtube.com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watch?v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6"/>
              </a:rPr>
              <a:t>=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a84L1hVVEls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www.youtube.com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watch?v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7"/>
              </a:rPr>
              <a:t>=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XBxlAATrd-E&amp;feature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7"/>
              </a:rPr>
              <a:t>=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fvst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www.youtube.com/watch?v=xGjk1Y_j8QE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č.3)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9"/>
              </a:rPr>
              <a:t>http://www.zsbrezova.cz/Akce-a-souteze/2010-2011/rijen/Zlaty-slavik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č.4)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icons.cz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/107-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michael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jackson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kral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-popu-znovu-trhl-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dalsi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0"/>
              </a:rPr>
              <a:t>rekord.html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11"/>
              </a:rPr>
              <a:t>musicfeeds.com.au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11"/>
              </a:rPr>
              <a:t>news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11"/>
              </a:rPr>
              <a:t>/listen-prince-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11"/>
              </a:rPr>
              <a:t>surprise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11"/>
              </a:rPr>
              <a:t>-interview-on-triple-m-hot-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  <a:hlinkClick r:id="rId11"/>
              </a:rPr>
              <a:t>breakfast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music.aol.com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artist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2"/>
              </a:rPr>
              <a:t>madonna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www.telegraph.co.uk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culture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3"/>
              </a:rPr>
              <a:t>/music/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rockandjazzmusic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3"/>
              </a:rPr>
              <a:t>/4926624/Tina-Turner-20-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things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3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you-never-knew.html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 5)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en.wikipedia.org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4"/>
              </a:rPr>
              <a:t>/wiki/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Rihanna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5"/>
              </a:rPr>
              <a:t>en.wikipedia.org/wiki/Lady_Gaga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č.5)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6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6"/>
              </a:rPr>
              <a:t>www.youtube.com/watch?v=yKLaCehsYIs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 6)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7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7"/>
              </a:rPr>
              <a:t>www.ireport.cz/news/7350-muzikal-mamma-mia-miri-do-prahy.html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č.6)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8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8"/>
              </a:rPr>
              <a:t>www.ireport.cz/news/2323-mama-mia-svetovy-muzikal-v-praze.html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č.6)</a:t>
            </a:r>
          </a:p>
          <a:p>
            <a:pPr marL="342900" indent="-342900">
              <a:buAutoNum type="arabicPeriod"/>
            </a:pPr>
            <a:r>
              <a:rPr lang="cs-CZ" sz="1000" dirty="0">
                <a:latin typeface="Times New Roman" pitchFamily="18" charset="0"/>
                <a:cs typeface="Times New Roman" pitchFamily="18" charset="0"/>
                <a:hlinkClick r:id="rId19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en.wikipedia.org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9"/>
              </a:rPr>
              <a:t>/wiki/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File:Shakira-waka-video.jpg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925</Words>
  <Application>Microsoft Office PowerPoint</Application>
  <PresentationFormat>Předvádění na obrazovce (16:9)</PresentationFormat>
  <Paragraphs>173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25.1 Současná moderní populární hudba    </vt:lpstr>
      <vt:lpstr>25.2 Co už víš? </vt:lpstr>
      <vt:lpstr>25.3 Jaké si řekneme nové termíny a názvy?</vt:lpstr>
      <vt:lpstr>25.4 Co si řekneme nového?</vt:lpstr>
      <vt:lpstr>25.5 Procvičení a příklady</vt:lpstr>
      <vt:lpstr>25.6 Něco navíc pro šikovné</vt:lpstr>
      <vt:lpstr>25.7 CLIL</vt:lpstr>
      <vt:lpstr>25.8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Drahomíra Párová</cp:lastModifiedBy>
  <cp:revision>207</cp:revision>
  <dcterms:created xsi:type="dcterms:W3CDTF">2010-10-18T18:21:56Z</dcterms:created>
  <dcterms:modified xsi:type="dcterms:W3CDTF">2012-10-24T10:42:09Z</dcterms:modified>
</cp:coreProperties>
</file>