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882" y="-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pMAtL7n_-rc" TargetMode="External"/><Relationship Id="rId3" Type="http://schemas.openxmlformats.org/officeDocument/2006/relationships/image" Target="../media/image8.png"/><Relationship Id="rId7" Type="http://schemas.openxmlformats.org/officeDocument/2006/relationships/hyperlink" Target="http://www.youtube.com/watch?v=zYrVwGxlcF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hyperlink" Target="http://www.youtube.com/watch?v=Oms6o8m4axg&amp;feature=related" TargetMode="External"/><Relationship Id="rId4" Type="http://schemas.openxmlformats.org/officeDocument/2006/relationships/hyperlink" Target="http://www.youtube.com/watch?v=HWp3RwvcIPo" TargetMode="External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-HJI464CV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wmf"/><Relationship Id="rId4" Type="http://schemas.openxmlformats.org/officeDocument/2006/relationships/image" Target="../media/image18.t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ng.fju.edu.tw/iacd_99S/blues/week1/worksong.htm" TargetMode="External"/><Relationship Id="rId13" Type="http://schemas.openxmlformats.org/officeDocument/2006/relationships/hyperlink" Target="http://www.pbs.org/jazz/biography/artist_id_oliver_joe_king.htm" TargetMode="External"/><Relationship Id="rId3" Type="http://schemas.openxmlformats.org/officeDocument/2006/relationships/hyperlink" Target="http://eshop.oriental.cz/Hudebni-nastroje-etnicke/" TargetMode="External"/><Relationship Id="rId7" Type="http://schemas.openxmlformats.org/officeDocument/2006/relationships/hyperlink" Target="http://www.youtube.com/watch?v=Oms6o8m4axg&amp;feature=related" TargetMode="External"/><Relationship Id="rId12" Type="http://schemas.openxmlformats.org/officeDocument/2006/relationships/hyperlink" Target="http://www.youtube.com/watch?v=J-HJI464CVs" TargetMode="External"/><Relationship Id="rId2" Type="http://schemas.openxmlformats.org/officeDocument/2006/relationships/hyperlink" Target="http://www.tyden.cz/rubriky/zahranici/amerika/prvni-stat-severu-se-omluvil-za-otroctvi_38062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HWp3RwvcIPo" TargetMode="External"/><Relationship Id="rId11" Type="http://schemas.openxmlformats.org/officeDocument/2006/relationships/hyperlink" Target="http://magazinuni.cz/hudba/pribehy-pisni/oh-susanna/" TargetMode="External"/><Relationship Id="rId5" Type="http://schemas.openxmlformats.org/officeDocument/2006/relationships/hyperlink" Target="http://www.vira.cz/Texty/Clanky/Cernosske-spiritualy-hudba-bez-predsudku.html" TargetMode="External"/><Relationship Id="rId15" Type="http://schemas.openxmlformats.org/officeDocument/2006/relationships/hyperlink" Target="http://www.hudebnivychova.cz/zimnisouteze2.htm" TargetMode="External"/><Relationship Id="rId10" Type="http://schemas.openxmlformats.org/officeDocument/2006/relationships/hyperlink" Target="http://www.youtube.com/watch?v=pMAtL7n_-rc" TargetMode="External"/><Relationship Id="rId4" Type="http://schemas.openxmlformats.org/officeDocument/2006/relationships/hyperlink" Target="http://www.artknowledgenews.com/New_Orleans_Jazz.html" TargetMode="External"/><Relationship Id="rId9" Type="http://schemas.openxmlformats.org/officeDocument/2006/relationships/hyperlink" Target="http://www.youtube.com/watch?v=zYrVwGxlcFA" TargetMode="External"/><Relationship Id="rId14" Type="http://schemas.openxmlformats.org/officeDocument/2006/relationships/hyperlink" Target="http://plzensky.denik.cz/kultura_region/slyste-krasne-gospely-na-svetove-urovni2011120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9144000" cy="594066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20.1 Kořeny moderní </a:t>
            </a: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populární hudby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Drahomíra Párová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bdélník 9"/>
          <p:cNvSpPr/>
          <p:nvPr/>
        </p:nvSpPr>
        <p:spPr>
          <a:xfrm>
            <a:off x="379140" y="1036340"/>
            <a:ext cx="4326424" cy="3024336"/>
          </a:xfrm>
          <a:custGeom>
            <a:avLst/>
            <a:gdLst>
              <a:gd name="connsiteX0" fmla="*/ 0 w 3722712"/>
              <a:gd name="connsiteY0" fmla="*/ 0 h 3024336"/>
              <a:gd name="connsiteX1" fmla="*/ 3722712 w 3722712"/>
              <a:gd name="connsiteY1" fmla="*/ 0 h 3024336"/>
              <a:gd name="connsiteX2" fmla="*/ 3722712 w 3722712"/>
              <a:gd name="connsiteY2" fmla="*/ 3024336 h 3024336"/>
              <a:gd name="connsiteX3" fmla="*/ 0 w 3722712"/>
              <a:gd name="connsiteY3" fmla="*/ 3024336 h 3024336"/>
              <a:gd name="connsiteX4" fmla="*/ 0 w 3722712"/>
              <a:gd name="connsiteY4" fmla="*/ 0 h 3024336"/>
              <a:gd name="connsiteX0" fmla="*/ 0 w 3722712"/>
              <a:gd name="connsiteY0" fmla="*/ 0 h 3024336"/>
              <a:gd name="connsiteX1" fmla="*/ 3722712 w 3722712"/>
              <a:gd name="connsiteY1" fmla="*/ 0 h 3024336"/>
              <a:gd name="connsiteX2" fmla="*/ 2297385 w 3722712"/>
              <a:gd name="connsiteY2" fmla="*/ 1602085 h 3024336"/>
              <a:gd name="connsiteX3" fmla="*/ 3722712 w 3722712"/>
              <a:gd name="connsiteY3" fmla="*/ 3024336 h 3024336"/>
              <a:gd name="connsiteX4" fmla="*/ 0 w 3722712"/>
              <a:gd name="connsiteY4" fmla="*/ 3024336 h 3024336"/>
              <a:gd name="connsiteX5" fmla="*/ 0 w 3722712"/>
              <a:gd name="connsiteY5" fmla="*/ 0 h 3024336"/>
              <a:gd name="connsiteX0" fmla="*/ 0 w 3722712"/>
              <a:gd name="connsiteY0" fmla="*/ 0 h 3024336"/>
              <a:gd name="connsiteX1" fmla="*/ 3722712 w 3722712"/>
              <a:gd name="connsiteY1" fmla="*/ 0 h 3024336"/>
              <a:gd name="connsiteX2" fmla="*/ 2297385 w 3722712"/>
              <a:gd name="connsiteY2" fmla="*/ 1602085 h 3024336"/>
              <a:gd name="connsiteX3" fmla="*/ 3722712 w 3722712"/>
              <a:gd name="connsiteY3" fmla="*/ 3024336 h 3024336"/>
              <a:gd name="connsiteX4" fmla="*/ 0 w 3722712"/>
              <a:gd name="connsiteY4" fmla="*/ 3024336 h 3024336"/>
              <a:gd name="connsiteX5" fmla="*/ 0 w 3722712"/>
              <a:gd name="connsiteY5" fmla="*/ 0 h 3024336"/>
              <a:gd name="connsiteX0" fmla="*/ 0 w 4084371"/>
              <a:gd name="connsiteY0" fmla="*/ 0 h 3024336"/>
              <a:gd name="connsiteX1" fmla="*/ 3722712 w 4084371"/>
              <a:gd name="connsiteY1" fmla="*/ 0 h 3024336"/>
              <a:gd name="connsiteX2" fmla="*/ 3849960 w 4084371"/>
              <a:gd name="connsiteY2" fmla="*/ 678160 h 3024336"/>
              <a:gd name="connsiteX3" fmla="*/ 2297385 w 4084371"/>
              <a:gd name="connsiteY3" fmla="*/ 1602085 h 3024336"/>
              <a:gd name="connsiteX4" fmla="*/ 3722712 w 4084371"/>
              <a:gd name="connsiteY4" fmla="*/ 3024336 h 3024336"/>
              <a:gd name="connsiteX5" fmla="*/ 0 w 4084371"/>
              <a:gd name="connsiteY5" fmla="*/ 3024336 h 3024336"/>
              <a:gd name="connsiteX6" fmla="*/ 0 w 4084371"/>
              <a:gd name="connsiteY6" fmla="*/ 0 h 3024336"/>
              <a:gd name="connsiteX0" fmla="*/ 0 w 4084371"/>
              <a:gd name="connsiteY0" fmla="*/ 0 h 3024336"/>
              <a:gd name="connsiteX1" fmla="*/ 3722712 w 4084371"/>
              <a:gd name="connsiteY1" fmla="*/ 0 h 3024336"/>
              <a:gd name="connsiteX2" fmla="*/ 3849960 w 4084371"/>
              <a:gd name="connsiteY2" fmla="*/ 678160 h 3024336"/>
              <a:gd name="connsiteX3" fmla="*/ 2297385 w 4084371"/>
              <a:gd name="connsiteY3" fmla="*/ 1602085 h 3024336"/>
              <a:gd name="connsiteX4" fmla="*/ 3468960 w 4084371"/>
              <a:gd name="connsiteY4" fmla="*/ 2430760 h 3024336"/>
              <a:gd name="connsiteX5" fmla="*/ 3722712 w 4084371"/>
              <a:gd name="connsiteY5" fmla="*/ 3024336 h 3024336"/>
              <a:gd name="connsiteX6" fmla="*/ 0 w 4084371"/>
              <a:gd name="connsiteY6" fmla="*/ 3024336 h 3024336"/>
              <a:gd name="connsiteX7" fmla="*/ 0 w 4084371"/>
              <a:gd name="connsiteY7" fmla="*/ 0 h 3024336"/>
              <a:gd name="connsiteX0" fmla="*/ 0 w 4084371"/>
              <a:gd name="connsiteY0" fmla="*/ 0 h 3024336"/>
              <a:gd name="connsiteX1" fmla="*/ 3722712 w 4084371"/>
              <a:gd name="connsiteY1" fmla="*/ 0 h 3024336"/>
              <a:gd name="connsiteX2" fmla="*/ 3849960 w 4084371"/>
              <a:gd name="connsiteY2" fmla="*/ 678160 h 3024336"/>
              <a:gd name="connsiteX3" fmla="*/ 2297385 w 4084371"/>
              <a:gd name="connsiteY3" fmla="*/ 1602085 h 3024336"/>
              <a:gd name="connsiteX4" fmla="*/ 3621360 w 4084371"/>
              <a:gd name="connsiteY4" fmla="*/ 2316460 h 3024336"/>
              <a:gd name="connsiteX5" fmla="*/ 3722712 w 4084371"/>
              <a:gd name="connsiteY5" fmla="*/ 3024336 h 3024336"/>
              <a:gd name="connsiteX6" fmla="*/ 0 w 4084371"/>
              <a:gd name="connsiteY6" fmla="*/ 3024336 h 3024336"/>
              <a:gd name="connsiteX7" fmla="*/ 0 w 4084371"/>
              <a:gd name="connsiteY7" fmla="*/ 0 h 3024336"/>
              <a:gd name="connsiteX0" fmla="*/ 0 w 4276629"/>
              <a:gd name="connsiteY0" fmla="*/ 0 h 3024336"/>
              <a:gd name="connsiteX1" fmla="*/ 3722712 w 4276629"/>
              <a:gd name="connsiteY1" fmla="*/ 0 h 3024336"/>
              <a:gd name="connsiteX2" fmla="*/ 3849960 w 4276629"/>
              <a:gd name="connsiteY2" fmla="*/ 678160 h 3024336"/>
              <a:gd name="connsiteX3" fmla="*/ 2297385 w 4276629"/>
              <a:gd name="connsiteY3" fmla="*/ 1602085 h 3024336"/>
              <a:gd name="connsiteX4" fmla="*/ 3621360 w 4276629"/>
              <a:gd name="connsiteY4" fmla="*/ 2316460 h 3024336"/>
              <a:gd name="connsiteX5" fmla="*/ 4259535 w 4276629"/>
              <a:gd name="connsiteY5" fmla="*/ 2697460 h 3024336"/>
              <a:gd name="connsiteX6" fmla="*/ 3722712 w 4276629"/>
              <a:gd name="connsiteY6" fmla="*/ 3024336 h 3024336"/>
              <a:gd name="connsiteX7" fmla="*/ 0 w 4276629"/>
              <a:gd name="connsiteY7" fmla="*/ 3024336 h 3024336"/>
              <a:gd name="connsiteX8" fmla="*/ 0 w 4276629"/>
              <a:gd name="connsiteY8" fmla="*/ 0 h 3024336"/>
              <a:gd name="connsiteX0" fmla="*/ 0 w 4409214"/>
              <a:gd name="connsiteY0" fmla="*/ 0 h 3024336"/>
              <a:gd name="connsiteX1" fmla="*/ 3722712 w 4409214"/>
              <a:gd name="connsiteY1" fmla="*/ 0 h 3024336"/>
              <a:gd name="connsiteX2" fmla="*/ 3849960 w 4409214"/>
              <a:gd name="connsiteY2" fmla="*/ 678160 h 3024336"/>
              <a:gd name="connsiteX3" fmla="*/ 2297385 w 4409214"/>
              <a:gd name="connsiteY3" fmla="*/ 1602085 h 3024336"/>
              <a:gd name="connsiteX4" fmla="*/ 3621360 w 4409214"/>
              <a:gd name="connsiteY4" fmla="*/ 2316460 h 3024336"/>
              <a:gd name="connsiteX5" fmla="*/ 4259535 w 4409214"/>
              <a:gd name="connsiteY5" fmla="*/ 2697460 h 3024336"/>
              <a:gd name="connsiteX6" fmla="*/ 4373835 w 4409214"/>
              <a:gd name="connsiteY6" fmla="*/ 2716510 h 3024336"/>
              <a:gd name="connsiteX7" fmla="*/ 3722712 w 4409214"/>
              <a:gd name="connsiteY7" fmla="*/ 3024336 h 3024336"/>
              <a:gd name="connsiteX8" fmla="*/ 0 w 4409214"/>
              <a:gd name="connsiteY8" fmla="*/ 3024336 h 3024336"/>
              <a:gd name="connsiteX9" fmla="*/ 0 w 4409214"/>
              <a:gd name="connsiteY9" fmla="*/ 0 h 3024336"/>
              <a:gd name="connsiteX0" fmla="*/ 0 w 4366403"/>
              <a:gd name="connsiteY0" fmla="*/ 0 h 3024336"/>
              <a:gd name="connsiteX1" fmla="*/ 3722712 w 4366403"/>
              <a:gd name="connsiteY1" fmla="*/ 0 h 3024336"/>
              <a:gd name="connsiteX2" fmla="*/ 3849960 w 4366403"/>
              <a:gd name="connsiteY2" fmla="*/ 678160 h 3024336"/>
              <a:gd name="connsiteX3" fmla="*/ 2297385 w 4366403"/>
              <a:gd name="connsiteY3" fmla="*/ 1602085 h 3024336"/>
              <a:gd name="connsiteX4" fmla="*/ 3621360 w 4366403"/>
              <a:gd name="connsiteY4" fmla="*/ 2316460 h 3024336"/>
              <a:gd name="connsiteX5" fmla="*/ 4259535 w 4366403"/>
              <a:gd name="connsiteY5" fmla="*/ 2697460 h 3024336"/>
              <a:gd name="connsiteX6" fmla="*/ 4316685 w 4366403"/>
              <a:gd name="connsiteY6" fmla="*/ 2726035 h 3024336"/>
              <a:gd name="connsiteX7" fmla="*/ 3722712 w 4366403"/>
              <a:gd name="connsiteY7" fmla="*/ 3024336 h 3024336"/>
              <a:gd name="connsiteX8" fmla="*/ 0 w 4366403"/>
              <a:gd name="connsiteY8" fmla="*/ 3024336 h 3024336"/>
              <a:gd name="connsiteX9" fmla="*/ 0 w 4366403"/>
              <a:gd name="connsiteY9" fmla="*/ 0 h 3024336"/>
              <a:gd name="connsiteX0" fmla="*/ 0 w 4326424"/>
              <a:gd name="connsiteY0" fmla="*/ 0 h 3024336"/>
              <a:gd name="connsiteX1" fmla="*/ 3722712 w 4326424"/>
              <a:gd name="connsiteY1" fmla="*/ 0 h 3024336"/>
              <a:gd name="connsiteX2" fmla="*/ 3849960 w 4326424"/>
              <a:gd name="connsiteY2" fmla="*/ 678160 h 3024336"/>
              <a:gd name="connsiteX3" fmla="*/ 2297385 w 4326424"/>
              <a:gd name="connsiteY3" fmla="*/ 1602085 h 3024336"/>
              <a:gd name="connsiteX4" fmla="*/ 3621360 w 4326424"/>
              <a:gd name="connsiteY4" fmla="*/ 2316460 h 3024336"/>
              <a:gd name="connsiteX5" fmla="*/ 4259535 w 4326424"/>
              <a:gd name="connsiteY5" fmla="*/ 2697460 h 3024336"/>
              <a:gd name="connsiteX6" fmla="*/ 4316685 w 4326424"/>
              <a:gd name="connsiteY6" fmla="*/ 2726035 h 3024336"/>
              <a:gd name="connsiteX7" fmla="*/ 3722712 w 4326424"/>
              <a:gd name="connsiteY7" fmla="*/ 3024336 h 3024336"/>
              <a:gd name="connsiteX8" fmla="*/ 0 w 4326424"/>
              <a:gd name="connsiteY8" fmla="*/ 3024336 h 3024336"/>
              <a:gd name="connsiteX9" fmla="*/ 0 w 4326424"/>
              <a:gd name="connsiteY9" fmla="*/ 0 h 3024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6424" h="3024336">
                <a:moveTo>
                  <a:pt x="0" y="0"/>
                </a:moveTo>
                <a:lnTo>
                  <a:pt x="3722712" y="0"/>
                </a:lnTo>
                <a:cubicBezTo>
                  <a:pt x="4278647" y="90802"/>
                  <a:pt x="4087514" y="411146"/>
                  <a:pt x="3849960" y="678160"/>
                </a:cubicBezTo>
                <a:cubicBezTo>
                  <a:pt x="3612406" y="945174"/>
                  <a:pt x="2357710" y="1308398"/>
                  <a:pt x="2297385" y="1602085"/>
                </a:cubicBezTo>
                <a:cubicBezTo>
                  <a:pt x="2237060" y="1895772"/>
                  <a:pt x="3340373" y="2124373"/>
                  <a:pt x="3621360" y="2316460"/>
                </a:cubicBezTo>
                <a:cubicBezTo>
                  <a:pt x="3902348" y="2508548"/>
                  <a:pt x="4151585" y="2611735"/>
                  <a:pt x="4259535" y="2697460"/>
                </a:cubicBezTo>
                <a:cubicBezTo>
                  <a:pt x="4367485" y="2783185"/>
                  <a:pt x="4310906" y="2719181"/>
                  <a:pt x="4316685" y="2726035"/>
                </a:cubicBezTo>
                <a:cubicBezTo>
                  <a:pt x="4227215" y="2780514"/>
                  <a:pt x="4434222" y="2992082"/>
                  <a:pt x="3722712" y="3024336"/>
                </a:cubicBezTo>
                <a:lnTo>
                  <a:pt x="0" y="30243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9"/>
          <p:cNvSpPr/>
          <p:nvPr/>
        </p:nvSpPr>
        <p:spPr>
          <a:xfrm rot="10800000">
            <a:off x="3275856" y="1050454"/>
            <a:ext cx="5518815" cy="3024336"/>
          </a:xfrm>
          <a:custGeom>
            <a:avLst/>
            <a:gdLst>
              <a:gd name="connsiteX0" fmla="*/ 0 w 3722712"/>
              <a:gd name="connsiteY0" fmla="*/ 0 h 3024336"/>
              <a:gd name="connsiteX1" fmla="*/ 3722712 w 3722712"/>
              <a:gd name="connsiteY1" fmla="*/ 0 h 3024336"/>
              <a:gd name="connsiteX2" fmla="*/ 3722712 w 3722712"/>
              <a:gd name="connsiteY2" fmla="*/ 3024336 h 3024336"/>
              <a:gd name="connsiteX3" fmla="*/ 0 w 3722712"/>
              <a:gd name="connsiteY3" fmla="*/ 3024336 h 3024336"/>
              <a:gd name="connsiteX4" fmla="*/ 0 w 3722712"/>
              <a:gd name="connsiteY4" fmla="*/ 0 h 3024336"/>
              <a:gd name="connsiteX0" fmla="*/ 0 w 3722712"/>
              <a:gd name="connsiteY0" fmla="*/ 0 h 3024336"/>
              <a:gd name="connsiteX1" fmla="*/ 3722712 w 3722712"/>
              <a:gd name="connsiteY1" fmla="*/ 0 h 3024336"/>
              <a:gd name="connsiteX2" fmla="*/ 2297385 w 3722712"/>
              <a:gd name="connsiteY2" fmla="*/ 1602085 h 3024336"/>
              <a:gd name="connsiteX3" fmla="*/ 3722712 w 3722712"/>
              <a:gd name="connsiteY3" fmla="*/ 3024336 h 3024336"/>
              <a:gd name="connsiteX4" fmla="*/ 0 w 3722712"/>
              <a:gd name="connsiteY4" fmla="*/ 3024336 h 3024336"/>
              <a:gd name="connsiteX5" fmla="*/ 0 w 3722712"/>
              <a:gd name="connsiteY5" fmla="*/ 0 h 3024336"/>
              <a:gd name="connsiteX0" fmla="*/ 0 w 3722712"/>
              <a:gd name="connsiteY0" fmla="*/ 0 h 3024336"/>
              <a:gd name="connsiteX1" fmla="*/ 3722712 w 3722712"/>
              <a:gd name="connsiteY1" fmla="*/ 0 h 3024336"/>
              <a:gd name="connsiteX2" fmla="*/ 2297385 w 3722712"/>
              <a:gd name="connsiteY2" fmla="*/ 1602085 h 3024336"/>
              <a:gd name="connsiteX3" fmla="*/ 3722712 w 3722712"/>
              <a:gd name="connsiteY3" fmla="*/ 3024336 h 3024336"/>
              <a:gd name="connsiteX4" fmla="*/ 0 w 3722712"/>
              <a:gd name="connsiteY4" fmla="*/ 3024336 h 3024336"/>
              <a:gd name="connsiteX5" fmla="*/ 0 w 3722712"/>
              <a:gd name="connsiteY5" fmla="*/ 0 h 3024336"/>
              <a:gd name="connsiteX0" fmla="*/ 0 w 4084371"/>
              <a:gd name="connsiteY0" fmla="*/ 0 h 3024336"/>
              <a:gd name="connsiteX1" fmla="*/ 3722712 w 4084371"/>
              <a:gd name="connsiteY1" fmla="*/ 0 h 3024336"/>
              <a:gd name="connsiteX2" fmla="*/ 3849960 w 4084371"/>
              <a:gd name="connsiteY2" fmla="*/ 678160 h 3024336"/>
              <a:gd name="connsiteX3" fmla="*/ 2297385 w 4084371"/>
              <a:gd name="connsiteY3" fmla="*/ 1602085 h 3024336"/>
              <a:gd name="connsiteX4" fmla="*/ 3722712 w 4084371"/>
              <a:gd name="connsiteY4" fmla="*/ 3024336 h 3024336"/>
              <a:gd name="connsiteX5" fmla="*/ 0 w 4084371"/>
              <a:gd name="connsiteY5" fmla="*/ 3024336 h 3024336"/>
              <a:gd name="connsiteX6" fmla="*/ 0 w 4084371"/>
              <a:gd name="connsiteY6" fmla="*/ 0 h 3024336"/>
              <a:gd name="connsiteX0" fmla="*/ 0 w 5170836"/>
              <a:gd name="connsiteY0" fmla="*/ 0 h 3024336"/>
              <a:gd name="connsiteX1" fmla="*/ 3722712 w 5170836"/>
              <a:gd name="connsiteY1" fmla="*/ 0 h 3024336"/>
              <a:gd name="connsiteX2" fmla="*/ 3849960 w 5170836"/>
              <a:gd name="connsiteY2" fmla="*/ 678160 h 3024336"/>
              <a:gd name="connsiteX3" fmla="*/ 4669110 w 5170836"/>
              <a:gd name="connsiteY3" fmla="*/ 1135360 h 3024336"/>
              <a:gd name="connsiteX4" fmla="*/ 3722712 w 5170836"/>
              <a:gd name="connsiteY4" fmla="*/ 3024336 h 3024336"/>
              <a:gd name="connsiteX5" fmla="*/ 0 w 5170836"/>
              <a:gd name="connsiteY5" fmla="*/ 3024336 h 3024336"/>
              <a:gd name="connsiteX6" fmla="*/ 0 w 5170836"/>
              <a:gd name="connsiteY6" fmla="*/ 0 h 3024336"/>
              <a:gd name="connsiteX0" fmla="*/ 0 w 5170836"/>
              <a:gd name="connsiteY0" fmla="*/ 0 h 3024336"/>
              <a:gd name="connsiteX1" fmla="*/ 3722712 w 5170836"/>
              <a:gd name="connsiteY1" fmla="*/ 0 h 3024336"/>
              <a:gd name="connsiteX2" fmla="*/ 4335735 w 5170836"/>
              <a:gd name="connsiteY2" fmla="*/ 611485 h 3024336"/>
              <a:gd name="connsiteX3" fmla="*/ 4669110 w 5170836"/>
              <a:gd name="connsiteY3" fmla="*/ 1135360 h 3024336"/>
              <a:gd name="connsiteX4" fmla="*/ 3722712 w 5170836"/>
              <a:gd name="connsiteY4" fmla="*/ 3024336 h 3024336"/>
              <a:gd name="connsiteX5" fmla="*/ 0 w 5170836"/>
              <a:gd name="connsiteY5" fmla="*/ 3024336 h 3024336"/>
              <a:gd name="connsiteX6" fmla="*/ 0 w 5170836"/>
              <a:gd name="connsiteY6" fmla="*/ 0 h 3024336"/>
              <a:gd name="connsiteX0" fmla="*/ 0 w 5271752"/>
              <a:gd name="connsiteY0" fmla="*/ 0 h 3024336"/>
              <a:gd name="connsiteX1" fmla="*/ 3722712 w 5271752"/>
              <a:gd name="connsiteY1" fmla="*/ 0 h 3024336"/>
              <a:gd name="connsiteX2" fmla="*/ 4335735 w 5271752"/>
              <a:gd name="connsiteY2" fmla="*/ 611485 h 3024336"/>
              <a:gd name="connsiteX3" fmla="*/ 4783410 w 5271752"/>
              <a:gd name="connsiteY3" fmla="*/ 1011535 h 3024336"/>
              <a:gd name="connsiteX4" fmla="*/ 3722712 w 5271752"/>
              <a:gd name="connsiteY4" fmla="*/ 3024336 h 3024336"/>
              <a:gd name="connsiteX5" fmla="*/ 0 w 5271752"/>
              <a:gd name="connsiteY5" fmla="*/ 3024336 h 3024336"/>
              <a:gd name="connsiteX6" fmla="*/ 0 w 5271752"/>
              <a:gd name="connsiteY6" fmla="*/ 0 h 3024336"/>
              <a:gd name="connsiteX0" fmla="*/ 0 w 5271752"/>
              <a:gd name="connsiteY0" fmla="*/ 0 h 3024336"/>
              <a:gd name="connsiteX1" fmla="*/ 3722712 w 5271752"/>
              <a:gd name="connsiteY1" fmla="*/ 0 h 3024336"/>
              <a:gd name="connsiteX2" fmla="*/ 4335735 w 5271752"/>
              <a:gd name="connsiteY2" fmla="*/ 611485 h 3024336"/>
              <a:gd name="connsiteX3" fmla="*/ 4783410 w 5271752"/>
              <a:gd name="connsiteY3" fmla="*/ 1011535 h 3024336"/>
              <a:gd name="connsiteX4" fmla="*/ 3722712 w 5271752"/>
              <a:gd name="connsiteY4" fmla="*/ 3024336 h 3024336"/>
              <a:gd name="connsiteX5" fmla="*/ 0 w 5271752"/>
              <a:gd name="connsiteY5" fmla="*/ 3024336 h 3024336"/>
              <a:gd name="connsiteX6" fmla="*/ 0 w 5271752"/>
              <a:gd name="connsiteY6" fmla="*/ 0 h 3024336"/>
              <a:gd name="connsiteX0" fmla="*/ 0 w 5301718"/>
              <a:gd name="connsiteY0" fmla="*/ 0 h 3024336"/>
              <a:gd name="connsiteX1" fmla="*/ 3722712 w 5301718"/>
              <a:gd name="connsiteY1" fmla="*/ 0 h 3024336"/>
              <a:gd name="connsiteX2" fmla="*/ 4335735 w 5301718"/>
              <a:gd name="connsiteY2" fmla="*/ 611485 h 3024336"/>
              <a:gd name="connsiteX3" fmla="*/ 4783410 w 5301718"/>
              <a:gd name="connsiteY3" fmla="*/ 1011535 h 3024336"/>
              <a:gd name="connsiteX4" fmla="*/ 3970362 w 5301718"/>
              <a:gd name="connsiteY4" fmla="*/ 3005286 h 3024336"/>
              <a:gd name="connsiteX5" fmla="*/ 0 w 5301718"/>
              <a:gd name="connsiteY5" fmla="*/ 3024336 h 3024336"/>
              <a:gd name="connsiteX6" fmla="*/ 0 w 5301718"/>
              <a:gd name="connsiteY6" fmla="*/ 0 h 3024336"/>
              <a:gd name="connsiteX0" fmla="*/ 0 w 4786281"/>
              <a:gd name="connsiteY0" fmla="*/ 0 h 3024336"/>
              <a:gd name="connsiteX1" fmla="*/ 3722712 w 4786281"/>
              <a:gd name="connsiteY1" fmla="*/ 0 h 3024336"/>
              <a:gd name="connsiteX2" fmla="*/ 4335735 w 4786281"/>
              <a:gd name="connsiteY2" fmla="*/ 611485 h 3024336"/>
              <a:gd name="connsiteX3" fmla="*/ 4783410 w 4786281"/>
              <a:gd name="connsiteY3" fmla="*/ 1011535 h 3024336"/>
              <a:gd name="connsiteX4" fmla="*/ 3818812 w 4786281"/>
              <a:gd name="connsiteY4" fmla="*/ 2631926 h 3024336"/>
              <a:gd name="connsiteX5" fmla="*/ 3970362 w 4786281"/>
              <a:gd name="connsiteY5" fmla="*/ 3005286 h 3024336"/>
              <a:gd name="connsiteX6" fmla="*/ 0 w 4786281"/>
              <a:gd name="connsiteY6" fmla="*/ 3024336 h 3024336"/>
              <a:gd name="connsiteX7" fmla="*/ 0 w 4786281"/>
              <a:gd name="connsiteY7" fmla="*/ 0 h 3024336"/>
              <a:gd name="connsiteX0" fmla="*/ 0 w 5518307"/>
              <a:gd name="connsiteY0" fmla="*/ 0 h 3024336"/>
              <a:gd name="connsiteX1" fmla="*/ 3722712 w 5518307"/>
              <a:gd name="connsiteY1" fmla="*/ 0 h 3024336"/>
              <a:gd name="connsiteX2" fmla="*/ 4335735 w 5518307"/>
              <a:gd name="connsiteY2" fmla="*/ 611485 h 3024336"/>
              <a:gd name="connsiteX3" fmla="*/ 5516835 w 5518307"/>
              <a:gd name="connsiteY3" fmla="*/ 1487785 h 3024336"/>
              <a:gd name="connsiteX4" fmla="*/ 3818812 w 5518307"/>
              <a:gd name="connsiteY4" fmla="*/ 2631926 h 3024336"/>
              <a:gd name="connsiteX5" fmla="*/ 3970362 w 5518307"/>
              <a:gd name="connsiteY5" fmla="*/ 3005286 h 3024336"/>
              <a:gd name="connsiteX6" fmla="*/ 0 w 5518307"/>
              <a:gd name="connsiteY6" fmla="*/ 3024336 h 3024336"/>
              <a:gd name="connsiteX7" fmla="*/ 0 w 5518307"/>
              <a:gd name="connsiteY7" fmla="*/ 0 h 3024336"/>
              <a:gd name="connsiteX0" fmla="*/ 0 w 5518940"/>
              <a:gd name="connsiteY0" fmla="*/ 0 h 3024336"/>
              <a:gd name="connsiteX1" fmla="*/ 3722712 w 5518940"/>
              <a:gd name="connsiteY1" fmla="*/ 0 h 3024336"/>
              <a:gd name="connsiteX2" fmla="*/ 3628311 w 5518940"/>
              <a:gd name="connsiteY2" fmla="*/ 384026 h 3024336"/>
              <a:gd name="connsiteX3" fmla="*/ 4335735 w 5518940"/>
              <a:gd name="connsiteY3" fmla="*/ 611485 h 3024336"/>
              <a:gd name="connsiteX4" fmla="*/ 5516835 w 5518940"/>
              <a:gd name="connsiteY4" fmla="*/ 1487785 h 3024336"/>
              <a:gd name="connsiteX5" fmla="*/ 3818812 w 5518940"/>
              <a:gd name="connsiteY5" fmla="*/ 2631926 h 3024336"/>
              <a:gd name="connsiteX6" fmla="*/ 3970362 w 5518940"/>
              <a:gd name="connsiteY6" fmla="*/ 3005286 h 3024336"/>
              <a:gd name="connsiteX7" fmla="*/ 0 w 5518940"/>
              <a:gd name="connsiteY7" fmla="*/ 3024336 h 3024336"/>
              <a:gd name="connsiteX8" fmla="*/ 0 w 5518940"/>
              <a:gd name="connsiteY8" fmla="*/ 0 h 3024336"/>
              <a:gd name="connsiteX0" fmla="*/ 0 w 5518815"/>
              <a:gd name="connsiteY0" fmla="*/ 0 h 3024336"/>
              <a:gd name="connsiteX1" fmla="*/ 3722712 w 5518815"/>
              <a:gd name="connsiteY1" fmla="*/ 0 h 3024336"/>
              <a:gd name="connsiteX2" fmla="*/ 3628311 w 5518815"/>
              <a:gd name="connsiteY2" fmla="*/ 384026 h 3024336"/>
              <a:gd name="connsiteX3" fmla="*/ 4269060 w 5518815"/>
              <a:gd name="connsiteY3" fmla="*/ 678160 h 3024336"/>
              <a:gd name="connsiteX4" fmla="*/ 5516835 w 5518815"/>
              <a:gd name="connsiteY4" fmla="*/ 1487785 h 3024336"/>
              <a:gd name="connsiteX5" fmla="*/ 3818812 w 5518815"/>
              <a:gd name="connsiteY5" fmla="*/ 2631926 h 3024336"/>
              <a:gd name="connsiteX6" fmla="*/ 3970362 w 5518815"/>
              <a:gd name="connsiteY6" fmla="*/ 3005286 h 3024336"/>
              <a:gd name="connsiteX7" fmla="*/ 0 w 5518815"/>
              <a:gd name="connsiteY7" fmla="*/ 3024336 h 3024336"/>
              <a:gd name="connsiteX8" fmla="*/ 0 w 5518815"/>
              <a:gd name="connsiteY8" fmla="*/ 0 h 3024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8815" h="3024336">
                <a:moveTo>
                  <a:pt x="0" y="0"/>
                </a:moveTo>
                <a:lnTo>
                  <a:pt x="3722712" y="0"/>
                </a:lnTo>
                <a:cubicBezTo>
                  <a:pt x="4422680" y="27492"/>
                  <a:pt x="3526141" y="282112"/>
                  <a:pt x="3628311" y="384026"/>
                </a:cubicBezTo>
                <a:cubicBezTo>
                  <a:pt x="3730481" y="485940"/>
                  <a:pt x="4049556" y="457688"/>
                  <a:pt x="4269060" y="678160"/>
                </a:cubicBezTo>
                <a:cubicBezTo>
                  <a:pt x="4488564" y="898632"/>
                  <a:pt x="5571239" y="1139932"/>
                  <a:pt x="5516835" y="1487785"/>
                </a:cubicBezTo>
                <a:cubicBezTo>
                  <a:pt x="5462431" y="1835638"/>
                  <a:pt x="3954320" y="2299634"/>
                  <a:pt x="3818812" y="2631926"/>
                </a:cubicBezTo>
                <a:cubicBezTo>
                  <a:pt x="3683304" y="2964218"/>
                  <a:pt x="4638581" y="2950997"/>
                  <a:pt x="3970362" y="3005286"/>
                </a:cubicBezTo>
                <a:lnTo>
                  <a:pt x="0" y="30243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21299999" lon="0" rev="0"/>
              </a:camera>
              <a:lightRig rig="threePt" dir="t"/>
            </a:scene3d>
          </a:bodyPr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868144" y="1131590"/>
            <a:ext cx="280831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EVROPSKÉ KOŘENY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27584" y="1203598"/>
            <a:ext cx="280831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ČERNOŠSKÉ KOŘENY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76" y="1779662"/>
            <a:ext cx="2012676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606069"/>
            <a:ext cx="1872208" cy="2370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53703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8.,9.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Spirituál,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work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songs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blues, ragtime, neworleanský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jazz, synkopa,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minstrelská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představení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popisující kořeny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moderní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populární hudby.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36229"/>
            <a:ext cx="1838325" cy="12192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57" y="1311453"/>
            <a:ext cx="3988238" cy="126260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34" y="3291830"/>
            <a:ext cx="2762250" cy="16573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68723" y="1449952"/>
            <a:ext cx="1723998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OTROCI V AMERICE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49979" y="3241027"/>
            <a:ext cx="2032929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AMERICKÝ KONTINENT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53035" y="2955428"/>
            <a:ext cx="2523448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JAZZOVÉ HUDEBNÍ NÁSTROJE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123074" y="856932"/>
            <a:ext cx="2535822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NÁSTROJE Z AFRIKY</a:t>
            </a:r>
          </a:p>
        </p:txBody>
      </p:sp>
      <p:pic>
        <p:nvPicPr>
          <p:cNvPr id="1027" name="Picture 3" descr="C:\Users\parova\AppData\Local\Microsoft\Windows\Temporary Internet Files\Content.IE5\Y1SEMTWK\MP90044244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19" y="3626256"/>
            <a:ext cx="2232248" cy="132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3224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0900" y="1063213"/>
            <a:ext cx="3958584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SPIRITUÁLY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černošská duchovní hudba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vztahují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k Bibli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ůvodně lidové písně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vznikaly jako projev touhy po svobodě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zpěvák (kazatel) předzpěvuje a sbor (věřící) mu odpovídá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355976" y="1560403"/>
            <a:ext cx="1946367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SONGS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pracovní písně,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udržení pracovního tempa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pole, stavby železnic,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bavlníkové plantáže, ulice,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písně „v řetězech“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444208" y="622226"/>
            <a:ext cx="248016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BLUES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většinou sólová píseň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smutný až depresivní obsah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typický houpavý rytmus a synkopy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507792" y="2903232"/>
            <a:ext cx="2426498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MINSTRELSKÁ PŘEDSTAVENÍ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359130" y="1636837"/>
            <a:ext cx="27238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RAGTIME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osobitý a specifický druh hry na klavír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73454"/>
            <a:ext cx="2095500" cy="2190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lačítko akce: Video 9">
            <a:hlinkClick r:id="rId4" action="ppaction://program" highlightClick="1"/>
          </p:cNvPr>
          <p:cNvSpPr/>
          <p:nvPr/>
        </p:nvSpPr>
        <p:spPr>
          <a:xfrm>
            <a:off x="2474640" y="2382024"/>
            <a:ext cx="720080" cy="521208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Video 10">
            <a:hlinkClick r:id="rId5" action="ppaction://program" highlightClick="1"/>
          </p:cNvPr>
          <p:cNvSpPr/>
          <p:nvPr/>
        </p:nvSpPr>
        <p:spPr>
          <a:xfrm>
            <a:off x="5700517" y="1412752"/>
            <a:ext cx="521208" cy="521208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903232"/>
            <a:ext cx="2046054" cy="1790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lačítko akce: Video 12">
            <a:hlinkClick r:id="rId7" action="ppaction://program" highlightClick="1"/>
          </p:cNvPr>
          <p:cNvSpPr/>
          <p:nvPr/>
        </p:nvSpPr>
        <p:spPr>
          <a:xfrm>
            <a:off x="8461174" y="521274"/>
            <a:ext cx="611560" cy="432048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Video 13">
            <a:hlinkClick r:id="rId8" action="ppaction://program" highlightClick="1"/>
          </p:cNvPr>
          <p:cNvSpPr/>
          <p:nvPr/>
        </p:nvSpPr>
        <p:spPr>
          <a:xfrm>
            <a:off x="7950596" y="2040646"/>
            <a:ext cx="682376" cy="521208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174" y="3245013"/>
            <a:ext cx="2489200" cy="158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51520" y="1065098"/>
            <a:ext cx="284565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NEWORLEANSKÝ JAZZ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1710" y="1547956"/>
            <a:ext cx="5828390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Docela zajímavý příběh:</a:t>
            </a:r>
          </a:p>
          <a:p>
            <a:pPr algn="just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Díky výprodeji hudebních nástrojů vojenských kapel </a:t>
            </a:r>
          </a:p>
          <a:p>
            <a:pPr algn="just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skončení španělsko-americké války (1896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klasické hudební nástroje staly dostupnými černošskému obyvatelstvu </a:t>
            </a:r>
          </a:p>
          <a:p>
            <a:pPr algn="just"/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nově vzniklé černošské kapely si po svém přetvářely bělošskou  hudbu.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1709" y="3457104"/>
            <a:ext cx="582839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 neworleanský  jazz bylo typické:</a:t>
            </a:r>
          </a:p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melodické 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trio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+ 	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doprovodná </a:t>
            </a:r>
            <a:r>
              <a:rPr lang="cs-CZ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rytmická 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skupina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(klarinet, trombón, kornet)	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(klavír, kontrabas, bicí,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banjo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/kytara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lačítko akce: Video 5">
            <a:hlinkClick r:id="rId3" action="ppaction://program" highlightClick="1"/>
          </p:cNvPr>
          <p:cNvSpPr/>
          <p:nvPr/>
        </p:nvSpPr>
        <p:spPr>
          <a:xfrm>
            <a:off x="5292079" y="612586"/>
            <a:ext cx="1071969" cy="791567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610" y="771551"/>
            <a:ext cx="2769538" cy="2160240"/>
          </a:xfrm>
          <a:prstGeom prst="rect">
            <a:avLst/>
          </a:prstGeom>
        </p:spPr>
      </p:pic>
      <p:pic>
        <p:nvPicPr>
          <p:cNvPr id="1026" name="Picture 2" descr="C:\Users\parova\AppData\Local\Microsoft\Windows\Temporary Internet Files\Content.IE5\Y1SEMTWK\MP90038528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048" y="3248208"/>
            <a:ext cx="874685" cy="122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6N456H3W\MC90035916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397209"/>
            <a:ext cx="1025957" cy="83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9949" y="1065471"/>
            <a:ext cx="6890028" cy="39395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Vozíčku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, ke mně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leť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Vozíčku, ke mně leť, 			Ty dřív než já se dostaneš tam,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máš.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Vozíčku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ke mně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leť,			Mým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druhům řekni, že k nim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přijdu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sám 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máš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za Jordán hledím, za řeku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svou		Vozíčku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ke mně leť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poslové teď pro mě si už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jdou,		Vozíčku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ke mně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leť,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	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Vozíčku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ke mně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leť, 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Vozíčku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ke mně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leť,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nyní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vézti domů mě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máš.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98386" y="699542"/>
            <a:ext cx="1981568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Píseň nacvičte: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a/ sborově jednohlasně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b/ sborově jednohlasně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responsoriálně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c/ sborově vícehlasně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427734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parova\AppData\Local\Microsoft\Windows\Temporary Internet Files\Content.IE5\6N456H3W\MP90014550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09971"/>
            <a:ext cx="2376264" cy="1330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hudebnivychova.cz/soutez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67301" y="-115576"/>
            <a:ext cx="3744413" cy="6120682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2608" y="1203598"/>
            <a:ext cx="2637184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Pojmenuj hudební nástroje na obrázku.</a:t>
            </a:r>
          </a:p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Které nástroje z obrázku jsou spojeny s počátky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MPH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parova\AppData\Local\Microsoft\Windows\Temporary Internet Files\Content.IE5\OSP21015\MC9000394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46" y="2427734"/>
            <a:ext cx="200070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</a:t>
            </a:r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Music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00" y="1340768"/>
            <a:ext cx="9156100" cy="381642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907704" y="668169"/>
            <a:ext cx="25202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LET´S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cs-CZ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rova\AppData\Local\Microsoft\Windows\Temporary Internet Files\Content.IE5\OSP21015\MC9004173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94739"/>
            <a:ext cx="2116842" cy="1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9733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Kořeny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moderní populární hudby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jsou: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a/ v Evropě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b/ v Americe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c/ v Asii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d/ v Africe</a:t>
                      </a:r>
                    </a:p>
                    <a:p>
                      <a:pPr marL="0" indent="0" algn="l">
                        <a:buNone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Typický nástroj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neworleánského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jazzu není: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a/ klarinet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b/ bicí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c/ trombón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d/ harfa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Spirituál je: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a/ píseň o přírodě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b/ duchovní píseň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c/ agitační píseň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d/ pracovní píseň</a:t>
                      </a: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Píseň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smutným obsahem se          nazývá: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a/ blues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b/ synkopa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c/ ragtime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d/ spirituál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1092669"/>
            <a:ext cx="8064896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www.milost.sk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/logos/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clanok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spiritual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-gospel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č.1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www.milost.sk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/logos/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clanok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spiritual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-gospel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č.1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)</a:t>
            </a:r>
            <a:endParaRPr lang="cs-CZ" sz="1100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www.tyden.cz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/rubriky/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zahranici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amerika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prvni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stat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-severu-se-omluvil-za-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otroctvi_38062.html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3"/>
              </a:rPr>
              <a:t>eshop.oriental.cz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3"/>
              </a:rPr>
              <a:t>Hudebni-nastroje-etnicke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www.artknowledgenews.com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New_Orleans_Jazz.html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www.vira.cz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/Texty/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Clanky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Cernosske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spiritualy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-hudba-bez-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predsudku.html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www.youtube.com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watch?v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=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HWp3RwvcIPo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www.youtube.com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watch?v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=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Oms6o8m4axg&amp;feature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=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related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www.eng.fju.edu.tw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iacd_99S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/blues/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week1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worksong.htm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www.youtube.com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watch?v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=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zYrVwGxlcFA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0"/>
              </a:rPr>
              <a:t>www.youtube.com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0"/>
              </a:rPr>
              <a:t>watch?v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=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0"/>
              </a:rPr>
              <a:t>pMAtL7n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_-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rc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1"/>
              </a:rPr>
              <a:t>magazinuni.cz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/hudba/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1"/>
              </a:rPr>
              <a:t>pribehy-pisni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  <a:hlinkClick r:id="rId11"/>
              </a:rPr>
              <a:t>oh-susanna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www.youtube.com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watch?v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=J-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HJI464CVs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č. 4)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www.pbs.org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/jazz/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biography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artist_id_oliver_joe_king.htm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plzensky.denik.cz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kultura_region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slyste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krasne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-gospely-na-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svetove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4"/>
              </a:rPr>
              <a:t>-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urovni20111206.html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www.hudebnivychova.cz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5"/>
              </a:rPr>
              <a:t>/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zimnisouteze2.htm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Prchal Jan: Populární hudba ve škole, 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</a:rPr>
              <a:t>Musikservis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, 1998, ISBN 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80-86233-00-6</a:t>
            </a:r>
          </a:p>
          <a:p>
            <a:r>
              <a:rPr lang="cs-CZ" sz="1100" dirty="0" smtClean="0">
                <a:latin typeface="Times New Roman" pitchFamily="18" charset="0"/>
              </a:rPr>
              <a:t>obrázky </a:t>
            </a:r>
            <a:r>
              <a:rPr lang="cs-CZ" sz="1100" dirty="0">
                <a:latin typeface="Times New Roman" pitchFamily="18" charset="0"/>
              </a:rPr>
              <a:t>z databáze </a:t>
            </a:r>
            <a:r>
              <a:rPr lang="cs-CZ" sz="1100" dirty="0" smtClean="0">
                <a:latin typeface="Times New Roman" pitchFamily="18" charset="0"/>
              </a:rPr>
              <a:t>klipart</a:t>
            </a:r>
            <a:endParaRPr lang="cs-CZ" sz="11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832</Words>
  <Application>Microsoft Office PowerPoint</Application>
  <PresentationFormat>Předvádění na obrazovce (16:9)</PresentationFormat>
  <Paragraphs>150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20.1 Kořeny moderní populární hudby   </vt:lpstr>
      <vt:lpstr>20.2 Co už víš? </vt:lpstr>
      <vt:lpstr>20.3 Jaké si řekneme nové termíny a názvy?</vt:lpstr>
      <vt:lpstr>20.4 Co si řekneme nového?</vt:lpstr>
      <vt:lpstr>20.5 Procvičení a příklady</vt:lpstr>
      <vt:lpstr>20.6 Něco navíc pro šikovné</vt:lpstr>
      <vt:lpstr>20.7 CLIL</vt:lpstr>
      <vt:lpstr>20.8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203</cp:revision>
  <dcterms:created xsi:type="dcterms:W3CDTF">2010-10-18T18:21:56Z</dcterms:created>
  <dcterms:modified xsi:type="dcterms:W3CDTF">2012-09-15T14:54:29Z</dcterms:modified>
</cp:coreProperties>
</file>