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2391A"/>
    <a:srgbClr val="D11A07"/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48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hyperlink" Target="http://images.google.com/imgres?q=sova&amp;start=294&amp;hl=cs&amp;biw=1366&amp;bih=673&amp;tbm=isch&amp;tbnid=YS5uItbZv0JnlM:&amp;imgrefurl=http://www.mslentilka.cz/lentilka/tridy.htm&amp;docid=0ffTqf-SsXtNtM&amp;imgurl=http://www.mslentilka.cz/lentilka/images/sova.png&amp;w=1632&amp;h=1709&amp;ei=TS4kULe2JI7jtQa69YHADg&amp;zoom=1&amp;iact=hc&amp;vpx=342&amp;vpy=328&amp;dur=5127&amp;hovh=230&amp;hovw=219&amp;tx=135&amp;ty=164&amp;sig=118092925907564384504&amp;page=12&amp;tbnh=145&amp;tbnw=138&amp;ndsp=26&amp;ved=1t:429,r:1,s:294,i: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627534"/>
            <a:ext cx="593134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9.1  Trojúhelník - konstrukce, druhy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79512" y="4731990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chemeClr val="accent6">
                    <a:lumMod val="75000"/>
                  </a:schemeClr>
                </a:solidFill>
              </a:rPr>
              <a:t>Slide č.1 – úvod, název tématu, motivace</a:t>
            </a:r>
            <a:endParaRPr lang="cs-CZ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ovnoramenný trojúhelník 5"/>
          <p:cNvSpPr/>
          <p:nvPr/>
        </p:nvSpPr>
        <p:spPr>
          <a:xfrm>
            <a:off x="1430334" y="2025303"/>
            <a:ext cx="2952328" cy="20882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34711" y="3975877"/>
            <a:ext cx="55496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4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308947" y="3975877"/>
            <a:ext cx="5261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cs-CZ" sz="4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643445" y="1419622"/>
            <a:ext cx="5261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cs-CZ" sz="4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655341" y="2583039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3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713562" y="2583039"/>
            <a:ext cx="4042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cs-CZ" sz="3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772487" y="3962211"/>
            <a:ext cx="3674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cs-CZ" sz="3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451306" y="1415689"/>
            <a:ext cx="4088748" cy="523220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Vrcholy trojúhelníka </a:t>
            </a:r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A, B, C</a:t>
            </a:r>
            <a:endParaRPr lang="cs-CZ" sz="28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451306" y="2145434"/>
            <a:ext cx="4237082" cy="523220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Strany trojúhelníka </a:t>
            </a:r>
            <a:r>
              <a:rPr lang="cs-CZ" sz="28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AB,BC,CA</a:t>
            </a:r>
            <a:endParaRPr lang="cs-CZ" sz="28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20427" y="2807809"/>
            <a:ext cx="4118307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Strany trojúhelníka můžeme též pojmenovat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malými písmeny.</a:t>
            </a:r>
          </a:p>
          <a:p>
            <a:r>
              <a:rPr lang="cs-CZ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Stranu pojmenováváme podle protilehlého vrcholu.</a:t>
            </a:r>
          </a:p>
        </p:txBody>
      </p:sp>
      <p:sp>
        <p:nvSpPr>
          <p:cNvPr id="16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61970" cy="646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5067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Pravoúhlý, rovnostranný, rovnoramenný trojúhelník, konstrukce, shodnost, trojúhelníková nerovnost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druhy trojúhelníků a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konstrukci pomocí tří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stran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9.10 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15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157" y="490696"/>
            <a:ext cx="338437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9.2  Co již víme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Matematika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2959742" y="1531897"/>
            <a:ext cx="39795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011382"/>
              </p:ext>
            </p:extLst>
          </p:nvPr>
        </p:nvGraphicFramePr>
        <p:xfrm>
          <a:off x="611560" y="1306210"/>
          <a:ext cx="16561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Přímka p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157233"/>
              </p:ext>
            </p:extLst>
          </p:nvPr>
        </p:nvGraphicFramePr>
        <p:xfrm>
          <a:off x="647564" y="2211710"/>
          <a:ext cx="19082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/>
              </a:tblGrid>
              <a:tr h="22174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Polopřímka AB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02449"/>
              </p:ext>
            </p:extLst>
          </p:nvPr>
        </p:nvGraphicFramePr>
        <p:xfrm>
          <a:off x="647564" y="3147814"/>
          <a:ext cx="16561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Úsečka AB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Přímá spojnice se šipkou 22"/>
          <p:cNvCxnSpPr/>
          <p:nvPr/>
        </p:nvCxnSpPr>
        <p:spPr>
          <a:xfrm>
            <a:off x="2959742" y="2332639"/>
            <a:ext cx="3294112" cy="153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5865763" y="2251035"/>
            <a:ext cx="3385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214140" y="2438187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Přímá spojnice 32"/>
          <p:cNvCxnSpPr/>
          <p:nvPr/>
        </p:nvCxnSpPr>
        <p:spPr>
          <a:xfrm>
            <a:off x="2915816" y="3291830"/>
            <a:ext cx="38884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6545591" y="3158849"/>
            <a:ext cx="3497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3514737" y="3391114"/>
            <a:ext cx="4074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5126007" y="3391114"/>
            <a:ext cx="3898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Přímá spojnice 21"/>
          <p:cNvCxnSpPr/>
          <p:nvPr/>
        </p:nvCxnSpPr>
        <p:spPr>
          <a:xfrm>
            <a:off x="3347863" y="2257874"/>
            <a:ext cx="1" cy="1957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5292078" y="2242483"/>
            <a:ext cx="1" cy="1957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3718477" y="3193978"/>
            <a:ext cx="1" cy="1957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5306506" y="3193978"/>
            <a:ext cx="1" cy="1957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6624333" y="1419622"/>
            <a:ext cx="34657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5145243" y="2414246"/>
            <a:ext cx="35137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144122" y="2396593"/>
            <a:ext cx="4074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3347864" y="2340334"/>
            <a:ext cx="2856454" cy="7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3718477" y="3291830"/>
            <a:ext cx="16024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07504" y="4374"/>
            <a:ext cx="903649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73643"/>
            <a:ext cx="917992" cy="102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8" grpId="0"/>
      <p:bldP spid="39" grpId="0"/>
      <p:bldP spid="40" grpId="0"/>
      <p:bldP spid="49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21868"/>
            <a:ext cx="612068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9.3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4838700"/>
            <a:ext cx="304800" cy="304800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Matematika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8" name="Obdélník 7"/>
          <p:cNvSpPr/>
          <p:nvPr/>
        </p:nvSpPr>
        <p:spPr>
          <a:xfrm>
            <a:off x="179512" y="1018932"/>
            <a:ext cx="300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Druhy trojúhelníků</a:t>
            </a:r>
            <a:endParaRPr lang="cs-CZ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96522" y="1721865"/>
            <a:ext cx="128112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ravoúhlý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Pravoúhlý trojúhelník 12"/>
          <p:cNvSpPr/>
          <p:nvPr/>
        </p:nvSpPr>
        <p:spPr>
          <a:xfrm>
            <a:off x="2398415" y="1367385"/>
            <a:ext cx="699723" cy="762471"/>
          </a:xfrm>
          <a:prstGeom prst="rtTriangl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56630" y="2688867"/>
            <a:ext cx="15937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ovnostranný</a:t>
            </a:r>
            <a:r>
              <a:rPr lang="cs-C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vnoramenný trojúhelník 19"/>
          <p:cNvSpPr/>
          <p:nvPr/>
        </p:nvSpPr>
        <p:spPr>
          <a:xfrm>
            <a:off x="2626144" y="2404895"/>
            <a:ext cx="908594" cy="6840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59675" y="3626588"/>
            <a:ext cx="17363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ovnoramenný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ovnoramenný trojúhelník 24"/>
          <p:cNvSpPr/>
          <p:nvPr/>
        </p:nvSpPr>
        <p:spPr>
          <a:xfrm>
            <a:off x="2830774" y="3236298"/>
            <a:ext cx="914054" cy="10247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3295618" y="1563954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takový trojúhelník, jehož </a:t>
            </a:r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jeden vnitřní úhel je pravý</a:t>
            </a:r>
            <a:r>
              <a:rPr lang="cs-C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3956835" y="2499742"/>
            <a:ext cx="46085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takový trojúhelník, jehož </a:t>
            </a:r>
            <a:r>
              <a:rPr lang="cs-CZ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délky stran jsou sobě rovné (shodné</a:t>
            </a:r>
            <a:r>
              <a:rPr lang="cs-CZ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).</a:t>
            </a:r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925514" y="3826643"/>
            <a:ext cx="49552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trojúhelník, který má </a:t>
            </a:r>
            <a:r>
              <a:rPr lang="cs-CZ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právě dvě strany  shodné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louk 3"/>
          <p:cNvSpPr/>
          <p:nvPr/>
        </p:nvSpPr>
        <p:spPr>
          <a:xfrm>
            <a:off x="2095850" y="1937736"/>
            <a:ext cx="558206" cy="467770"/>
          </a:xfrm>
          <a:prstGeom prst="arc">
            <a:avLst>
              <a:gd name="adj1" fmla="val 16200000"/>
              <a:gd name="adj2" fmla="val 207235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2359725" y="1758248"/>
            <a:ext cx="2664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4469368"/>
            <a:ext cx="9142742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Pamatuj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Pro strany trojúhelníka musí platit, že </a:t>
            </a:r>
            <a:r>
              <a:rPr lang="cs-CZ" sz="1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součet délek každých dvou jeho stran je větší než délka jeho třetí strany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Říkáme, že pro strany trojúhelníku platí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TROJÚHELNÍKOVÁ NEROVNOST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5905" y="-3464"/>
            <a:ext cx="9108095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391" y="651580"/>
            <a:ext cx="936104" cy="73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8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8" grpId="0"/>
      <p:bldP spid="9" grpId="0"/>
      <p:bldP spid="13" grpId="0" animBg="1"/>
      <p:bldP spid="16" grpId="0"/>
      <p:bldP spid="20" grpId="0" animBg="1"/>
      <p:bldP spid="21" grpId="0"/>
      <p:bldP spid="25" grpId="0" animBg="1"/>
      <p:bldP spid="28" grpId="0"/>
      <p:bldP spid="30" grpId="0"/>
      <p:bldP spid="31" grpId="0"/>
      <p:bldP spid="4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23929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9.4 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571" y="1110140"/>
            <a:ext cx="747018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Narýsuj trojúhelník ABC, pro který platí: </a:t>
            </a:r>
            <a:r>
              <a:rPr lang="cs-CZ" sz="1600" dirty="0"/>
              <a:t>│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cs-CZ" sz="1600" dirty="0"/>
              <a:t>│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6cm, </a:t>
            </a:r>
            <a:r>
              <a:rPr lang="cs-CZ" sz="1600" dirty="0"/>
              <a:t>│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cs-CZ" sz="1600" dirty="0"/>
              <a:t>│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4cm, </a:t>
            </a:r>
            <a:r>
              <a:rPr lang="cs-CZ" sz="1600" dirty="0"/>
              <a:t>│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cs-CZ" sz="1600" dirty="0"/>
              <a:t>│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5cm.</a:t>
            </a:r>
            <a:r>
              <a:rPr lang="cs-CZ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cs-CZ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410158" y="1552710"/>
            <a:ext cx="545213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!POZOR! – Nezapome</a:t>
            </a:r>
            <a:r>
              <a:rPr lang="cs-CZ" sz="1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ň na náčrtek. Popiš do něj vše , co víš ze zadání</a:t>
            </a:r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cs-CZ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Přímá spojnice 15"/>
          <p:cNvCxnSpPr/>
          <p:nvPr/>
        </p:nvCxnSpPr>
        <p:spPr>
          <a:xfrm flipV="1">
            <a:off x="6825006" y="1606220"/>
            <a:ext cx="743652" cy="956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577786" y="1606219"/>
            <a:ext cx="1242864" cy="956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6814994" y="2571750"/>
            <a:ext cx="19865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6582025" y="2571750"/>
            <a:ext cx="3097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cs-CZ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8742096" y="2571750"/>
            <a:ext cx="30008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cs-CZ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7417600" y="1267666"/>
            <a:ext cx="29367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cs-CZ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564435" y="2571750"/>
            <a:ext cx="48763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cm</a:t>
            </a:r>
            <a:endParaRPr lang="cs-CZ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8171006" y="1873864"/>
            <a:ext cx="48763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cm</a:t>
            </a:r>
            <a:endParaRPr lang="cs-CZ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6736875" y="1888729"/>
            <a:ext cx="48763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 cm</a:t>
            </a:r>
            <a:endParaRPr lang="cs-CZ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57940" y="1950808"/>
            <a:ext cx="14366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Konstrukce:</a:t>
            </a:r>
            <a:endParaRPr lang="cs-CZ" sz="2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Tabulk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849171"/>
              </p:ext>
            </p:extLst>
          </p:nvPr>
        </p:nvGraphicFramePr>
        <p:xfrm>
          <a:off x="3609256" y="3219822"/>
          <a:ext cx="5432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2922"/>
              </a:tblGrid>
              <a:tr h="1656184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Postup: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Narýsuj přímku p a sestroj úsečku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│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│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6 cm.</a:t>
                      </a:r>
                    </a:p>
                    <a:p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Opíši oblouk kružnice se středem v bodě A </a:t>
                      </a:r>
                      <a:r>
                        <a:rPr lang="cs-CZ" sz="1400" b="1" u="none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poloměrem r = 4 cm.</a:t>
                      </a:r>
                    </a:p>
                    <a:p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Opíši oblouk kružnice se středem v bodě B a poloměrem r = 5 cm.</a:t>
                      </a:r>
                    </a:p>
                    <a:p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4) Průsečík oblouků označím C a narýsuji strany AC a BC. </a:t>
                      </a:r>
                    </a:p>
                    <a:p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5) Provedu kontrolu správnosti – pomocí měření stran trojúhelníku.</a:t>
                      </a:r>
                      <a:endParaRPr lang="cs-CZ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Oblouk 36"/>
          <p:cNvSpPr/>
          <p:nvPr/>
        </p:nvSpPr>
        <p:spPr>
          <a:xfrm rot="16200000">
            <a:off x="900000" y="2628000"/>
            <a:ext cx="1570856" cy="1584176"/>
          </a:xfrm>
          <a:prstGeom prst="arc">
            <a:avLst>
              <a:gd name="adj1" fmla="val 17767236"/>
              <a:gd name="adj2" fmla="val 1242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>
            <a:off x="293498" y="2664000"/>
            <a:ext cx="1944216" cy="2051173"/>
          </a:xfrm>
          <a:prstGeom prst="arc">
            <a:avLst>
              <a:gd name="adj1" fmla="val 14548618"/>
              <a:gd name="adj2" fmla="val 184923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39"/>
          <p:cNvCxnSpPr/>
          <p:nvPr/>
        </p:nvCxnSpPr>
        <p:spPr>
          <a:xfrm flipV="1">
            <a:off x="684000" y="2562718"/>
            <a:ext cx="777950" cy="194160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H="1" flipV="1">
            <a:off x="1265606" y="2474783"/>
            <a:ext cx="1650210" cy="2029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délník 54"/>
          <p:cNvSpPr/>
          <p:nvPr/>
        </p:nvSpPr>
        <p:spPr>
          <a:xfrm>
            <a:off x="437344" y="4404836"/>
            <a:ext cx="3706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2674628" y="4394219"/>
            <a:ext cx="35137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1287864" y="2194517"/>
            <a:ext cx="3481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C</a:t>
            </a:r>
            <a:endParaRPr lang="cs-CZ" sz="2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323528" y="4419324"/>
            <a:ext cx="2952328" cy="14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20000" y="4284110"/>
            <a:ext cx="0" cy="2202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2849929" y="4284111"/>
            <a:ext cx="0" cy="2202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8" descr="C:\Users\koukalova\AppData\Local\Microsoft\Windows\Temporary Internet Files\Content.IE5\TLMJOQNB\MC900440424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185" y="674847"/>
            <a:ext cx="1057275" cy="870585"/>
          </a:xfrm>
          <a:prstGeom prst="rect">
            <a:avLst/>
          </a:prstGeom>
          <a:noFill/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 animBg="1"/>
      <p:bldP spid="38" grpId="0" animBg="1"/>
      <p:bldP spid="56" grpId="0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627534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4731990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chemeClr val="accent6">
                    <a:lumMod val="75000"/>
                  </a:schemeClr>
                </a:solidFill>
              </a:rPr>
              <a:t>Slide č.5 – procvičení, příklady</a:t>
            </a:r>
            <a:endParaRPr lang="cs-CZ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3" name="Obdélník 2"/>
          <p:cNvSpPr/>
          <p:nvPr/>
        </p:nvSpPr>
        <p:spPr>
          <a:xfrm>
            <a:off x="-180528" y="1419622"/>
            <a:ext cx="932452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1)  Narýsuj trojúhelník KLM, jehož strany mají </a:t>
            </a:r>
            <a:r>
              <a:rPr lang="cs-CZ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délky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│KL│= 4cm ,│KM│= 5cm ,│LM│= 4cm.</a:t>
            </a:r>
            <a:endParaRPr lang="cs-CZ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108520" y="1964101"/>
            <a:ext cx="925209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  Narýsuj trojúhelník OPS , jehož všechny strany jsou shodné úsečky a každá má délku 35 mm.</a:t>
            </a:r>
            <a:endParaRPr lang="cs-CZ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08214" y="3141467"/>
            <a:ext cx="779217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3)  Narýsuj trojúhelník MNP: </a:t>
            </a:r>
            <a:r>
              <a:rPr lang="cs-CZ" dirty="0"/>
              <a:t>│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dirty="0"/>
              <a:t>│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4 cm , </a:t>
            </a:r>
            <a:r>
              <a:rPr lang="cs-CZ" dirty="0"/>
              <a:t>│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cs-CZ" dirty="0"/>
              <a:t>│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5 cm , </a:t>
            </a:r>
            <a:r>
              <a:rPr lang="cs-CZ" dirty="0"/>
              <a:t>│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PM</a:t>
            </a:r>
            <a:r>
              <a:rPr lang="cs-CZ" dirty="0"/>
              <a:t>│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5 cm. </a:t>
            </a:r>
            <a:endParaRPr lang="cs-CZ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2319685"/>
            <a:ext cx="698477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Trojúhelník,  který  jsi  narýsoval, se nazývá trojúhelník 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rovnostranný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cs-CZ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to trojúhelník, který má všechny strany shodné, všechny jeho strany mají stejnou délku</a:t>
            </a:r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853330" y="3514342"/>
            <a:ext cx="711297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Trojúhelník MNP má dvě strany, které mají stejnou délku  - jsou to shodné úsečky</a:t>
            </a:r>
            <a:r>
              <a:rPr lang="cs-CZ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cs-CZ" sz="1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Trojúhelník,  jehož alespo</a:t>
            </a:r>
            <a:r>
              <a:rPr lang="cs-CZ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ň dvě strany mají stejnou délku,  se nazývá trojúhelník rovnoramenný</a:t>
            </a:r>
            <a:r>
              <a:rPr lang="cs-CZ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985" y="4085659"/>
            <a:ext cx="7342716" cy="923330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 Rozhodni, zda můžeš narýsovat trojúhelník, jehož strany mají délky :</a:t>
            </a:r>
          </a:p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a) 5 cm, 8 cm, 6 cm         b) 2 cm, 3 cm, 5 cm          c) 4 cm, 3 cm, 8 cm</a:t>
            </a:r>
          </a:p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Trojúhelník, který lze sestrojit, narýsuj do sešitu.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303" y="555526"/>
            <a:ext cx="944365" cy="73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27534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9512" y="1275606"/>
            <a:ext cx="892693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1. Zamysli se, kolik trojúhelníků mohu narýsovat, když vím, že a=8 cm, b=6 cm, c=5 cm. Narýsuj je.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80193" y="2223570"/>
            <a:ext cx="599824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2. Kolik různých trojúhelníků můžeš napočítat v těchto obrazcích?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3003798"/>
            <a:ext cx="3168352" cy="143059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>
            <a:off x="5455940" y="2715766"/>
            <a:ext cx="1780784" cy="1778496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467544" y="3003798"/>
            <a:ext cx="3168352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043608" y="314781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467544" y="3003798"/>
            <a:ext cx="3168352" cy="14305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0"/>
            <a:endCxn id="6" idx="2"/>
          </p:cNvCxnSpPr>
          <p:nvPr/>
        </p:nvCxnSpPr>
        <p:spPr>
          <a:xfrm>
            <a:off x="2051720" y="3003798"/>
            <a:ext cx="0" cy="14305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>
            <a:stCxn id="9" idx="0"/>
            <a:endCxn id="9" idx="3"/>
          </p:cNvCxnSpPr>
          <p:nvPr/>
        </p:nvCxnSpPr>
        <p:spPr>
          <a:xfrm>
            <a:off x="6346332" y="2715766"/>
            <a:ext cx="0" cy="1778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9" idx="1"/>
            <a:endCxn id="9" idx="5"/>
          </p:cNvCxnSpPr>
          <p:nvPr/>
        </p:nvCxnSpPr>
        <p:spPr>
          <a:xfrm>
            <a:off x="5901136" y="3605014"/>
            <a:ext cx="8903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stCxn id="9" idx="1"/>
            <a:endCxn id="9" idx="4"/>
          </p:cNvCxnSpPr>
          <p:nvPr/>
        </p:nvCxnSpPr>
        <p:spPr>
          <a:xfrm>
            <a:off x="5901136" y="3605014"/>
            <a:ext cx="1335588" cy="889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9" idx="5"/>
            <a:endCxn id="9" idx="2"/>
          </p:cNvCxnSpPr>
          <p:nvPr/>
        </p:nvCxnSpPr>
        <p:spPr>
          <a:xfrm flipH="1">
            <a:off x="5455940" y="3605014"/>
            <a:ext cx="1335588" cy="889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6346332" y="3605014"/>
            <a:ext cx="0" cy="313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http://t1.gstatic.com/images?q=tbn:ANd9GcRzHMA4mQ3OHw_tDEfCmY-BTCz3v0qOTIn8YFFY23ZHnO3hTGvv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896" y="2392847"/>
            <a:ext cx="1009090" cy="1368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27534"/>
            <a:ext cx="334888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9.7  Triangle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052577"/>
              </p:ext>
            </p:extLst>
          </p:nvPr>
        </p:nvGraphicFramePr>
        <p:xfrm>
          <a:off x="4845635" y="2715766"/>
          <a:ext cx="3888432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</a:tblGrid>
              <a:tr h="187220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trojúhelník – triangle</a:t>
                      </a:r>
                    </a:p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vrchol -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vertex</a:t>
                      </a:r>
                    </a:p>
                    <a:p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bod – point</a:t>
                      </a:r>
                    </a:p>
                    <a:p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strana trojúhelníka –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side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triangle </a:t>
                      </a:r>
                    </a:p>
                    <a:p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úhel –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angle</a:t>
                      </a:r>
                      <a:endParaRPr lang="cs-CZ" sz="1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kružnice – </a:t>
                      </a:r>
                      <a:r>
                        <a:rPr lang="cs-CZ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circle</a:t>
                      </a:r>
                      <a:endParaRPr lang="cs-CZ" sz="1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1832644" y="1996258"/>
            <a:ext cx="69923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vertex</a:t>
            </a:r>
            <a:endParaRPr lang="cs-CZ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168785" y="3824638"/>
            <a:ext cx="69923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vertex</a:t>
            </a:r>
            <a:endParaRPr lang="cs-CZ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44014" y="3760173"/>
            <a:ext cx="69923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vertex</a:t>
            </a:r>
            <a:endParaRPr lang="cs-CZ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84523" y="2735515"/>
            <a:ext cx="139974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Side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triangle</a:t>
            </a:r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24281" y="2735516"/>
            <a:ext cx="139974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Side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triangle</a:t>
            </a:r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594408" y="3886193"/>
            <a:ext cx="139974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Side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triangle</a:t>
            </a:r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889761" y="2355726"/>
            <a:ext cx="1265055" cy="149969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889761" y="3855416"/>
            <a:ext cx="2530111" cy="124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 flipV="1">
            <a:off x="2154816" y="2355726"/>
            <a:ext cx="1265057" cy="15121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1893366" y="2549920"/>
            <a:ext cx="52290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angle</a:t>
            </a:r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2732700" y="3555451"/>
            <a:ext cx="52290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angle</a:t>
            </a:r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1024152" y="3590897"/>
            <a:ext cx="52290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angle</a:t>
            </a:r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179" y="771550"/>
            <a:ext cx="1323119" cy="69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vnoramenný trojúhelník 2"/>
          <p:cNvSpPr/>
          <p:nvPr/>
        </p:nvSpPr>
        <p:spPr>
          <a:xfrm>
            <a:off x="3519985" y="1119402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Rovnoramenný trojúhelník 23"/>
          <p:cNvSpPr/>
          <p:nvPr/>
        </p:nvSpPr>
        <p:spPr>
          <a:xfrm>
            <a:off x="5220072" y="1410689"/>
            <a:ext cx="1944216" cy="9144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83518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48239"/>
              </p:ext>
            </p:extLst>
          </p:nvPr>
        </p:nvGraphicFramePr>
        <p:xfrm>
          <a:off x="611560" y="1347613"/>
          <a:ext cx="720918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Trojúhelník je: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2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rovinný obrazec, který má 3 vrcholy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prostorový obrazec, který má 3 vrcholy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rovinný obrazec, který nemá 3 strany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prostorový obrazec, který má 3 úhly</a:t>
                      </a:r>
                    </a:p>
                    <a:p>
                      <a:pPr marL="0" indent="0">
                        <a:buNone/>
                      </a:pPr>
                      <a:endParaRPr lang="cs-CZ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cs-CZ" sz="1200" b="0" i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cs-CZ" sz="1200" b="0" i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b="1" i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Trojúhelník</a:t>
                      </a:r>
                      <a:r>
                        <a:rPr lang="cs-CZ" sz="12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jehož ramena mají stejnou délku, </a:t>
                      </a:r>
                    </a:p>
                    <a:p>
                      <a:r>
                        <a:rPr lang="cs-CZ" sz="12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se nazývá: </a:t>
                      </a:r>
                    </a:p>
                    <a:p>
                      <a:r>
                        <a:rPr lang="cs-CZ" sz="12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a) stejnostranný</a:t>
                      </a:r>
                    </a:p>
                    <a:p>
                      <a:r>
                        <a:rPr lang="cs-CZ" sz="12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b) rovnostranný</a:t>
                      </a:r>
                    </a:p>
                    <a:p>
                      <a:r>
                        <a:rPr lang="cs-CZ" sz="12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c) rameník</a:t>
                      </a:r>
                    </a:p>
                    <a:p>
                      <a:r>
                        <a:rPr lang="cs-CZ" sz="12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d) rovnoramenný</a:t>
                      </a:r>
                      <a:endParaRPr lang="cs-CZ" sz="12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Rovnostranný  trojúhelník:</a:t>
                      </a:r>
                    </a:p>
                    <a:p>
                      <a:pPr marL="0" indent="0">
                        <a:buNone/>
                      </a:pPr>
                      <a:endParaRPr lang="cs-CZ" sz="12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je rovinný útvar, který má 2 strany stejně dlouhé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prostorový  útvar, který má 3 strany stejně dlouhé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rovinný útvar, který má 3 strany stejně dlouhé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rovinný útvar, který neexistuje </a:t>
                      </a:r>
                      <a:endParaRPr lang="cs-CZ" sz="12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4) </a:t>
                      </a: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Trojúhelník ABC</a:t>
                      </a: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nelze sestrojit, pokud znám:</a:t>
                      </a:r>
                    </a:p>
                    <a:p>
                      <a:endParaRPr lang="cs-CZ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délku všech stran</a:t>
                      </a:r>
                    </a:p>
                    <a:p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délku strany AB a velikost 2 přilehlých úhlů </a:t>
                      </a:r>
                    </a:p>
                    <a:p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délku strany  AB a BC</a:t>
                      </a:r>
                    </a:p>
                    <a:p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délku strany BC a CA a AB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774330"/>
              </p:ext>
            </p:extLst>
          </p:nvPr>
        </p:nvGraphicFramePr>
        <p:xfrm>
          <a:off x="971600" y="4204786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1.a , 2.c , 3.d , 4.c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 descr="http://t2.gstatic.com/images?q=tbn:ANd9GcSmNfk0i4J9qa1gd1Z8ui3uQ_Ccsm7FqJMeTjdRycCZATtU_lnp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58009"/>
            <a:ext cx="750704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203598"/>
            <a:ext cx="7488832" cy="2304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je lehká geometrie – Pracovní sešit pro 5. ročník ( Nová škola )-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Z.Rosecká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Matematika pro 4. ročník ( Alter )-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R.Blažková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K.Matoušková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M.Vaňurová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Matematika – pro 5. ročník ZŠ 1.a 2.díl ( Dialog )-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J.Cihlář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M.Zelenka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Obrázky z 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databáze Klipart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79512" y="483518"/>
            <a:ext cx="3960440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</TotalTime>
  <Words>1272</Words>
  <Application>Microsoft Office PowerPoint</Application>
  <PresentationFormat>Předvádění na obrazovce (16:9)</PresentationFormat>
  <Paragraphs>162</Paragraphs>
  <Slides>10</Slides>
  <Notes>8</Notes>
  <HiddenSlides>0</HiddenSlides>
  <MMClips>2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9.1  Trojúhelník - konstrukce, druhy</vt:lpstr>
      <vt:lpstr>9.2  Co již víme</vt:lpstr>
      <vt:lpstr>9.3  Jaké si řekneme nové termíny a názvy?</vt:lpstr>
      <vt:lpstr>9.4  Co si řekneme nového?</vt:lpstr>
      <vt:lpstr>9.5  Procvičení a příklady</vt:lpstr>
      <vt:lpstr>9.6  Něco navíc pro šikovné</vt:lpstr>
      <vt:lpstr>9.7  Triangle</vt:lpstr>
      <vt:lpstr>9.8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Blanka Průšová</cp:lastModifiedBy>
  <cp:revision>187</cp:revision>
  <dcterms:created xsi:type="dcterms:W3CDTF">2010-10-18T18:21:56Z</dcterms:created>
  <dcterms:modified xsi:type="dcterms:W3CDTF">2013-10-30T18:41:28Z</dcterms:modified>
</cp:coreProperties>
</file>