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70" r:id="rId8"/>
    <p:sldId id="271" r:id="rId9"/>
    <p:sldId id="272" r:id="rId10"/>
    <p:sldId id="269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0066"/>
    <a:srgbClr val="00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>
        <p:scale>
          <a:sx n="84" d="100"/>
          <a:sy n="84" d="100"/>
        </p:scale>
        <p:origin x="-954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images.google.com/imgres?q=%C3%BAse%C4%8Dka&amp;start=163&amp;hl=cs&amp;biw=1366&amp;bih=673&amp;tbm=isch&amp;tbnid=uJbAyxn2rUjN4M:&amp;imgrefurl=http://www.tygrici.net/2012/04/ctvrtletni-opakovani.html&amp;docid=vVCWy2ibv7r9uM&amp;imgurl=http://3.bp.blogspot.com/-jq7-S3DzaEI/T5MwJMrNweI/AAAAAAAANkA/AcNdIYHdjAA/s1600/ma.gif&amp;w=1138&amp;h=900&amp;ei=cCYkUPanF42LswaSsoHYDw&amp;zoom=1&amp;iact=hc&amp;vpx=786&amp;vpy=346&amp;dur=908&amp;hovh=200&amp;hovw=253&amp;tx=132&amp;ty=116&amp;sig=118092925907564384504&amp;page=8&amp;tbnh=145&amp;tbnw=183&amp;ndsp=24&amp;ved=1t:429,r:9,s:163,i:26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http://images.google.com/imgres?q=kliparty+zdarma&amp;num=10&amp;hl=cs&amp;biw=1366&amp;bih=673&amp;tbm=isch&amp;tbnid=7n0bthxXdLicJM:&amp;imgrefurl=http://fotky-foto.cz/fotobanka/vektorove-kliparty-ilustrace-emotikony-smajlika(10000051)/&amp;docid=iFZULCZYIDDbEM&amp;imgurl=http://wl.static.fotolia.com/jpg/00/10/00/00/400_F_10000051_0Mb47QJGF1i7stGAJZiZSoXmWjZNNMmE.jpg&amp;w=380&amp;h=400&amp;ei=uC0kUKqqJdDssgaD34G4BQ&amp;zoom=1&amp;iact=hc&amp;vpx=373&amp;vpy=161&amp;dur=100&amp;hovh=230&amp;hovw=219&amp;tx=123&amp;ty=123&amp;sig=118092925907564384504&amp;page=3&amp;tbnh=145&amp;tbnw=138&amp;start=43&amp;ndsp=25&amp;ved=1t:429,r:8,s:43,i:23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6347892" cy="86177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8.1 Vzájemná poloha dvou přímek v rovině -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různoběžnost, kolmost, rovnoběžnost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5171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517121"/>
            <a:ext cx="3061970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prusovab\AppData\Local\Microsoft\Windows\Temporary Internet Files\Content.IE5\RSGIIU5C\MC90019936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238" flipV="1">
            <a:off x="7412076" y="706500"/>
            <a:ext cx="1416034" cy="157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t2.gstatic.com/images?q=tbn:ANd9GcTRSoSCFL9nVGcpW1PgGe2sknYtTq5VnnyrydVY1k1aD4XRfUF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0" y="1671762"/>
            <a:ext cx="2687266" cy="20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t0.gstatic.com/images?q=tbn:ANd9GcQUsPDdv2IZD-lr1GrCHE434pnsPY1sX30DTsHnEdhxCwvLHzSJ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49" y="1491630"/>
            <a:ext cx="2106935" cy="157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283968" y="3525194"/>
            <a:ext cx="414517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Najdeš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 obrázcích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přímky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popřípadě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úsečky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Protínají se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? Mají nějaký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společný bod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739105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Rovina, poloha přímek v rovině, různoběžnost, rovnoběžnost, kolmost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vzájemnou polohu přímek </a:t>
                      </a:r>
                    </a:p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 rovině.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0" y="498603"/>
            <a:ext cx="1930272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37757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151231" y="2246281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0" name="Přímá spojnice 59"/>
          <p:cNvCxnSpPr/>
          <p:nvPr/>
        </p:nvCxnSpPr>
        <p:spPr>
          <a:xfrm>
            <a:off x="8100392" y="2386081"/>
            <a:ext cx="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délník 69"/>
          <p:cNvSpPr/>
          <p:nvPr/>
        </p:nvSpPr>
        <p:spPr>
          <a:xfrm>
            <a:off x="7020272" y="3498690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000" b="1" dirty="0"/>
          </a:p>
          <a:p>
            <a:pPr algn="ctr"/>
            <a:endParaRPr lang="cs-CZ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52988" y="1307041"/>
            <a:ext cx="173906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Vím, co je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rovina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moravskyenduroteam.cz/wp-content/2012/04/otaz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34495"/>
            <a:ext cx="1004015" cy="9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U:\UČITELÉ\Průšová\skeny k dum\obrázek00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9" t="61817" r="18347" b="23543"/>
          <a:stretch/>
        </p:blipFill>
        <p:spPr bwMode="auto">
          <a:xfrm rot="10800000">
            <a:off x="545719" y="1965970"/>
            <a:ext cx="3716823" cy="1368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508104" y="3287017"/>
            <a:ext cx="225202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Poznám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rovinné útvary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67543" y="3780559"/>
            <a:ext cx="387317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Rovinu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si můžu představit jako</a:t>
            </a:r>
          </a:p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rovnou plochu rozšířenou na všechny strany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ez omezení.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958961" y="4026781"/>
            <a:ext cx="358784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Patří mezi ně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přímka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polopřímka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úsečka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trojúhelník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čtverec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obdélník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151231" y="1400006"/>
            <a:ext cx="180049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Vím, co je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přímka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 flipV="1">
            <a:off x="4932040" y="2047968"/>
            <a:ext cx="3024336" cy="6120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7625192" y="2073649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620875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66277" y="1187367"/>
            <a:ext cx="258917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Popiš, co vidíš na obrázcích. </a:t>
            </a:r>
          </a:p>
        </p:txBody>
      </p:sp>
      <p:sp>
        <p:nvSpPr>
          <p:cNvPr id="30" name="Vývojový diagram: spojnice 29"/>
          <p:cNvSpPr/>
          <p:nvPr/>
        </p:nvSpPr>
        <p:spPr>
          <a:xfrm>
            <a:off x="1684122" y="2025402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793" y="571500"/>
            <a:ext cx="985599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289299" y="1761491"/>
            <a:ext cx="3018246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465575" y="1596592"/>
            <a:ext cx="2665693" cy="1008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292080" y="2082552"/>
            <a:ext cx="29016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5292080" y="2643758"/>
            <a:ext cx="29016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2921835" y="1761491"/>
            <a:ext cx="5433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645178" y="260676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r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707225" y="258401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m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831637" y="202540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k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40197" y="3305501"/>
            <a:ext cx="369844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Dvě přímky v rovině, které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mají</a:t>
            </a:r>
          </a:p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právě jeden společný bod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se nazývají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přímky různoběžné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neboli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různoběžky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89299" y="4324102"/>
            <a:ext cx="411522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Společný bod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různoběžek se nazývá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průsečík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292080" y="4471146"/>
            <a:ext cx="360714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!!! Pozor, mluvíme o přímkách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v rovině. 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112284" y="3310339"/>
            <a:ext cx="366215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Dvě různé přímky v rovině, které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nemají</a:t>
            </a: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ádný společný bod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se nazývají</a:t>
            </a:r>
          </a:p>
          <a:p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římky rovnoběžné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neboli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rovnoběžky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Zaoblený obdélníkový popisek 4"/>
          <p:cNvSpPr/>
          <p:nvPr/>
        </p:nvSpPr>
        <p:spPr>
          <a:xfrm>
            <a:off x="1178412" y="2507379"/>
            <a:ext cx="1111009" cy="424674"/>
          </a:xfrm>
          <a:prstGeom prst="wedgeRoundRectCallout">
            <a:avLst>
              <a:gd name="adj1" fmla="val -3559"/>
              <a:gd name="adj2" fmla="val -1236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průsečík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4" grpId="0" animBg="1"/>
      <p:bldP spid="25" grpId="0" animBg="1"/>
      <p:bldP spid="26" grpId="0" animBg="1"/>
      <p:bldP spid="2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006225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8.4 Co si řekneme nového?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46170" y="4154524"/>
            <a:ext cx="8483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kolmice</a:t>
            </a:r>
          </a:p>
        </p:txBody>
      </p:sp>
      <p:pic>
        <p:nvPicPr>
          <p:cNvPr id="9" name="Picture 7" descr="C:\Users\koukalova\AppData\Local\Microsoft\Windows\Temporary Internet Files\Content.IE5\DSHG5858\MC900434411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336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koukalova\AppData\Local\Microsoft\Windows\Temporary Internet Files\Content.IE5\TLMJOQNB\MC900440424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7574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3" name="Obláček 2"/>
          <p:cNvSpPr/>
          <p:nvPr/>
        </p:nvSpPr>
        <p:spPr>
          <a:xfrm>
            <a:off x="1475656" y="1194449"/>
            <a:ext cx="2284406" cy="863295"/>
          </a:xfrm>
          <a:prstGeom prst="cloudCallout">
            <a:avLst>
              <a:gd name="adj1" fmla="val -68274"/>
              <a:gd name="adj2" fmla="val -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co jsou kolmice???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láček 11"/>
          <p:cNvSpPr/>
          <p:nvPr/>
        </p:nvSpPr>
        <p:spPr>
          <a:xfrm>
            <a:off x="5580112" y="987575"/>
            <a:ext cx="3384376" cy="1872208"/>
          </a:xfrm>
          <a:prstGeom prst="cloudCallout">
            <a:avLst>
              <a:gd name="adj1" fmla="val -62438"/>
              <a:gd name="adj2" fmla="val -34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Kolmice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jsou vlastně různoběžky, které si můžeš prozatím představit jako „křížek“.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179512" y="3147814"/>
            <a:ext cx="1678825" cy="24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969343" y="2427734"/>
            <a:ext cx="0" cy="15236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2162830" y="2896678"/>
            <a:ext cx="19963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2162831" y="3490018"/>
            <a:ext cx="19963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4642300" y="3162579"/>
            <a:ext cx="123623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Zapisujeme: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629120" y="4152205"/>
            <a:ext cx="115448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rovnoběžky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3828020" y="3343795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880776" y="284497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813289" y="3690540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n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1275090" y="311296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m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778637" y="3720850"/>
            <a:ext cx="72648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     n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4726632" y="4311039"/>
            <a:ext cx="70884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p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569209" y="3172117"/>
            <a:ext cx="79060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Čteme: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029747" y="3720850"/>
            <a:ext cx="273985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Přímka m je kolmá k přímce n.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5756422" y="4335381"/>
            <a:ext cx="328692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Přímka o je rovnoběžná s přímkou p.</a:t>
            </a:r>
          </a:p>
        </p:txBody>
      </p:sp>
      <p:cxnSp>
        <p:nvCxnSpPr>
          <p:cNvPr id="47" name="Přímá spojnice 46"/>
          <p:cNvCxnSpPr/>
          <p:nvPr/>
        </p:nvCxnSpPr>
        <p:spPr>
          <a:xfrm>
            <a:off x="5045591" y="4360390"/>
            <a:ext cx="0" cy="2892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H="1">
            <a:off x="5081006" y="3987135"/>
            <a:ext cx="165364" cy="23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5133061" y="4361492"/>
            <a:ext cx="0" cy="2892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 flipH="1">
            <a:off x="5163687" y="3793566"/>
            <a:ext cx="1" cy="1931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3681457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17193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1688" y="1160334"/>
            <a:ext cx="324036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Nejprve vymodeluj, pak i narýsuj: 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630288" y="3783714"/>
            <a:ext cx="0" cy="2520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t3.gstatic.com/images?q=tbn:ANd9GcRmqocGFKjZmjQVZIUP_kQgrWtnk_dySGmaTCZmvznIEr8IX6rP7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956" y="591869"/>
            <a:ext cx="1100319" cy="9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323529" y="1779662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23529" y="2211710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323529" y="2355726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323529" y="2499742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23529" y="2643758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323529" y="2787774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26480" y="2931790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323529" y="1923678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323529" y="2067694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467544" y="1657108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630288" y="1648142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777044" y="1624454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923799" y="1649391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1077144" y="1648142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1228599" y="1643460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1381944" y="1624454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V="1">
            <a:off x="1534344" y="1643460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V="1">
            <a:off x="1686744" y="1648142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V="1">
            <a:off x="1838199" y="1649391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V="1">
            <a:off x="1996244" y="1648142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V="1">
            <a:off x="2143944" y="1649391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V="1">
            <a:off x="2296344" y="1643460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2448744" y="1649391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V="1">
            <a:off x="2605844" y="1657108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V="1">
            <a:off x="3779912" y="1673755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V="1">
            <a:off x="3635896" y="1673755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V="1">
            <a:off x="3491880" y="1673755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V="1">
            <a:off x="3347864" y="1673755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V="1">
            <a:off x="3203848" y="1673755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 flipV="1">
            <a:off x="3059832" y="1657108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V="1">
            <a:off x="2915816" y="1649391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 flipV="1">
            <a:off x="2771800" y="1657108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V="1">
            <a:off x="4211960" y="1649391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 flipV="1">
            <a:off x="4067944" y="1648142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V="1">
            <a:off x="3923928" y="1649391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V="1">
            <a:off x="777044" y="1815666"/>
            <a:ext cx="0" cy="1080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V="1">
            <a:off x="2926160" y="1797112"/>
            <a:ext cx="0" cy="1080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V="1">
            <a:off x="1228599" y="1778286"/>
            <a:ext cx="0" cy="108012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 flipH="1">
            <a:off x="2214960" y="2359551"/>
            <a:ext cx="1475184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délník 57"/>
          <p:cNvSpPr/>
          <p:nvPr/>
        </p:nvSpPr>
        <p:spPr>
          <a:xfrm>
            <a:off x="2771800" y="255694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630288" y="262543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4786618" y="2249831"/>
            <a:ext cx="324036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b) přímku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kolmou 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přímce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4786618" y="1649391"/>
            <a:ext cx="353986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a) přímku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rovnoběžnou s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přímkou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63" name="Obdélník 62"/>
          <p:cNvSpPr/>
          <p:nvPr/>
        </p:nvSpPr>
        <p:spPr>
          <a:xfrm>
            <a:off x="1106260" y="261862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o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3304712" y="2286799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r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181772" y="4197038"/>
            <a:ext cx="484607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Na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čtverečkovaný papír narýsuj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kolmé přímky: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s     r                      k  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l                    z        t 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183840" y="3480851"/>
            <a:ext cx="48440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Na čtverečkovaný papír narýsuj rovnoběžné přímky: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p    n                     l    m                  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r   </a:t>
            </a:r>
          </a:p>
        </p:txBody>
      </p:sp>
      <p:pic>
        <p:nvPicPr>
          <p:cNvPr id="67" name="Obrázek 66" descr="http://t0.gstatic.com/images?q=tbn:ANd9GcR94FzZTT53LwWpui_4CeCn1ClkaUblU4x9VyWaQFi-cLC-Mek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0" y="2877232"/>
            <a:ext cx="1726786" cy="1226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Přímá spojnice 67"/>
          <p:cNvCxnSpPr/>
          <p:nvPr/>
        </p:nvCxnSpPr>
        <p:spPr>
          <a:xfrm>
            <a:off x="628582" y="3786881"/>
            <a:ext cx="0" cy="2520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683568" y="3786881"/>
            <a:ext cx="0" cy="2520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>
            <a:off x="2051720" y="3783714"/>
            <a:ext cx="0" cy="2520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/>
          <p:nvPr/>
        </p:nvCxnSpPr>
        <p:spPr>
          <a:xfrm>
            <a:off x="2123728" y="3786881"/>
            <a:ext cx="0" cy="2520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/>
          <p:cNvCxnSpPr/>
          <p:nvPr/>
        </p:nvCxnSpPr>
        <p:spPr>
          <a:xfrm>
            <a:off x="3563888" y="3783714"/>
            <a:ext cx="0" cy="2520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>
            <a:off x="3635896" y="3769947"/>
            <a:ext cx="0" cy="2520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>
            <a:off x="679955" y="4497074"/>
            <a:ext cx="0" cy="2520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562443" y="4741454"/>
            <a:ext cx="21460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>
            <a:off x="2293321" y="4489426"/>
            <a:ext cx="0" cy="2520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>
            <a:off x="3765600" y="4497074"/>
            <a:ext cx="0" cy="2520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85"/>
          <p:cNvCxnSpPr/>
          <p:nvPr/>
        </p:nvCxnSpPr>
        <p:spPr>
          <a:xfrm>
            <a:off x="2183213" y="4749102"/>
            <a:ext cx="21460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86"/>
          <p:cNvCxnSpPr/>
          <p:nvPr/>
        </p:nvCxnSpPr>
        <p:spPr>
          <a:xfrm>
            <a:off x="3665022" y="4749102"/>
            <a:ext cx="21460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87"/>
          <p:cNvSpPr txBox="1"/>
          <p:nvPr/>
        </p:nvSpPr>
        <p:spPr>
          <a:xfrm>
            <a:off x="5796294" y="4323052"/>
            <a:ext cx="262044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!!!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Rýsujeme prozatím</a:t>
            </a:r>
          </a:p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   na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čtverečkovaný papír!!!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90267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5038" y="1203598"/>
            <a:ext cx="488146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čtverečkovaný papír narýsuj několik rovnoběžek,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různoběžek a kolmic.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Popiš správně vztah mezi nimi.</a:t>
            </a:r>
          </a:p>
        </p:txBody>
      </p:sp>
      <p:pic>
        <p:nvPicPr>
          <p:cNvPr id="2050" name="Picture 2" descr="http://t1.gstatic.com/images?q=tbn:ANd9GcRzHMA4mQ3OHw_tDEfCmY-BTCz3v0qOTIn8YFFY23ZHnO3hTGvv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52301"/>
            <a:ext cx="1703714" cy="12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Přímá spojnice 62"/>
          <p:cNvCxnSpPr/>
          <p:nvPr/>
        </p:nvCxnSpPr>
        <p:spPr>
          <a:xfrm>
            <a:off x="471229" y="2949589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471229" y="3381637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471229" y="3525653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471229" y="3669669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471229" y="3813685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471229" y="3957701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>
            <a:off x="474180" y="4101717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/>
          <p:cNvCxnSpPr/>
          <p:nvPr/>
        </p:nvCxnSpPr>
        <p:spPr>
          <a:xfrm>
            <a:off x="471229" y="3093605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>
            <a:off x="471229" y="3237621"/>
            <a:ext cx="39604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 flipV="1">
            <a:off x="615244" y="2827035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 flipV="1">
            <a:off x="777988" y="2818069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 flipV="1">
            <a:off x="924744" y="2794381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 flipV="1">
            <a:off x="1071499" y="2819318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 flipV="1">
            <a:off x="1224844" y="2818069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/>
          <p:cNvCxnSpPr/>
          <p:nvPr/>
        </p:nvCxnSpPr>
        <p:spPr>
          <a:xfrm flipV="1">
            <a:off x="1376299" y="2813387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/>
          <p:nvPr/>
        </p:nvCxnSpPr>
        <p:spPr>
          <a:xfrm flipV="1">
            <a:off x="1529644" y="2794381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 flipV="1">
            <a:off x="1682044" y="2813387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 flipV="1">
            <a:off x="1834444" y="2818069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 flipV="1">
            <a:off x="1985899" y="2819318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 flipV="1">
            <a:off x="2143944" y="2818069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 flipV="1">
            <a:off x="2291644" y="2819318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85"/>
          <p:cNvCxnSpPr/>
          <p:nvPr/>
        </p:nvCxnSpPr>
        <p:spPr>
          <a:xfrm flipV="1">
            <a:off x="2444044" y="2813387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86"/>
          <p:cNvCxnSpPr/>
          <p:nvPr/>
        </p:nvCxnSpPr>
        <p:spPr>
          <a:xfrm flipV="1">
            <a:off x="2596444" y="2819318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87"/>
          <p:cNvCxnSpPr/>
          <p:nvPr/>
        </p:nvCxnSpPr>
        <p:spPr>
          <a:xfrm flipV="1">
            <a:off x="2753544" y="2827035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/>
          <p:cNvCxnSpPr/>
          <p:nvPr/>
        </p:nvCxnSpPr>
        <p:spPr>
          <a:xfrm flipV="1">
            <a:off x="3927612" y="2843682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/>
          <p:cNvCxnSpPr/>
          <p:nvPr/>
        </p:nvCxnSpPr>
        <p:spPr>
          <a:xfrm flipV="1">
            <a:off x="3783596" y="2843682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90"/>
          <p:cNvCxnSpPr/>
          <p:nvPr/>
        </p:nvCxnSpPr>
        <p:spPr>
          <a:xfrm flipV="1">
            <a:off x="3639580" y="2843682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 flipV="1">
            <a:off x="3495564" y="2843682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 flipV="1">
            <a:off x="3351548" y="2843682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/>
          <p:cNvCxnSpPr/>
          <p:nvPr/>
        </p:nvCxnSpPr>
        <p:spPr>
          <a:xfrm flipV="1">
            <a:off x="3207532" y="2827035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/>
          <p:nvPr/>
        </p:nvCxnSpPr>
        <p:spPr>
          <a:xfrm flipV="1">
            <a:off x="3063516" y="2819318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/>
          <p:cNvCxnSpPr/>
          <p:nvPr/>
        </p:nvCxnSpPr>
        <p:spPr>
          <a:xfrm flipV="1">
            <a:off x="2919500" y="2827035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96"/>
          <p:cNvCxnSpPr/>
          <p:nvPr/>
        </p:nvCxnSpPr>
        <p:spPr>
          <a:xfrm flipV="1">
            <a:off x="4359660" y="2819318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/>
          <p:cNvCxnSpPr/>
          <p:nvPr/>
        </p:nvCxnSpPr>
        <p:spPr>
          <a:xfrm flipV="1">
            <a:off x="4215644" y="2818069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98"/>
          <p:cNvCxnSpPr/>
          <p:nvPr/>
        </p:nvCxnSpPr>
        <p:spPr>
          <a:xfrm flipV="1">
            <a:off x="4079038" y="2843682"/>
            <a:ext cx="0" cy="14907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/>
          <p:cNvCxnSpPr/>
          <p:nvPr/>
        </p:nvCxnSpPr>
        <p:spPr>
          <a:xfrm flipH="1" flipV="1">
            <a:off x="924744" y="2939309"/>
            <a:ext cx="6159" cy="10183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/>
          <p:cNvCxnSpPr/>
          <p:nvPr/>
        </p:nvCxnSpPr>
        <p:spPr>
          <a:xfrm flipH="1">
            <a:off x="924744" y="2953010"/>
            <a:ext cx="151314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101"/>
          <p:cNvCxnSpPr/>
          <p:nvPr/>
        </p:nvCxnSpPr>
        <p:spPr>
          <a:xfrm flipV="1">
            <a:off x="3076197" y="3093606"/>
            <a:ext cx="1" cy="87992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bdélník 104"/>
          <p:cNvSpPr/>
          <p:nvPr/>
        </p:nvSpPr>
        <p:spPr>
          <a:xfrm>
            <a:off x="483602" y="3839289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7" name="Obdélník 106"/>
          <p:cNvSpPr/>
          <p:nvPr/>
        </p:nvSpPr>
        <p:spPr>
          <a:xfrm>
            <a:off x="3769302" y="385607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L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08" name="TextovéPole 107"/>
          <p:cNvSpPr txBox="1"/>
          <p:nvPr/>
        </p:nvSpPr>
        <p:spPr>
          <a:xfrm>
            <a:off x="450681" y="2280925"/>
            <a:ext cx="528862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 Z daného obrázku vypiš všechny úsečky a vztah mezi nimi.</a:t>
            </a:r>
          </a:p>
        </p:txBody>
      </p:sp>
      <p:cxnSp>
        <p:nvCxnSpPr>
          <p:cNvPr id="109" name="Přímá spojnice 108"/>
          <p:cNvCxnSpPr/>
          <p:nvPr/>
        </p:nvCxnSpPr>
        <p:spPr>
          <a:xfrm flipH="1">
            <a:off x="924743" y="3961111"/>
            <a:ext cx="151314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nice 109"/>
          <p:cNvCxnSpPr/>
          <p:nvPr/>
        </p:nvCxnSpPr>
        <p:spPr>
          <a:xfrm flipH="1" flipV="1">
            <a:off x="2454400" y="2955136"/>
            <a:ext cx="6159" cy="10183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111"/>
          <p:cNvCxnSpPr/>
          <p:nvPr/>
        </p:nvCxnSpPr>
        <p:spPr>
          <a:xfrm flipV="1">
            <a:off x="3927612" y="3085692"/>
            <a:ext cx="1" cy="87992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nice 112"/>
          <p:cNvCxnSpPr/>
          <p:nvPr/>
        </p:nvCxnSpPr>
        <p:spPr>
          <a:xfrm flipV="1">
            <a:off x="3064781" y="3957701"/>
            <a:ext cx="862832" cy="791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113"/>
          <p:cNvCxnSpPr/>
          <p:nvPr/>
        </p:nvCxnSpPr>
        <p:spPr>
          <a:xfrm flipH="1">
            <a:off x="3064781" y="3085692"/>
            <a:ext cx="862832" cy="79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bdélník 121"/>
          <p:cNvSpPr/>
          <p:nvPr/>
        </p:nvSpPr>
        <p:spPr>
          <a:xfrm>
            <a:off x="450681" y="270847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3" name="Obdélník 122"/>
          <p:cNvSpPr/>
          <p:nvPr/>
        </p:nvSpPr>
        <p:spPr>
          <a:xfrm>
            <a:off x="2265260" y="383928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4" name="Obdélník 123"/>
          <p:cNvSpPr/>
          <p:nvPr/>
        </p:nvSpPr>
        <p:spPr>
          <a:xfrm>
            <a:off x="2257133" y="271875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5" name="Obdélník 124"/>
          <p:cNvSpPr/>
          <p:nvPr/>
        </p:nvSpPr>
        <p:spPr>
          <a:xfrm>
            <a:off x="2588316" y="382342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6" name="Obdélník 125"/>
          <p:cNvSpPr/>
          <p:nvPr/>
        </p:nvSpPr>
        <p:spPr>
          <a:xfrm>
            <a:off x="3740535" y="286277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N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7" name="Obdélník 126"/>
          <p:cNvSpPr/>
          <p:nvPr/>
        </p:nvSpPr>
        <p:spPr>
          <a:xfrm>
            <a:off x="2599514" y="2854859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M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8" name="TextovéPole 127"/>
          <p:cNvSpPr txBox="1"/>
          <p:nvPr/>
        </p:nvSpPr>
        <p:spPr>
          <a:xfrm>
            <a:off x="5580112" y="3039588"/>
            <a:ext cx="1111073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AB       AD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AB       BC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AB       DC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AD       BC</a:t>
            </a:r>
          </a:p>
        </p:txBody>
      </p:sp>
      <p:sp>
        <p:nvSpPr>
          <p:cNvPr id="129" name="TextovéPole 128"/>
          <p:cNvSpPr txBox="1"/>
          <p:nvPr/>
        </p:nvSpPr>
        <p:spPr>
          <a:xfrm>
            <a:off x="6948264" y="3050426"/>
            <a:ext cx="113883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KL       LN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KL       KM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KL       MN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KM       NL</a:t>
            </a:r>
          </a:p>
        </p:txBody>
      </p:sp>
      <p:sp>
        <p:nvSpPr>
          <p:cNvPr id="130" name="TextovéPole 129"/>
          <p:cNvSpPr txBox="1"/>
          <p:nvPr/>
        </p:nvSpPr>
        <p:spPr>
          <a:xfrm>
            <a:off x="837751" y="4557469"/>
            <a:ext cx="746849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Lze vymyslet ještě nějaké dvojice úseček, u nichž bychom mohli napsat, jaké jsou???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9468" y="504000"/>
            <a:ext cx="134203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Rays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3245" y="2843237"/>
            <a:ext cx="121539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arallel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line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60057" y="2561198"/>
            <a:ext cx="31167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7435941" y="2874014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cxnSp>
        <p:nvCxnSpPr>
          <p:cNvPr id="14" name="Přímá spojnice 13"/>
          <p:cNvCxnSpPr/>
          <p:nvPr/>
        </p:nvCxnSpPr>
        <p:spPr>
          <a:xfrm>
            <a:off x="2808148" y="4251127"/>
            <a:ext cx="30243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7999624" y="210947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r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5417115" y="420984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3989132" y="3041714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b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4098" name="Picture 2" descr="http://t0.gstatic.com/images?q=tbn:ANd9GcQRsakOGX2swOmuumVNaB-Fdi156b2tG9vb-9g0YPepysxL4p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81" y="832445"/>
            <a:ext cx="1557638" cy="81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Obrázek 41" descr="http://t3.gstatic.com/images?q=tbn:ANd9GcQqUlkEVdoYbhC1DWqNXdrJZB7CsjGQ6xLZE3qXvbDbMTNqLkR5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37" y="691183"/>
            <a:ext cx="717284" cy="808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ovéPole 19"/>
          <p:cNvSpPr txBox="1"/>
          <p:nvPr/>
        </p:nvSpPr>
        <p:spPr>
          <a:xfrm>
            <a:off x="1485622" y="1470335"/>
            <a:ext cx="119455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rovnoběžka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321269" y="1651461"/>
            <a:ext cx="119455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různoběžky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199301" y="3391636"/>
            <a:ext cx="169027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intersecting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lines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007420" y="4574113"/>
            <a:ext cx="8483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kolmice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069527" y="4671831"/>
            <a:ext cx="85472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vertical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Přímá spojnice 25"/>
          <p:cNvCxnSpPr/>
          <p:nvPr/>
        </p:nvCxnSpPr>
        <p:spPr>
          <a:xfrm>
            <a:off x="260056" y="2005363"/>
            <a:ext cx="31167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5496888" y="2139703"/>
            <a:ext cx="2382731" cy="8628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4192540" y="3073276"/>
            <a:ext cx="0" cy="18393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5292080" y="2139703"/>
            <a:ext cx="3105261" cy="8728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3007420" y="1908870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k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953209" y="253683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926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321764"/>
              </p:ext>
            </p:extLst>
          </p:nvPr>
        </p:nvGraphicFramePr>
        <p:xfrm>
          <a:off x="183540" y="1044001"/>
          <a:ext cx="7185180" cy="4053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21656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Jak se nazývá bod, ve kterém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se protínají přímky nebo úsečky?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</a:t>
                      </a:r>
                      <a:r>
                        <a:rPr kumimoji="0" lang="cs-CZ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protínač</a:t>
                      </a: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průsečík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střed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průseč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cs-CZ" sz="1600" b="1" i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Kolik průsečíků mají rovnoběžky?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a)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b)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c)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d)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3839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Kolik průsečíků mají různoběžky?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0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Který zápis značí, že přímky jsou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rovnoběžné?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p + 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p = 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 p - 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 p   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4608000"/>
            <a:ext cx="127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0" y="4608000"/>
            <a:ext cx="127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68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35756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BLAŽKOVÁ,R., VAŇUROVÁ,M., Matematika pro 3.ročník základních škol 1.díl 3.vyd. Všeň: Alter, 2008. ISBN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978-80-7245-105-0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342900" indent="-342900">
              <a:buFontTx/>
              <a:buAutoNum type="arabicPeriod"/>
            </a:pPr>
            <a:endParaRPr lang="cs-CZ" sz="1400" dirty="0" smtClean="0"/>
          </a:p>
          <a:p>
            <a:r>
              <a:rPr lang="cs-CZ" sz="1400" dirty="0" smtClean="0"/>
              <a:t>   </a:t>
            </a:r>
            <a:endParaRPr lang="cs-CZ" sz="1400" dirty="0"/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7960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3392</TotalTime>
  <Words>886</Words>
  <Application>Microsoft Office PowerPoint</Application>
  <PresentationFormat>Předvádění na obrazovce (16:9)</PresentationFormat>
  <Paragraphs>176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 8.1 Vzájemná poloha dvou přímek v rovině -         různoběžnost, kolmost, rovnoběžnost</vt:lpstr>
      <vt:lpstr>8.2 Co již víme?</vt:lpstr>
      <vt:lpstr>8.3 Jaké si řekneme nové termíny a názvy?</vt:lpstr>
      <vt:lpstr>8.4 Co si řekneme nového? </vt:lpstr>
      <vt:lpstr>8.5 Procvičení a příklady</vt:lpstr>
      <vt:lpstr>8.6 Něco navíc pro šikovné</vt:lpstr>
      <vt:lpstr>8.7 Rays</vt:lpstr>
      <vt:lpstr>8.8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Petra Křivánková</cp:lastModifiedBy>
  <cp:revision>307</cp:revision>
  <dcterms:created xsi:type="dcterms:W3CDTF">2010-10-18T18:21:56Z</dcterms:created>
  <dcterms:modified xsi:type="dcterms:W3CDTF">2012-10-15T15:13:46Z</dcterms:modified>
</cp:coreProperties>
</file>