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70" r:id="rId8"/>
    <p:sldId id="271" r:id="rId9"/>
    <p:sldId id="272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0066"/>
    <a:srgbClr val="00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60" autoAdjust="0"/>
  </p:normalViewPr>
  <p:slideViewPr>
    <p:cSldViewPr>
      <p:cViewPr>
        <p:scale>
          <a:sx n="84" d="100"/>
          <a:sy n="84" d="100"/>
        </p:scale>
        <p:origin x="-882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notesSlide" Target="../notesSlides/notesSlide1.xml"/><Relationship Id="rId7" Type="http://schemas.openxmlformats.org/officeDocument/2006/relationships/hyperlink" Target="http://images.google.com/imgres?q=h%C5%99i%C5%A1t%C4%9B&amp;start=87&amp;hl=cs&amp;biw=1366&amp;bih=673&amp;tbm=isch&amp;tbnid=FJZgQ8xPh6k-MM:&amp;imgrefurl=http://markovo.wz.cz/tenis/pravidla.php&amp;docid=3sV3ZQugBcemxM&amp;imgurl=http://markovo.wz.cz/tenis/img/hriste.gif&amp;w=560&amp;h=280&amp;ei=rigkUOrMCYbwsgbW_YCYAQ&amp;zoom=1&amp;iact=hc&amp;vpx=719&amp;vpy=401&amp;dur=86&amp;hovh=159&amp;hovw=318&amp;tx=159&amp;ty=113&amp;sig=118092925907564384504&amp;page=5&amp;tbnh=101&amp;tbnw=201&amp;ndsp=21&amp;ved=1t:429,r:3,s:87,i:15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wm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images.google.com/imgres?q=vyk%C5%99i%C4%8Dn%C3%ADk&amp;start=877&amp;hl=cs&amp;biw=1366&amp;bih=673&amp;tbm=isch&amp;tbnid=vJuuJ0EVbUE_6M:&amp;imgrefurl=http://www.clipartof.com/gallery/clipart/exclamation_point_character.html&amp;docid=9lFEFppqpwyOIM&amp;imgurl=http://images.clipartof.com/small/1055271-Royalty-Free-Vector-Clip-Art-Illustration-Of-A-Digital-Collage-Of-Question-Mark-And-Exclamation-Point-Characters.jpg&amp;w=450&amp;h=464&amp;ei=-DskUOqiN8jAtAad5oGAAg&amp;zoom=1&amp;iact=hc&amp;vpx=809&amp;vpy=75&amp;dur=98&amp;hovh=228&amp;hovw=221&amp;tx=93&amp;ty=155&amp;sig=118092925907564384504&amp;page=33&amp;tbnh=153&amp;tbnw=148&amp;ndsp=24&amp;ved=1t:429,r:15,s:877,i: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hyperlink" Target="http://images.google.com/imgres?q=kliparty+zdarma&amp;num=10&amp;hl=cs&amp;biw=1366&amp;bih=673&amp;tbm=isch&amp;tbnid=7n0bthxXdLicJM:&amp;imgrefurl=http://fotky-foto.cz/fotobanka/vektorove-kliparty-ilustrace-emotikony-smajlika(10000051)/&amp;docid=iFZULCZYIDDbEM&amp;imgurl=http://wl.static.fotolia.com/jpg/00/10/00/00/400_F_10000051_0Mb47QJGF1i7stGAJZiZSoXmWjZNNMmE.jpg&amp;w=380&amp;h=400&amp;ei=uC0kUKqqJdDssgaD34G4BQ&amp;zoom=1&amp;iact=hc&amp;vpx=373&amp;vpy=161&amp;dur=100&amp;hovh=230&amp;hovw=219&amp;tx=123&amp;ty=123&amp;sig=118092925907564384504&amp;page=3&amp;tbnh=145&amp;tbnw=138&amp;start=43&amp;ndsp=25&amp;ved=1t:429,r:8,s:43,i:237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rkovo.wz.cz/tenis/img/hriste.gi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7854" y="492443"/>
            <a:ext cx="509466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7.1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Polopřímka, opačné polopřímky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5171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517121"/>
            <a:ext cx="3061970" cy="64633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Přímá spojnice 7"/>
          <p:cNvCxnSpPr/>
          <p:nvPr/>
        </p:nvCxnSpPr>
        <p:spPr>
          <a:xfrm>
            <a:off x="827584" y="3735740"/>
            <a:ext cx="6678207" cy="76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5580112" y="375535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1026" name="Picture 2" descr="C:\Users\prusovab\AppData\Local\Microsoft\Windows\Temporary Internet Files\Content.IE5\RSGIIU5C\MC90019936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48238" flipV="1">
            <a:off x="7109234" y="886632"/>
            <a:ext cx="1416034" cy="157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Přímá spojnice 14"/>
          <p:cNvCxnSpPr/>
          <p:nvPr/>
        </p:nvCxnSpPr>
        <p:spPr>
          <a:xfrm>
            <a:off x="3788251" y="358194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766798" y="361735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818397" y="360972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6914035" y="370695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540052" y="377160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547664" y="376858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3788251" y="3768584"/>
            <a:ext cx="333192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 flipV="1">
            <a:off x="218685" y="3755563"/>
            <a:ext cx="3512416" cy="358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Vývojový diagram: spojnice 28"/>
          <p:cNvSpPr/>
          <p:nvPr/>
        </p:nvSpPr>
        <p:spPr>
          <a:xfrm>
            <a:off x="3731101" y="3650809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" name="Obrázek 29" descr="http://t0.gstatic.com/images?q=tbn:ANd9GcQGZZWOqFHnFi1aYqOwocmRR_rb8GD0T5jrrbD5K4yyTHgiaSGhIQ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03598"/>
            <a:ext cx="4060292" cy="23371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66559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Polopřímka,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opačné polopřímky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opačné polopřímky.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0" y="498603"/>
            <a:ext cx="193027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0075" y="504000"/>
            <a:ext cx="237757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již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víme?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151231" y="2246281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0" name="Přímá spojnice 59"/>
          <p:cNvCxnSpPr/>
          <p:nvPr/>
        </p:nvCxnSpPr>
        <p:spPr>
          <a:xfrm>
            <a:off x="8100392" y="2386081"/>
            <a:ext cx="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bdélník 69"/>
          <p:cNvSpPr/>
          <p:nvPr/>
        </p:nvSpPr>
        <p:spPr>
          <a:xfrm>
            <a:off x="7020272" y="3498690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000" b="1" dirty="0"/>
          </a:p>
          <a:p>
            <a:pPr algn="ctr"/>
            <a:endParaRPr lang="cs-CZ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75656" y="4587974"/>
            <a:ext cx="52886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Vím, že přímky </a:t>
            </a:r>
            <a:r>
              <a:rPr lang="cs-CZ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nemůžeme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změřit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protože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nemají krajní body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60195" y="1419622"/>
            <a:ext cx="58368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Umím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vyznačit, narýsovat a správně označit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úsečku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přímku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2254724" y="2922518"/>
            <a:ext cx="253671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5689579" y="2925444"/>
            <a:ext cx="30243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264236" y="2796504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791440" y="281577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899592" y="238608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H="1">
            <a:off x="746416" y="2512095"/>
            <a:ext cx="31318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2051720" y="299007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572000" y="286894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8316414" y="283696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73955" y="256983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pic>
        <p:nvPicPr>
          <p:cNvPr id="2050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289" y="735326"/>
            <a:ext cx="1471881" cy="13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7020272" y="3220911"/>
            <a:ext cx="92044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přímka 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cs-CZ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074490" y="3275187"/>
            <a:ext cx="104547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sečka KL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560522" y="3096030"/>
            <a:ext cx="66505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bod 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7.3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12730" y="1985632"/>
            <a:ext cx="335380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Bod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rozděluje přímku na dvě části. </a:t>
            </a: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1259632" y="1491630"/>
            <a:ext cx="4363045" cy="25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élník 9"/>
          <p:cNvSpPr/>
          <p:nvPr/>
        </p:nvSpPr>
        <p:spPr>
          <a:xfrm>
            <a:off x="2771800" y="156813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148064" y="141381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2984092" y="135638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4076408" y="1985632"/>
            <a:ext cx="387958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Každá z těchto částí se nazývá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polopřímka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401495" y="3435846"/>
            <a:ext cx="544251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 určení polopřímky musíme znát počátek a ještě jeden její bod.</a:t>
            </a:r>
          </a:p>
        </p:txBody>
      </p:sp>
      <p:cxnSp>
        <p:nvCxnSpPr>
          <p:cNvPr id="22" name="Přímá spojnice se šipkou 21"/>
          <p:cNvCxnSpPr/>
          <p:nvPr/>
        </p:nvCxnSpPr>
        <p:spPr>
          <a:xfrm flipV="1">
            <a:off x="5454048" y="1489088"/>
            <a:ext cx="952872" cy="254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539552" y="1487002"/>
            <a:ext cx="861943" cy="335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863741" y="2504970"/>
            <a:ext cx="592450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Bod 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patří oběma polopřímkám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nazývá se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počátek polopřímky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32" name="Přímá spojnice 31"/>
          <p:cNvCxnSpPr/>
          <p:nvPr/>
        </p:nvCxnSpPr>
        <p:spPr>
          <a:xfrm flipV="1">
            <a:off x="4230048" y="4227934"/>
            <a:ext cx="3730599" cy="2905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39552" y="4374492"/>
            <a:ext cx="290160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4860032" y="437322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991319" y="4252037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63741" y="4266480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7164288" y="414046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6920466" y="431698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72000" y="452562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2745416" y="4395942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627832" y="437322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46" name="Přímá spojnice se šipkou 45"/>
          <p:cNvCxnSpPr/>
          <p:nvPr/>
        </p:nvCxnSpPr>
        <p:spPr>
          <a:xfrm flipV="1">
            <a:off x="4849965" y="4231101"/>
            <a:ext cx="3113909" cy="24366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30" idx="6"/>
          </p:cNvCxnSpPr>
          <p:nvPr/>
        </p:nvCxnSpPr>
        <p:spPr>
          <a:xfrm flipH="1">
            <a:off x="312730" y="4378051"/>
            <a:ext cx="2752344" cy="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5673678" y="4748892"/>
            <a:ext cx="1433406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olopřímka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KL</a:t>
            </a:r>
          </a:p>
        </p:txBody>
      </p:sp>
      <p:sp>
        <p:nvSpPr>
          <p:cNvPr id="54" name="TextovéPole 53"/>
          <p:cNvSpPr txBox="1"/>
          <p:nvPr/>
        </p:nvSpPr>
        <p:spPr>
          <a:xfrm>
            <a:off x="1225576" y="4778649"/>
            <a:ext cx="142968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olopřímka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AB</a:t>
            </a:r>
          </a:p>
        </p:txBody>
      </p:sp>
      <p:sp>
        <p:nvSpPr>
          <p:cNvPr id="30" name="Vývojový diagram: spojnice 29"/>
          <p:cNvSpPr/>
          <p:nvPr/>
        </p:nvSpPr>
        <p:spPr>
          <a:xfrm>
            <a:off x="2950774" y="4320901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Vývojový diagram: spojnice 33"/>
          <p:cNvSpPr/>
          <p:nvPr/>
        </p:nvSpPr>
        <p:spPr>
          <a:xfrm>
            <a:off x="4802882" y="4419051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ývojový diagram: spojnice 34"/>
          <p:cNvSpPr/>
          <p:nvPr/>
        </p:nvSpPr>
        <p:spPr>
          <a:xfrm>
            <a:off x="2934169" y="1437022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1500"/>
            <a:ext cx="7620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7094" y="504000"/>
            <a:ext cx="424667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7.4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si řekneme nového?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6859" y="1178337"/>
            <a:ext cx="714920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Polopřímky opačné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jsou takové polopřímky, které: 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mají počátek ve stejném bodě,</a:t>
            </a:r>
          </a:p>
          <a:p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leží na stejné přímce</a:t>
            </a:r>
          </a:p>
          <a:p>
            <a:r>
              <a:rPr lang="cs-C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a mají opačný směr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39988" y="3219822"/>
            <a:ext cx="417454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Polopřímky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LK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LM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jsou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polopřímky opačné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656326" y="2643758"/>
            <a:ext cx="7516074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51920" y="251774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972580" y="251774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660232" y="2517744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786406" y="425493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425493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630777" y="2656002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512826" y="2656002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763687" y="264375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9" name="Vývojový diagram: spojnice 8"/>
          <p:cNvSpPr/>
          <p:nvPr/>
        </p:nvSpPr>
        <p:spPr>
          <a:xfrm>
            <a:off x="3794770" y="2598852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3835944" y="2640179"/>
            <a:ext cx="4840512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323528" y="2640179"/>
            <a:ext cx="3512416" cy="358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1123993" y="4380951"/>
            <a:ext cx="30243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1786406" y="4438101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1120040" y="4323801"/>
            <a:ext cx="2439895" cy="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/>
          <p:cNvSpPr/>
          <p:nvPr/>
        </p:nvSpPr>
        <p:spPr>
          <a:xfrm>
            <a:off x="3299593" y="450696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1469324" y="448650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3" name="Vývojový diagram: spojnice 42"/>
          <p:cNvSpPr/>
          <p:nvPr/>
        </p:nvSpPr>
        <p:spPr>
          <a:xfrm>
            <a:off x="1729256" y="4323801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ývojový diagram: spojnice 43"/>
          <p:cNvSpPr/>
          <p:nvPr/>
        </p:nvSpPr>
        <p:spPr>
          <a:xfrm>
            <a:off x="3518886" y="4323801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4728814" y="4230779"/>
            <a:ext cx="4230389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Polopřímky AB a BA nejsou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polopřímky opačné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!!!! Nemají společný počátek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21124"/>
            <a:ext cx="7620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Obrázek 27" descr="http://t2.gstatic.com/images?q=tbn:ANd9GcQ2ZfSEMsQJKx3sMFQB_jMZ02cKKmtV4d2KYAKNl0h6u5a6LsL4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05424"/>
            <a:ext cx="1010920" cy="1043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8145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7.5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203598"/>
            <a:ext cx="363753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Napiš názvy vyznačených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polopřímek.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2036" y="2474481"/>
            <a:ext cx="831137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Prohlédni si následující obrázky.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rči, zda se jedná o polopřímky opačné a svá tvrzení zdůvodni.</a:t>
            </a:r>
          </a:p>
        </p:txBody>
      </p:sp>
      <p:cxnSp>
        <p:nvCxnSpPr>
          <p:cNvPr id="8" name="Přímá spojnice 7"/>
          <p:cNvCxnSpPr/>
          <p:nvPr/>
        </p:nvCxnSpPr>
        <p:spPr>
          <a:xfrm flipV="1">
            <a:off x="630127" y="1871500"/>
            <a:ext cx="30243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4341118" y="1871501"/>
            <a:ext cx="3024336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462411" y="3290660"/>
            <a:ext cx="3995314" cy="12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568301" y="4696066"/>
            <a:ext cx="3888432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563577" y="4083918"/>
            <a:ext cx="2462659" cy="623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5436096" y="3278127"/>
            <a:ext cx="3024336" cy="13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899592" y="173465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3026236" y="177194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5074260" y="1745488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7033666" y="1737872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899592" y="315211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1979712" y="3202964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419872" y="458877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3419872" y="318081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128412" y="4191930"/>
            <a:ext cx="67324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>
            <a:off x="7582041" y="330682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R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6069873" y="329041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1720536" y="329487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N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1648528" y="387055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T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198209" y="468183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U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32418" y="330487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630127" y="189795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198210" y="329041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922681" y="197983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2797287" y="1871500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7308304" y="156230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43" name="Přímá spojnice 42"/>
          <p:cNvCxnSpPr/>
          <p:nvPr/>
        </p:nvCxnSpPr>
        <p:spPr>
          <a:xfrm>
            <a:off x="6242479" y="314247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7812360" y="3152113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131227" y="468183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V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6" name="Vývojový diagram: spojnice 45"/>
          <p:cNvSpPr/>
          <p:nvPr/>
        </p:nvSpPr>
        <p:spPr>
          <a:xfrm>
            <a:off x="2969086" y="1840809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Vývojový diagram: spojnice 46"/>
          <p:cNvSpPr/>
          <p:nvPr/>
        </p:nvSpPr>
        <p:spPr>
          <a:xfrm>
            <a:off x="5023463" y="1814350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Vývojový diagram: spojnice 47"/>
          <p:cNvSpPr/>
          <p:nvPr/>
        </p:nvSpPr>
        <p:spPr>
          <a:xfrm>
            <a:off x="1922561" y="3233263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ývojový diagram: spojnice 48"/>
          <p:cNvSpPr/>
          <p:nvPr/>
        </p:nvSpPr>
        <p:spPr>
          <a:xfrm>
            <a:off x="6185329" y="3234127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ývojový diagram: spojnice 49"/>
          <p:cNvSpPr/>
          <p:nvPr/>
        </p:nvSpPr>
        <p:spPr>
          <a:xfrm>
            <a:off x="7755210" y="3215115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ývojový diagram: spojnice 50"/>
          <p:cNvSpPr/>
          <p:nvPr/>
        </p:nvSpPr>
        <p:spPr>
          <a:xfrm>
            <a:off x="566680" y="4624684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2" name="Přímá spojnice se šipkou 51"/>
          <p:cNvCxnSpPr/>
          <p:nvPr/>
        </p:nvCxnSpPr>
        <p:spPr>
          <a:xfrm>
            <a:off x="5080613" y="1840809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6242479" y="3202964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1979712" y="3244459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>
            <a:off x="223504" y="1838815"/>
            <a:ext cx="2845616" cy="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 flipH="1" flipV="1">
            <a:off x="5436096" y="3231245"/>
            <a:ext cx="2384462" cy="358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 flipV="1">
            <a:off x="223504" y="3229455"/>
            <a:ext cx="1756208" cy="1790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V="1">
            <a:off x="630128" y="3939902"/>
            <a:ext cx="2899264" cy="756164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V="1">
            <a:off x="621732" y="4681835"/>
            <a:ext cx="3950268" cy="763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5137763" y="4067510"/>
            <a:ext cx="379180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Polopřímky NM a NO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Polopřímky VT a VU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Polopřímky PR a RP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3.gstatic.com/images?q=tbn:ANd9GcRmqocGFKjZmjQVZIUP_kQgrWtnk_dySGmaTCZmvznIEr8IX6rP7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224" y="750088"/>
            <a:ext cx="927447" cy="90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90267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7.6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-36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203598"/>
            <a:ext cx="4575291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Určíš správně, zda se jedná o polopřímky opačné?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Zdůvodni.</a:t>
            </a:r>
          </a:p>
        </p:txBody>
      </p:sp>
      <p:sp>
        <p:nvSpPr>
          <p:cNvPr id="8" name="Vývojový diagram: spojnice 7"/>
          <p:cNvSpPr/>
          <p:nvPr/>
        </p:nvSpPr>
        <p:spPr>
          <a:xfrm>
            <a:off x="2499738" y="3415641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 flipV="1">
            <a:off x="2563543" y="2463374"/>
            <a:ext cx="2728537" cy="99416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533704" y="3472790"/>
            <a:ext cx="2974400" cy="118719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467544" y="2643758"/>
            <a:ext cx="2035814" cy="8290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2533704" y="2250340"/>
            <a:ext cx="924589" cy="12502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534919" y="3472790"/>
            <a:ext cx="923374" cy="140359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 flipH="1" flipV="1">
            <a:off x="1691680" y="2283718"/>
            <a:ext cx="846711" cy="11890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>
            <a:off x="251520" y="3454947"/>
            <a:ext cx="2312024" cy="8449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bdélník 59"/>
          <p:cNvSpPr/>
          <p:nvPr/>
        </p:nvSpPr>
        <p:spPr>
          <a:xfrm>
            <a:off x="545287" y="2852211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T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1491175" y="248384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2" name="Obdélník 61"/>
          <p:cNvSpPr/>
          <p:nvPr/>
        </p:nvSpPr>
        <p:spPr>
          <a:xfrm>
            <a:off x="3071565" y="2451688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2594182" y="441472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568408" y="413113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R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4280685" y="436196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O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4528848" y="2629406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N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2168554" y="348692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68" name="Přímá spojnice 67"/>
          <p:cNvCxnSpPr/>
          <p:nvPr/>
        </p:nvCxnSpPr>
        <p:spPr>
          <a:xfrm flipH="1">
            <a:off x="4572000" y="4174589"/>
            <a:ext cx="144016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68"/>
          <p:cNvCxnSpPr/>
          <p:nvPr/>
        </p:nvCxnSpPr>
        <p:spPr>
          <a:xfrm flipH="1">
            <a:off x="1719016" y="2336889"/>
            <a:ext cx="216024" cy="19980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 flipH="1">
            <a:off x="3071565" y="4300603"/>
            <a:ext cx="207838" cy="1260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nice 70"/>
          <p:cNvCxnSpPr/>
          <p:nvPr/>
        </p:nvCxnSpPr>
        <p:spPr>
          <a:xfrm>
            <a:off x="827584" y="3948590"/>
            <a:ext cx="72008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/>
          <p:nvPr/>
        </p:nvCxnSpPr>
        <p:spPr>
          <a:xfrm flipH="1">
            <a:off x="755576" y="2643758"/>
            <a:ext cx="144016" cy="2946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72"/>
          <p:cNvCxnSpPr/>
          <p:nvPr/>
        </p:nvCxnSpPr>
        <p:spPr>
          <a:xfrm>
            <a:off x="3190079" y="2436250"/>
            <a:ext cx="207838" cy="1032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>
            <a:off x="4860032" y="2507559"/>
            <a:ext cx="72008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ovéPole 92"/>
          <p:cNvSpPr txBox="1"/>
          <p:nvPr/>
        </p:nvSpPr>
        <p:spPr>
          <a:xfrm>
            <a:off x="5762154" y="2308918"/>
            <a:ext cx="3340979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Polopřímky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KM a KN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KN a KR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KP  a KT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 a KL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KT a KO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KP a KL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_________________.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(Doplň, zda jsou nebo nejsou opačné.)</a:t>
            </a: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786" y="724354"/>
            <a:ext cx="1703714" cy="127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049" y="504000"/>
            <a:ext cx="1217000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Ray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9" name="Obdélník 8"/>
          <p:cNvSpPr/>
          <p:nvPr/>
        </p:nvSpPr>
        <p:spPr>
          <a:xfrm>
            <a:off x="3192028" y="2735515"/>
            <a:ext cx="18473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cs-CZ" sz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02125" y="2566238"/>
            <a:ext cx="12153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line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96646" y="1712010"/>
            <a:ext cx="81945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přímka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352422" y="1918863"/>
            <a:ext cx="3024336" cy="6120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2922324" y="191886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p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5292080" y="3867895"/>
            <a:ext cx="30243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8316416" y="370380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280640" y="373198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559749" y="4479984"/>
            <a:ext cx="7954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úsečka 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7123192" y="4536824"/>
            <a:ext cx="132760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line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segment 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228566" y="188836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A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8119617" y="3827757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L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39552" y="4443958"/>
            <a:ext cx="113364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polopřímka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3009824" y="4423160"/>
            <a:ext cx="44755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ray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5007518" y="1131590"/>
            <a:ext cx="176683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pačná polopřímka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7284179" y="2474481"/>
            <a:ext cx="119616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pposite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ray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Přímá spojnice 42"/>
          <p:cNvCxnSpPr/>
          <p:nvPr/>
        </p:nvCxnSpPr>
        <p:spPr>
          <a:xfrm>
            <a:off x="4932040" y="1851670"/>
            <a:ext cx="33843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539552" y="3731989"/>
            <a:ext cx="33843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bdélník 44"/>
          <p:cNvSpPr/>
          <p:nvPr/>
        </p:nvSpPr>
        <p:spPr>
          <a:xfrm>
            <a:off x="5165705" y="4020295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K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6293044" y="1894932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B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7788433" y="1894933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C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48" name="Přímá spojnice 47"/>
          <p:cNvCxnSpPr/>
          <p:nvPr/>
        </p:nvCxnSpPr>
        <p:spPr>
          <a:xfrm>
            <a:off x="5496888" y="172565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6516216" y="1725656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>
            <a:off x="3009824" y="3632361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1648058" y="3605975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7970457" y="1768919"/>
            <a:ext cx="0" cy="2520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1389353" y="3731989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2795015" y="3753184"/>
            <a:ext cx="6623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N</a:t>
            </a:r>
            <a:endParaRPr lang="cs-CZ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>
            <a:off x="6516216" y="1815291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1648058" y="3687434"/>
            <a:ext cx="2506738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067944" y="1812415"/>
            <a:ext cx="2454296" cy="2876"/>
          </a:xfrm>
          <a:prstGeom prst="straightConnector1">
            <a:avLst/>
          </a:prstGeom>
          <a:ln w="127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Vývojový diagram: spojnice 57"/>
          <p:cNvSpPr/>
          <p:nvPr/>
        </p:nvSpPr>
        <p:spPr>
          <a:xfrm>
            <a:off x="1590908" y="3697742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Vývojový diagram: spojnice 58"/>
          <p:cNvSpPr/>
          <p:nvPr/>
        </p:nvSpPr>
        <p:spPr>
          <a:xfrm>
            <a:off x="6465090" y="1804563"/>
            <a:ext cx="114300" cy="1143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584" y="663179"/>
            <a:ext cx="1199521" cy="63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Obrázek 41" descr="http://t3.gstatic.com/images?q=tbn:ANd9GcQqUlkEVdoYbhC1DWqNXdrJZB7CsjGQ6xLZE3qXvbDbMTNqLkR5">
            <a:hlinkClick r:id="rId5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437" y="691183"/>
            <a:ext cx="717284" cy="808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26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.8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57736"/>
              </p:ext>
            </p:extLst>
          </p:nvPr>
        </p:nvGraphicFramePr>
        <p:xfrm>
          <a:off x="183540" y="1044001"/>
          <a:ext cx="7185180" cy="396394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2165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Polopřímka je určena: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počátečním bodem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středem přímky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počátečním bodem a délkou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počátečním bodem a bodem,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který jí náleží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Opačné polopřímky nemají: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a) stejný počáteční bod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b) stejný směr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c) stejnou přímku, na které leží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d) opačný směr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38391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Délku polopřímky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zjistím: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pomocí pravítka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pomocí kružítka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nelze ji změřit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proužkem papíru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Křížkem vyznačuji bod, který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leží: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a) na polopřímce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na úsečce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samostatně v rovině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na opačné polopřímce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93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558011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9422" y="1275606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BLAŽKOVÁ,R., VAŇUROVÁ,M., Matematika pro 3.ročník základních škol 1.díl 3.vyd. Všeň: Alter, 2008. ISBN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978-80-7245-105-0</a:t>
            </a: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  <a:hlinkClick r:id="rId3"/>
              </a:rPr>
              <a:t>markovo.wz.cz/tenis/img/hriste.gif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Obrázky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z databáze Klipart   </a:t>
            </a:r>
          </a:p>
          <a:p>
            <a:r>
              <a:rPr lang="cs-CZ" sz="1400" dirty="0" smtClean="0"/>
              <a:t>   </a:t>
            </a:r>
            <a:endParaRPr lang="cs-CZ" sz="1400" dirty="0"/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  <p:sp>
        <p:nvSpPr>
          <p:cNvPr id="3" name="Obdélník 2"/>
          <p:cNvSpPr/>
          <p:nvPr/>
        </p:nvSpPr>
        <p:spPr>
          <a:xfrm>
            <a:off x="226368" y="1675951"/>
            <a:ext cx="1105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816" y="3363838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02412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2547</TotalTime>
  <Words>824</Words>
  <Application>Microsoft Office PowerPoint</Application>
  <PresentationFormat>Předvádění na obrazovce (16:9)</PresentationFormat>
  <Paragraphs>177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7.1 Polopřímka, opačné polopřímky</vt:lpstr>
      <vt:lpstr>7.2 Co již víme?</vt:lpstr>
      <vt:lpstr>7.3  Jaké si řekneme nové termíny a názvy?</vt:lpstr>
      <vt:lpstr>7.4 Co si řekneme nového?    </vt:lpstr>
      <vt:lpstr>7.5 Procvičení a příklady</vt:lpstr>
      <vt:lpstr>7.6 Něco navíc pro šikovné</vt:lpstr>
      <vt:lpstr>7.7 Ray</vt:lpstr>
      <vt:lpstr>7.8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277</cp:revision>
  <dcterms:created xsi:type="dcterms:W3CDTF">2010-10-18T18:21:56Z</dcterms:created>
  <dcterms:modified xsi:type="dcterms:W3CDTF">2012-10-07T18:12:00Z</dcterms:modified>
</cp:coreProperties>
</file>