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6" r:id="rId3"/>
    <p:sldId id="259" r:id="rId4"/>
    <p:sldId id="264" r:id="rId5"/>
    <p:sldId id="275" r:id="rId6"/>
    <p:sldId id="261" r:id="rId7"/>
    <p:sldId id="270" r:id="rId8"/>
    <p:sldId id="273" r:id="rId9"/>
    <p:sldId id="274" r:id="rId10"/>
    <p:sldId id="269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42E9CAD-D9FC-4EF8-8105-ADCD243C0CA7}">
          <p14:sldIdLst>
            <p14:sldId id="257"/>
            <p14:sldId id="276"/>
            <p14:sldId id="259"/>
            <p14:sldId id="264"/>
          </p14:sldIdLst>
        </p14:section>
        <p14:section name="Oddíl bez názvu" id="{6F666B9C-4051-4CB0-A816-899DD654D611}">
          <p14:sldIdLst>
            <p14:sldId id="275"/>
            <p14:sldId id="261"/>
            <p14:sldId id="270"/>
            <p14:sldId id="273"/>
            <p14:sldId id="274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13763"/>
    <a:srgbClr val="816209"/>
    <a:srgbClr val="00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>
        <p:scale>
          <a:sx n="89" d="100"/>
          <a:sy n="89" d="100"/>
        </p:scale>
        <p:origin x="-840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85192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3902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>
                <a:solidFill>
                  <a:prstClr val="black"/>
                </a:solidFill>
              </a:rPr>
              <a:t>Elektronická učebnice - Základní škola Děčín VI, Na Stráni 879/2, příspěvková organizace</a:t>
            </a:r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829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prusa\Dokumenty\Prezentace1256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5" Type="http://schemas.openxmlformats.org/officeDocument/2006/relationships/image" Target="../media/image6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7854" y="495814"/>
            <a:ext cx="4951998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40.1 Zásobník – Osová souměrnost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rezentace1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8388" y="4687888"/>
            <a:ext cx="304800" cy="3048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0" y="337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ovéPole 29"/>
          <p:cNvSpPr txBox="1"/>
          <p:nvPr/>
        </p:nvSpPr>
        <p:spPr>
          <a:xfrm>
            <a:off x="-7854" y="4517122"/>
            <a:ext cx="915185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Blanka Průšová</a:t>
            </a: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obrázek 5" descr="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030" y="4517121"/>
            <a:ext cx="3061970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31" y="2859782"/>
            <a:ext cx="6459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C:\Users\prusovab\Desktop\Skeny\obrázek0000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t="21344" r="1073" b="63399"/>
          <a:stretch/>
        </p:blipFill>
        <p:spPr bwMode="auto">
          <a:xfrm>
            <a:off x="302895" y="1027375"/>
            <a:ext cx="4269105" cy="1242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 descr="C:\Users\prusovab\Desktop\Skeny\obrázek0000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55890" r="2303" b="21106"/>
          <a:stretch/>
        </p:blipFill>
        <p:spPr bwMode="auto">
          <a:xfrm>
            <a:off x="5072608" y="2283718"/>
            <a:ext cx="3620716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64344" y="2474481"/>
            <a:ext cx="3728906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Prohlédni si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všechny obrázky a řekni,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pro který z nich je čárkovaná čára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osou souměrnosti.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Zkus namalovat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další takové obrázky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a zahrát si soutěž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se spolužáky. 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(Kdo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jich namaluje více….,</a:t>
            </a:r>
          </a:p>
          <a:p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Kdo vícekrát správně odpoví, </a:t>
            </a:r>
            <a:r>
              <a:rPr lang="cs-CZ" sz="1600" b="1" i="1" dirty="0" err="1" smtClean="0">
                <a:latin typeface="Times New Roman" pitchFamily="18" charset="0"/>
                <a:cs typeface="Times New Roman" pitchFamily="18" charset="0"/>
              </a:rPr>
              <a:t>atd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….)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38738" y="1103035"/>
            <a:ext cx="383791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Pokus se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 čtvercové sítě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narýsovat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souměrný obraz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vyznačených útvarů.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(Osou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souměrnosti je čárkovaná čára.) </a:t>
            </a:r>
            <a:endParaRPr lang="cs-CZ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138738" y="3951809"/>
            <a:ext cx="3602268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Rýsuj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další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osově souměrné obrázky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29306"/>
              </p:ext>
            </p:extLst>
          </p:nvPr>
        </p:nvGraphicFramePr>
        <p:xfrm>
          <a:off x="1043608" y="1275606"/>
          <a:ext cx="7272808" cy="35242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Blanka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Průšová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Osová souměrnost,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síť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krychle,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stavby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z krychlí,</a:t>
                      </a:r>
                    </a:p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č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tvercová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síť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obvod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 obsah.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obsahující zásobník úloh k učivu geometrie.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80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5004048" cy="499634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40.2 Zásobník – Síť krychle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Elektronická  učebnice - I. stupeň   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</a:rPr>
              <a:t>Základní škola Děčín VI, Na Stráni 879/2  – příspěvková organizace                          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</a:rPr>
              <a:t>	Matematika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sz="1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moravskyenduroteam.cz/wp-content/2012/04/otazn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24422"/>
            <a:ext cx="659930" cy="7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C:\Users\prusovab\Desktop\Skeny\obrázek000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0" t="16047" r="9315" b="62834"/>
          <a:stretch/>
        </p:blipFill>
        <p:spPr bwMode="auto">
          <a:xfrm>
            <a:off x="581307" y="1179900"/>
            <a:ext cx="3384376" cy="1186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C:\Users\prusovab\Desktop\Skeny\obrázek0000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0" t="40653" r="13698" b="38228"/>
          <a:stretch/>
        </p:blipFill>
        <p:spPr bwMode="auto">
          <a:xfrm>
            <a:off x="4572000" y="1179900"/>
            <a:ext cx="3600400" cy="1413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ázek 9" descr="C:\Users\prusovab\Desktop\Skeny\obrázek0000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t="65454" r="29863" b="22921"/>
          <a:stretch/>
        </p:blipFill>
        <p:spPr bwMode="auto">
          <a:xfrm>
            <a:off x="395536" y="3585552"/>
            <a:ext cx="3240360" cy="1266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95536" y="2724809"/>
            <a:ext cx="2976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1. Prohlédni si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obrázek 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řekni, 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ze které sítě lze složit krychli.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737537" y="2894085"/>
            <a:ext cx="440646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Překresli si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obrázek do čtverečkovaného papíru.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Připoj jeden čtvereček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tak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, aby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 daných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útvarů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vznikla síť krychle.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283390" y="4020621"/>
            <a:ext cx="417761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Součet puntíků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protilehlých stěnách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hrací kostky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je 7.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Řekni,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na kterém obrázku je síť hrací kostky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prusovab\AppData\Local\Microsoft\Windows\Temporary Internet Files\Content.IE5\QEC5XKSS\MP900403134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98182"/>
            <a:ext cx="881620" cy="84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56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79" y="511484"/>
            <a:ext cx="4785445" cy="477054"/>
          </a:xfrm>
        </p:spPr>
        <p:txBody>
          <a:bodyPr wrap="squar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40.3 Zásobník – Stavby z krychlí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-18288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123" y="627534"/>
            <a:ext cx="869171" cy="127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C:\Users\prusovab\Desktop\Skeny\obrázek000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t="19936" r="19452" b="68644"/>
          <a:stretch/>
        </p:blipFill>
        <p:spPr bwMode="auto">
          <a:xfrm>
            <a:off x="2731637" y="1106745"/>
            <a:ext cx="3888432" cy="9290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5" descr="C:\Users\prusovab\Desktop\Skeny\obrázek000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t="51098" r="14521" b="33998"/>
          <a:stretch/>
        </p:blipFill>
        <p:spPr bwMode="auto">
          <a:xfrm>
            <a:off x="4860091" y="3054404"/>
            <a:ext cx="3436620" cy="1213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C:\Users\prusovab\Desktop\Skeny\obrázek0000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3" t="69098" r="23836" b="20063"/>
          <a:stretch/>
        </p:blipFill>
        <p:spPr bwMode="auto">
          <a:xfrm>
            <a:off x="846548" y="3385239"/>
            <a:ext cx="2900680" cy="882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502166" y="2279043"/>
            <a:ext cx="358944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1. Prohlédni si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obrázek 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řekni, 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kterou stavbu potřebuješ nejvíce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a  na kterou nejméně krychlí.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Postav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63192" y="2100506"/>
            <a:ext cx="411375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Stavbu K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rozeber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z malých krychliček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sestav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co největší krychli.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Kolik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krychliček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zbyde?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Totéž proveď s ostatními stavbami.</a:t>
            </a:r>
          </a:p>
        </p:txBody>
      </p:sp>
      <p:pic>
        <p:nvPicPr>
          <p:cNvPr id="2050" name="Picture 2" descr="C:\Users\prusovab\AppData\Local\Microsoft\Windows\Temporary Internet Files\Content.IE5\LW29ULNB\MC9002903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91" y="1142769"/>
            <a:ext cx="1059253" cy="90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004048" y="4436973"/>
            <a:ext cx="353654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První stavba je popsána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plánem.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Zapiš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správné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plány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ostatních staveb.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75827" y="4430644"/>
            <a:ext cx="396294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Rozhodni,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která stavba vypadá při pohledu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shora, zepředu i zprava stejně.</a:t>
            </a:r>
          </a:p>
        </p:txBody>
      </p:sp>
      <p:pic>
        <p:nvPicPr>
          <p:cNvPr id="13" name="Picture 2" descr="C:\Users\prusovab\AppData\Local\Microsoft\Windows\Temporary Internet Files\Content.IE5\D1O92E1G\MM90023620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89" y="3435846"/>
            <a:ext cx="3714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rusovab\AppData\Local\Microsoft\Windows\Temporary Internet Files\Content.IE5\D1O92E1G\MM90023620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08" y="3375396"/>
            <a:ext cx="3714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73388"/>
            <a:ext cx="4731027" cy="477054"/>
          </a:xfrm>
        </p:spPr>
        <p:txBody>
          <a:bodyPr wrap="squar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40.4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Zásobník – Stavby z krychlí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://t3.gstatic.com/images?q=tbn:ANd9GcSifZDslFTdmkh4rux-JRtz5LqN9c3XpjxzGmowdaNpmD-bNWR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9822"/>
            <a:ext cx="645938" cy="7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C:\Users\prusovab\Desktop\Skeny\obrázek0000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8453" r="17534" b="54127"/>
          <a:stretch/>
        </p:blipFill>
        <p:spPr bwMode="auto">
          <a:xfrm>
            <a:off x="745806" y="2859782"/>
            <a:ext cx="3234058" cy="10567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 descr="C:\Users\prusovab\Desktop\Skeny\obrázek0000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7" t="57098" r="7945" b="31095"/>
          <a:stretch/>
        </p:blipFill>
        <p:spPr bwMode="auto">
          <a:xfrm>
            <a:off x="6149611" y="1779661"/>
            <a:ext cx="2332990" cy="9613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 descr="C:\Users\prusovab\Desktop\Skeny\obrázek0000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2968" r="7945" b="75419"/>
          <a:stretch/>
        </p:blipFill>
        <p:spPr bwMode="auto">
          <a:xfrm>
            <a:off x="705144" y="971589"/>
            <a:ext cx="4010872" cy="745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4998" y="1896782"/>
            <a:ext cx="551291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U stavby v rámečku byla přemístěna jedna krychle.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Dívej se na stavby z různých stran a řekni, kterou 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ze staveb A, B, C, D jsme nemohli tímto způsobem vytvořit.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94521" y="4006576"/>
            <a:ext cx="400782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2. Zjisti,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kolik různých staveb můžeš vytvořit,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když ke stavbě na obrázku přidáš 1 krychli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Zapiš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je pomocí plánů.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476923" y="3354493"/>
            <a:ext cx="4405373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Sestav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 krychlí stavbu, kterou vidíš na obrázku.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Rozeber ji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 z krychlí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vytvoř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dvojitou řadu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Jaká bude délka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této řady na obrázku a řady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z tvých krychliček?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prusovab\AppData\Local\Microsoft\Windows\Temporary Internet Files\Content.IE5\D1O92E1G\MM90023620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0278" y="2759770"/>
            <a:ext cx="3714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rusovab\AppData\Local\Microsoft\Windows\Temporary Internet Files\Content.IE5\D1O92E1G\MM90023620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05" y="2174571"/>
            <a:ext cx="3714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rusovab\AppData\Local\Microsoft\Windows\Temporary Internet Files\Content.IE5\D1O92E1G\MM90023620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05" y="956718"/>
            <a:ext cx="3714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prusovab\AppData\Local\Microsoft\Windows\Temporary Internet Files\Content.IE5\D1O92E1G\MM90023620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135" y="960179"/>
            <a:ext cx="3714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prusovab\AppData\Local\Microsoft\Windows\Temporary Internet Files\Content.IE5\D1O92E1G\MM90023620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59" y="971588"/>
            <a:ext cx="3714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prusovab\AppData\Local\Microsoft\Windows\Temporary Internet Files\Content.IE5\D1O92E1G\MM90023620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43955"/>
            <a:ext cx="3714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prusovab\AppData\Local\Microsoft\Windows\Temporary Internet Files\Content.IE5\D1O92E1G\MM900236209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8" y="971589"/>
            <a:ext cx="3714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0" y="-11289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-1" y="472641"/>
            <a:ext cx="5436097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40.5 Zásobník – Čtvercová síť- obvod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C:\Users\prusovab\Desktop\Skeny\obrázek00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8" t="38904" r="28219" b="48515"/>
          <a:stretch/>
        </p:blipFill>
        <p:spPr bwMode="auto">
          <a:xfrm rot="10800000">
            <a:off x="5292080" y="1169351"/>
            <a:ext cx="3184525" cy="1024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C:\Users\prusovab\Desktop\Skeny\obrázek00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t="58261" r="28219" b="32449"/>
          <a:stretch/>
        </p:blipFill>
        <p:spPr bwMode="auto">
          <a:xfrm rot="10800000">
            <a:off x="494040" y="1303336"/>
            <a:ext cx="3357880" cy="7562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125203" y="2407075"/>
            <a:ext cx="346229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Prohlédni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obrázek a 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přerýsuj ho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čtverečkovaný papír.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Řekni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který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útvar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obvod rovný obvodu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tohoto útvaru.</a:t>
            </a:r>
          </a:p>
          <a:p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99516" y="2279043"/>
            <a:ext cx="391754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Prohlédni si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obrázek a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přerýsuj ho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na čtverečkovaný papír.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Řekni,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který útvar má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největší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obvod,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a vybarvi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ho žlutě.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Řekni,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který útvar má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nejmenší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obvod,</a:t>
            </a:r>
            <a:endParaRPr lang="cs-CZ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      a vybarvi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zeleně.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9" descr="C:\Users\prusovab\Desktop\Skeny\obrázek00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1" r="85753" b="41159"/>
          <a:stretch/>
        </p:blipFill>
        <p:spPr bwMode="auto">
          <a:xfrm>
            <a:off x="7709674" y="3139408"/>
            <a:ext cx="819785" cy="7092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976289" y="4299942"/>
            <a:ext cx="51914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čtverečkovaný papír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narýsuj několik dvojic útvarů,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jejichž obvody se sobě rovnají.</a:t>
            </a:r>
          </a:p>
        </p:txBody>
      </p:sp>
      <p:pic>
        <p:nvPicPr>
          <p:cNvPr id="13" name="Picture 3" descr="C:\Users\prusovab\AppData\Local\Microsoft\Windows\Temporary Internet Files\Content.IE5\D1O92E1G\MP900406652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16" y="4083918"/>
            <a:ext cx="1231047" cy="931078"/>
          </a:xfrm>
          <a:prstGeom prst="rect">
            <a:avLst/>
          </a:prstGeom>
          <a:noFill/>
          <a:extLst/>
        </p:spPr>
      </p:pic>
      <p:pic>
        <p:nvPicPr>
          <p:cNvPr id="2053" name="Picture 5" descr="C:\Users\prusovab\AppData\Local\Microsoft\Windows\Temporary Internet Files\Content.IE5\D1O92E1G\MC90005462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27" y="4147978"/>
            <a:ext cx="883778" cy="89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moravskyenduroteam.cz/wp-content/2012/04/otazni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034" y="1179997"/>
            <a:ext cx="659930" cy="73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" y="492443"/>
            <a:ext cx="5364087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40.6 </a:t>
            </a:r>
            <a:r>
              <a:rPr lang="cs-CZ" sz="2800" b="1" dirty="0">
                <a:latin typeface="Times New Roman" pitchFamily="18" charset="0"/>
                <a:cs typeface="Times New Roman" pitchFamily="18" charset="0"/>
              </a:rPr>
              <a:t>Zásobník – Čtvercová síť-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obsah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C:\Users\prusovab\Desktop\Skeny\obrázek00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64749" r="27555" b="25664"/>
          <a:stretch/>
        </p:blipFill>
        <p:spPr bwMode="auto">
          <a:xfrm rot="10800000">
            <a:off x="2135917" y="1064427"/>
            <a:ext cx="3892178" cy="795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C:\Users\prusovab\Desktop\Skeny\obrázek00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8" t="55356" r="28220" b="37677"/>
          <a:stretch/>
        </p:blipFill>
        <p:spPr bwMode="auto">
          <a:xfrm rot="10800000">
            <a:off x="161239" y="3029511"/>
            <a:ext cx="3949355" cy="7830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ek 7" descr="C:\Users\prusovab\Desktop\Skeny\obrázek00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36968" r="29863" b="55677"/>
          <a:stretch/>
        </p:blipFill>
        <p:spPr bwMode="auto">
          <a:xfrm rot="10800000">
            <a:off x="4575813" y="2888245"/>
            <a:ext cx="4238752" cy="814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603499" y="1944634"/>
            <a:ext cx="55621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Prohlédni si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obrázek a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přerýsuj ho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na čtverečkovaný papír.</a:t>
            </a:r>
          </a:p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Řekni,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který útvar má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největší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obsah,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 vybarvi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ho žlutě.</a:t>
            </a:r>
          </a:p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Řekni,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který útvar má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nejmenší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obsah,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vybarvi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zeleně.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rusovab\AppData\Local\Microsoft\Windows\Temporary Internet Files\Content.IE5\J97M1XV1\MP900390438[2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654" y="1358717"/>
            <a:ext cx="1247883" cy="89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rusovab\AppData\Local\Microsoft\Windows\Temporary Internet Files\Content.IE5\D1O92E1G\MC9000546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06" y="1247456"/>
            <a:ext cx="1099315" cy="11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moravskyenduroteam.cz/wp-content/2012/04/otazni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90" y="631259"/>
            <a:ext cx="777522" cy="8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99517" y="4007554"/>
            <a:ext cx="326762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Vypočítej obsahy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celých útvarů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i jejich šedých částí.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926154" y="3799949"/>
            <a:ext cx="3451586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Které dva útvary mají stejný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obsah?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808539" y="4299942"/>
            <a:ext cx="511550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 čtverečkovaný papír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narýsuj několik dvojic útvarů,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jejichž obsahy se sobě rovnají.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7445"/>
            <a:ext cx="4776309" cy="477054"/>
          </a:xfrm>
        </p:spPr>
        <p:txBody>
          <a:bodyPr wrap="none">
            <a:sp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40.7 Zásobník – Obvod - rozměry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34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   </a:t>
            </a:r>
            <a:r>
              <a:rPr lang="cs-CZ" sz="1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 descr="C:\Users\prusovab\Desktop\Skeny\obrázek0000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30968" r="47945" b="52773"/>
          <a:stretch/>
        </p:blipFill>
        <p:spPr bwMode="auto">
          <a:xfrm rot="10800000">
            <a:off x="395536" y="3147814"/>
            <a:ext cx="1944216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74972" y="1603452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</a:tabLst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12cm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91880" y="1192335"/>
            <a:ext cx="410240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 Trpaslíci 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dělali před chaloupkou chodník. </a:t>
            </a:r>
            <a:endParaRPr lang="cs-CZ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Z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pěti shodných parket  poskládali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obdélník.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Urči 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jeho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obvod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je-li délka delší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strany</a:t>
            </a:r>
          </a:p>
          <a:p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parkety a = 12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24988" y="2643758"/>
            <a:ext cx="563276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 Pozorně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 prohlédni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urči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všechny zbývající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délky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když víš, že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obvod čtyřúhelníku je 56 cm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A = _____ cm                      B = _____  cm</a:t>
            </a:r>
          </a:p>
          <a:p>
            <a:endParaRPr lang="cs-CZ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C 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_____ cm                     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_____ 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</a:p>
          <a:p>
            <a:endParaRPr lang="cs-CZ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Označ s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menší útvary velkými písmeny a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vypočítej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obvod </a:t>
            </a:r>
          </a:p>
          <a:p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každého z nich.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rusovab\AppData\Local\Microsoft\Windows\Temporary Internet Files\Content.IE5\J97M1XV1\MC90040641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55556"/>
            <a:ext cx="697483" cy="109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09768"/>
              </p:ext>
            </p:extLst>
          </p:nvPr>
        </p:nvGraphicFramePr>
        <p:xfrm>
          <a:off x="515688" y="1315490"/>
          <a:ext cx="1794520" cy="822960"/>
        </p:xfrm>
        <a:graphic>
          <a:graphicData uri="http://schemas.openxmlformats.org/drawingml/2006/table">
            <a:tbl>
              <a:tblPr/>
              <a:tblGrid>
                <a:gridCol w="356245"/>
                <a:gridCol w="1076325"/>
                <a:gridCol w="361950"/>
              </a:tblGrid>
              <a:tr h="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dirty="0">
                          <a:effectLst/>
                          <a:latin typeface="Times New Roman"/>
                        </a:rPr>
                        <a:t> </a:t>
                      </a:r>
                      <a:endParaRPr lang="cs-CZ" dirty="0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dirty="0">
                          <a:effectLst/>
                          <a:latin typeface="Times New Roman"/>
                        </a:rPr>
                        <a:t> </a:t>
                      </a:r>
                      <a:endParaRPr lang="cs-CZ" dirty="0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dirty="0">
                          <a:effectLst/>
                          <a:latin typeface="Times New Roman"/>
                        </a:rPr>
                        <a:t> </a:t>
                      </a:r>
                      <a:endParaRPr lang="cs-CZ" dirty="0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  <a:latin typeface="Times New Roman"/>
                        </a:rPr>
                        <a:t> </a:t>
                      </a:r>
                      <a:endParaRPr lang="cs-CZ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dirty="0">
                          <a:effectLst/>
                          <a:latin typeface="Times New Roman"/>
                        </a:rPr>
                        <a:t> </a:t>
                      </a:r>
                      <a:endParaRPr lang="cs-CZ" dirty="0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6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393" y="492443"/>
            <a:ext cx="5076056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40.8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Zásobník –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Obsah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- rozměry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303119"/>
              </p:ext>
            </p:extLst>
          </p:nvPr>
        </p:nvGraphicFramePr>
        <p:xfrm>
          <a:off x="826569" y="1311564"/>
          <a:ext cx="1794520" cy="822960"/>
        </p:xfrm>
        <a:graphic>
          <a:graphicData uri="http://schemas.openxmlformats.org/drawingml/2006/table">
            <a:tbl>
              <a:tblPr/>
              <a:tblGrid>
                <a:gridCol w="356245"/>
                <a:gridCol w="1076325"/>
                <a:gridCol w="361950"/>
              </a:tblGrid>
              <a:tr h="0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dirty="0">
                          <a:effectLst/>
                          <a:latin typeface="Times New Roman"/>
                        </a:rPr>
                        <a:t> </a:t>
                      </a:r>
                      <a:endParaRPr lang="cs-CZ" dirty="0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  <a:latin typeface="Times New Roman"/>
                        </a:rPr>
                        <a:t> </a:t>
                      </a:r>
                      <a:endParaRPr lang="cs-CZ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  <a:latin typeface="Times New Roman"/>
                        </a:rPr>
                        <a:t> </a:t>
                      </a:r>
                      <a:endParaRPr lang="cs-CZ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  <a:latin typeface="Times New Roman"/>
                        </a:rPr>
                        <a:t> </a:t>
                      </a:r>
                      <a:endParaRPr lang="cs-CZ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dirty="0">
                          <a:effectLst/>
                          <a:latin typeface="Times New Roman"/>
                        </a:rPr>
                        <a:t> </a:t>
                      </a:r>
                      <a:endParaRPr lang="cs-CZ" dirty="0">
                        <a:effectLst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70248" y="1659974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l"/>
              </a:tabLst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12cm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604029" y="1341842"/>
            <a:ext cx="4102405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 Trpaslíci 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dělali před chaloupkou chodník. </a:t>
            </a:r>
            <a:endParaRPr lang="cs-CZ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Z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pěti shodných parket  poskládali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obdélník.</a:t>
            </a:r>
          </a:p>
          <a:p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Urči 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jeho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obsah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je-li délka delší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strany</a:t>
            </a:r>
          </a:p>
          <a:p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parkety a = 12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cm.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rusovab\AppData\Local\Microsoft\Windows\Temporary Internet Files\Content.IE5\D1O92E1G\MC9004155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550139"/>
            <a:ext cx="1070141" cy="154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 descr="C:\Users\prusovab\Desktop\Skeny\obrázek0000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t="42775" r="5480" b="39031"/>
          <a:stretch/>
        </p:blipFill>
        <p:spPr bwMode="auto">
          <a:xfrm rot="10800000">
            <a:off x="1835695" y="2643758"/>
            <a:ext cx="4608513" cy="13581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26569" y="4127270"/>
            <a:ext cx="672972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 Pozorně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 prohlédni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obrázek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urči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všechny zbývající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délky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když znáš obsahy daných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čtyřúhelníků.</a:t>
            </a:r>
          </a:p>
          <a:p>
            <a:r>
              <a:rPr lang="cs-CZ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Označ s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 menší útvary velkými písmeny a </a:t>
            </a:r>
            <a:r>
              <a:rPr lang="cs-CZ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vypočítej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obvod 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každého </a:t>
            </a:r>
            <a:r>
              <a:rPr lang="cs-CZ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 nich</a:t>
            </a:r>
            <a:r>
              <a:rPr lang="cs-CZ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www.moravskyenduroteam.cz/wp-content/2012/04/otazn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8" y="2889653"/>
            <a:ext cx="777522" cy="8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usovab\AppData\Local\Microsoft\Windows\Temporary Internet Files\Content.IE5\QEC5XKSS\MC90044152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900" y="557566"/>
            <a:ext cx="1308773" cy="111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Matematika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507326"/>
            <a:ext cx="37359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40.9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Použité zdroje, citace</a:t>
            </a:r>
          </a:p>
        </p:txBody>
      </p:sp>
      <p:sp>
        <p:nvSpPr>
          <p:cNvPr id="5" name="Obdélník 4"/>
          <p:cNvSpPr/>
          <p:nvPr/>
        </p:nvSpPr>
        <p:spPr>
          <a:xfrm>
            <a:off x="216670" y="1176540"/>
            <a:ext cx="8640960" cy="16112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1. HEJNÝ, M., HOUFKOVÁ, J., JIROTKOVÁ, D., MANDÍKOVÁ, D. a kol., Matematické a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přírodovědné úlohy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1.vyd. Praha : Ústav pro informace ve vzdělávání, 2011,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ISBN 978-80-211-0611-6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2. Obrázky z databáze Klipart</a:t>
            </a: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226368" y="1675951"/>
            <a:ext cx="110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29816" y="3363838"/>
            <a:ext cx="7884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5069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1079</Words>
  <Application>Microsoft Office PowerPoint</Application>
  <PresentationFormat>Předvádění na obrazovce (16:9)</PresentationFormat>
  <Paragraphs>156</Paragraphs>
  <Slides>10</Slides>
  <Notes>9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40.1 Zásobník – Osová souměrnost</vt:lpstr>
      <vt:lpstr>40.2 Zásobník – Síť krychle</vt:lpstr>
      <vt:lpstr>40.3 Zásobník – Stavby z krychlí</vt:lpstr>
      <vt:lpstr>40.4 Zásobník – Stavby z krychlí</vt:lpstr>
      <vt:lpstr>Prezentace aplikace PowerPoint</vt:lpstr>
      <vt:lpstr>40.6 Zásobník – Čtvercová síť- obsah</vt:lpstr>
      <vt:lpstr>40.7 Zásobník – Obvod - rozměry</vt:lpstr>
      <vt:lpstr>40.8 Zásobník – Obsah - rozměry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467</cp:revision>
  <dcterms:created xsi:type="dcterms:W3CDTF">2010-10-18T18:21:56Z</dcterms:created>
  <dcterms:modified xsi:type="dcterms:W3CDTF">2013-04-21T17:19:29Z</dcterms:modified>
</cp:coreProperties>
</file>