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70" r:id="rId9"/>
    <p:sldId id="271" r:id="rId10"/>
    <p:sldId id="269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813763"/>
    <a:srgbClr val="FF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49" autoAdjust="0"/>
  </p:normalViewPr>
  <p:slideViewPr>
    <p:cSldViewPr>
      <p:cViewPr varScale="1">
        <p:scale>
          <a:sx n="93" d="100"/>
          <a:sy n="93" d="100"/>
        </p:scale>
        <p:origin x="-71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85192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3902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>
                <a:solidFill>
                  <a:prstClr val="black"/>
                </a:solidFill>
              </a:rPr>
              <a:pPr/>
              <a:t>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Elektronická učebnice - Základní škola Děčín VI, Na Stráni 879/2, příspěvková organizace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82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15.10.2012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15.10.2012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15.10.2012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q=p%C5%99em%C3%BD%C5%A1lej&amp;start=94&amp;hl=cs&amp;biw=1366&amp;bih=673&amp;tbm=isch&amp;tbnid=w44TInwy_MdRWM:&amp;imgrefurl=http://fyzweb.cz/materialy/debrujari/index.php&amp;docid=dQcB1iyjD_dWhM&amp;imgurl=http://fyzweb.cz/materialy/debrujari/zaba1.gif&amp;w=384&amp;h=334&amp;ei=aCUkUPquEcjAtAad5oGAAg&amp;zoom=1" TargetMode="Externa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prusa\Dokumenty\Prezentace1256.wav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hyperlink" Target="http://images.google.com/imgres?q=%C3%BAse%C4%8Dka&amp;hl=cs&amp;biw=1366&amp;bih=673&amp;tbm=isch&amp;tbnid=yR_kr6O6Zb3qtM:&amp;imgrefurl=http://cs.wikipedia.org/wiki/%C3%9Ase%C4%8Dka&amp;docid=Ux9qSDulBo0FfM&amp;imgurl=http://upload.wikimedia.org/wikipedia/commons/thumb/d/d5/Usecka.svg/388px-Usecka.svg.png&amp;w=388&amp;h=187&amp;ei=fzUkUOOsAcXRsgam04DQDw&amp;zoom=1&amp;iact=hc&amp;vpx=333&amp;vpy=175&amp;dur=4986&amp;hovh=149&amp;hovw=310&amp;tx=181&amp;ty=68&amp;sig=118092925907564384504&amp;page=1&amp;tbnh=87&amp;tbnw=180&amp;start=0&amp;ndsp=18&amp;ved=1t:429,r:1,s:0,i:7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9.jpeg"/><Relationship Id="rId5" Type="http://schemas.openxmlformats.org/officeDocument/2006/relationships/hyperlink" Target="http://images.google.com/imgres?q=%C3%BAse%C4%8Dka&amp;hl=cs&amp;biw=1366&amp;bih=673&amp;tbm=isch&amp;tbnid=QKrT4XkbGUbyFM:&amp;imgrefurl=http://slunata2-jih.blog.cz/1111/primka-bod-usecka&amp;docid=55ksQ7NhJzpegM&amp;imgurl=http://nd05.jxs.cz/057/135/d3bb2226a2_81642645_o2.jpg&amp;w=1600&amp;h=1200&amp;ei=YiYkUKXEN8_AswbT2IGACg&amp;zoom=1&amp;iact=hc&amp;vpx=516&amp;vpy=68&amp;dur=1868&amp;hovh=194&amp;hovw=259&amp;tx=153&amp;ty=122&amp;sig=118092925907564384504&amp;page=3&amp;tbnh=142&amp;tbnw=164&amp;start=42&amp;ndsp=24&amp;ved=1t:429,r:14,s:42,i:250" TargetMode="Externa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10.jpeg"/><Relationship Id="rId5" Type="http://schemas.openxmlformats.org/officeDocument/2006/relationships/hyperlink" Target="http://images.google.com/imgres?q=vyk%C5%99i%C4%8Dn%C3%ADk&amp;start=273&amp;hl=cs&amp;biw=1366&amp;bih=673&amp;tbm=isch&amp;tbnid=AcJsXzbJs27pOM:&amp;imgrefurl=http://korona-korm.deviantart.com/&amp;docid=K3ypr0F_2jMYnM&amp;imgurl=http://fc01.deviantart.net/fs47/f/2009/215/8/4/Jerry_The_Exclamation_mark_by_Korona_Korm.jpg&amp;w=276&amp;h=755&amp;ei=YzskUO_5NZHItAaStIDYAw&amp;zoom=1&amp;iact=hc&amp;vpx=162&amp;vpy=15&amp;dur=129&amp;hovh=372&amp;hovw=136&amp;tx=94&amp;ty=183&amp;sig=118092925907564384504&amp;page=11&amp;tbnh=154&amp;tbnw=56&amp;ndsp=30&amp;ved=1t:429,r:7,s:273,i:28" TargetMode="Externa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997029" cy="477054"/>
          </a:xfrm>
        </p:spPr>
        <p:txBody>
          <a:bodyPr vert="horz" wrap="none" lIns="90000" tIns="45720" rIns="91440" bIns="45720" rtlCol="0" anchor="ctr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4.1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Přímka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(modelování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rýsování)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rezentace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88388" y="4687888"/>
            <a:ext cx="304800" cy="304800"/>
          </a:xfrm>
          <a:prstGeom prst="rect">
            <a:avLst/>
          </a:prstGeom>
        </p:spPr>
      </p:pic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29"/>
          <p:cNvSpPr txBox="1"/>
          <p:nvPr/>
        </p:nvSpPr>
        <p:spPr>
          <a:xfrm>
            <a:off x="-33054" y="4669521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Blanka Průšová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obrázek 5" descr="Im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030" y="4669522"/>
            <a:ext cx="3061970" cy="646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t0.gstatic.com/images?q=tbn:ANd9GcQZHabba25MvoIKl_8_-69q6Fhek-Bm02txGA8mSulwt9utgsiuE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590" y="1691258"/>
            <a:ext cx="2400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Přímá spojnice 3"/>
          <p:cNvCxnSpPr/>
          <p:nvPr/>
        </p:nvCxnSpPr>
        <p:spPr>
          <a:xfrm>
            <a:off x="1031590" y="1109684"/>
            <a:ext cx="2400300" cy="319025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971600" y="1109684"/>
            <a:ext cx="1800200" cy="319025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t1.gstatic.com/images?q=tbn:ANd9GcQqAfhh0CoMLfdE2G356ZuDnKCew6ALscrRAulBYuCr1YLIbY8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18260" y="1885090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Přímá spojnice 33"/>
          <p:cNvCxnSpPr/>
          <p:nvPr/>
        </p:nvCxnSpPr>
        <p:spPr>
          <a:xfrm>
            <a:off x="5102717" y="2985336"/>
            <a:ext cx="4041283" cy="610922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5843188" y="2590324"/>
            <a:ext cx="3150000" cy="395012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ázek 12" descr="http://t3.gstatic.com/images?q=tbn:ANd9GcQElOZt5AyTXfpFAcM5GzWP9ExA2tdO4gvesU4wRg3LPg70bElUBQ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512" y="865584"/>
            <a:ext cx="1272540" cy="11080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Přímá spojnice 17"/>
          <p:cNvCxnSpPr/>
          <p:nvPr/>
        </p:nvCxnSpPr>
        <p:spPr>
          <a:xfrm flipV="1">
            <a:off x="8111650" y="699542"/>
            <a:ext cx="881538" cy="606942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7308304" y="699542"/>
            <a:ext cx="619874" cy="606942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805020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Blanka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Průšová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Přímka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modelování a rýsování přímek.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4.10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Anotace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8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58251" y="483518"/>
            <a:ext cx="2376120" cy="477054"/>
          </a:xfrm>
        </p:spPr>
        <p:txBody>
          <a:bodyPr vert="horz" wrap="none" lIns="90000" tIns="45720" rIns="91440" bIns="45720" rtlCol="0" anchor="ctr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4.2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Co již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víme?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5151231" y="2246281"/>
            <a:ext cx="184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0" name="Přímá spojnice 59"/>
          <p:cNvCxnSpPr/>
          <p:nvPr/>
        </p:nvCxnSpPr>
        <p:spPr>
          <a:xfrm>
            <a:off x="8100392" y="2386081"/>
            <a:ext cx="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bdélník 69"/>
          <p:cNvSpPr/>
          <p:nvPr/>
        </p:nvSpPr>
        <p:spPr>
          <a:xfrm>
            <a:off x="7020272" y="3498690"/>
            <a:ext cx="1847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000" b="1" dirty="0"/>
          </a:p>
          <a:p>
            <a:pPr algn="ctr"/>
            <a:endParaRPr lang="cs-CZ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4598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768069" y="1254284"/>
            <a:ext cx="381065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Vím, co je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bod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jak ho vyznačím a označím.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163540" y="3196298"/>
            <a:ext cx="382348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Umím narýsovat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úsečku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a správně ji popsat.</a:t>
            </a:r>
          </a:p>
        </p:txBody>
      </p:sp>
      <p:cxnSp>
        <p:nvCxnSpPr>
          <p:cNvPr id="11" name="Přímá spojnice 10"/>
          <p:cNvCxnSpPr/>
          <p:nvPr/>
        </p:nvCxnSpPr>
        <p:spPr>
          <a:xfrm>
            <a:off x="1403648" y="1994253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2699792" y="1742225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644008" y="2134053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4644008" y="4181793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691680" y="4219941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H="1">
            <a:off x="1247056" y="2125440"/>
            <a:ext cx="3131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H="1">
            <a:off x="2541256" y="1879508"/>
            <a:ext cx="3131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H="1">
            <a:off x="4487416" y="2260067"/>
            <a:ext cx="3131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H="1">
            <a:off x="6060928" y="1742225"/>
            <a:ext cx="3131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H="1">
            <a:off x="6647656" y="2391254"/>
            <a:ext cx="3131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1691680" y="4320492"/>
            <a:ext cx="295232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6213328" y="1616211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6804248" y="2252505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délník 24"/>
          <p:cNvSpPr/>
          <p:nvPr/>
        </p:nvSpPr>
        <p:spPr>
          <a:xfrm>
            <a:off x="6054080" y="1742225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N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6649104" y="2392333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O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4488864" y="2277058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M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2523256" y="1889434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L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1229056" y="2118200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K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4312824" y="4364206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P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1436885" y="4356081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O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pic>
        <p:nvPicPr>
          <p:cNvPr id="33" name="Picture 2" descr="http://www.moravskyenduroteam.cz/wp-content/2012/04/otazni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289" y="735326"/>
            <a:ext cx="1471881" cy="136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Obrázek 33" descr="http://t0.gstatic.com/images?q=tbn:ANd9GcQEyGID-AG5WHcYBq1gnAsBhfpA0ld6mT5G8LTsQ0mbmQgjXbhPWw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328" y="3651870"/>
            <a:ext cx="2247104" cy="9431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6208751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2555776" y="2499742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372416" y="1128712"/>
            <a:ext cx="4242956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Přímka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je rovná čára, která </a:t>
            </a:r>
            <a:r>
              <a:rPr lang="cs-C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nemá krajní body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35748" y="1668745"/>
            <a:ext cx="4107215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Modelování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Pomocí špejle vymodeluj úsečku KL.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Prodluž přímou čáru a dostaneš tím 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PŘÍMKU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která prochází body K, L.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40717" y="3360406"/>
            <a:ext cx="4184159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??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Vymodeluj bod a pomocí špejlí zjisti,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kolik přímek může procházet jedním bodem.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35748" y="4490705"/>
            <a:ext cx="513473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Pamatuj: </a:t>
            </a:r>
            <a:r>
              <a:rPr lang="cs-C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Jedním </a:t>
            </a:r>
            <a:r>
              <a:rPr lang="cs-CZ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bodem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prochází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mnoho různých přímek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1500"/>
            <a:ext cx="1088442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Obrázek 12" descr="http://t3.gstatic.com/images?q=tbn:ANd9GcSYvPGZKMFyPpSoPJymYLZLSqe0McbDhQYcrz8CshBthxChSdqA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60407"/>
            <a:ext cx="3024336" cy="15967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Přímá spojnice 11"/>
          <p:cNvCxnSpPr/>
          <p:nvPr/>
        </p:nvCxnSpPr>
        <p:spPr>
          <a:xfrm>
            <a:off x="5660504" y="2216628"/>
            <a:ext cx="246874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5633432" y="2268909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K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7486266" y="2284298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L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668888" y="4157521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A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0" name="Vývojový diagram: spojnice 19"/>
          <p:cNvSpPr/>
          <p:nvPr/>
        </p:nvSpPr>
        <p:spPr>
          <a:xfrm>
            <a:off x="7652203" y="2168277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Vývojový diagram: spojnice 20"/>
          <p:cNvSpPr/>
          <p:nvPr/>
        </p:nvSpPr>
        <p:spPr>
          <a:xfrm>
            <a:off x="5850316" y="2162153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nice se šipkou 21"/>
          <p:cNvCxnSpPr/>
          <p:nvPr/>
        </p:nvCxnSpPr>
        <p:spPr>
          <a:xfrm>
            <a:off x="7709353" y="2219303"/>
            <a:ext cx="109249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H="1">
            <a:off x="4886379" y="2216628"/>
            <a:ext cx="1004121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bdélník 28"/>
          <p:cNvSpPr/>
          <p:nvPr/>
        </p:nvSpPr>
        <p:spPr>
          <a:xfrm>
            <a:off x="8318758" y="2133558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p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3926075" cy="566479"/>
          </a:xfrm>
        </p:spPr>
        <p:txBody>
          <a:bodyPr wrap="none" tIns="90000" bIns="90000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932040" y="2355726"/>
            <a:ext cx="3690434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Pamatuj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Dvěma body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prochází právě 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jedna přímka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9757" y="1153654"/>
            <a:ext cx="4070025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??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Vymodeluj dva body a pomocí špejlí zjisti,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kolik přímek může procházet oběma body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současně.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79757" y="2656965"/>
            <a:ext cx="3429144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Rýsování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Přímky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označujeme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malými písmeny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989584" y="4587057"/>
            <a:ext cx="467576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Přímky </a:t>
            </a:r>
            <a:r>
              <a:rPr lang="cs-CZ" sz="1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nemůžeme </a:t>
            </a:r>
            <a:r>
              <a:rPr lang="cs-CZ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změřit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protože </a:t>
            </a:r>
            <a:r>
              <a:rPr lang="cs-CZ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nemají krajní body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Přímá spojnice 9"/>
          <p:cNvCxnSpPr/>
          <p:nvPr/>
        </p:nvCxnSpPr>
        <p:spPr>
          <a:xfrm flipV="1">
            <a:off x="382161" y="3813888"/>
            <a:ext cx="3024336" cy="3060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2795015" y="3813888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p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cxnSp>
        <p:nvCxnSpPr>
          <p:cNvPr id="12" name="Přímá spojnice 11"/>
          <p:cNvCxnSpPr/>
          <p:nvPr/>
        </p:nvCxnSpPr>
        <p:spPr>
          <a:xfrm flipV="1">
            <a:off x="4967504" y="3530647"/>
            <a:ext cx="3654970" cy="3060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5508104" y="3675980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7655728" y="3477990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364088" y="3852721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A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7452320" y="3635565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B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8291290" y="3425928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p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pic>
        <p:nvPicPr>
          <p:cNvPr id="17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376" y="596441"/>
            <a:ext cx="86286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Vývojový diagram: spojnice 22"/>
          <p:cNvSpPr/>
          <p:nvPr/>
        </p:nvSpPr>
        <p:spPr>
          <a:xfrm>
            <a:off x="6948264" y="1339445"/>
            <a:ext cx="114300" cy="1143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ývojový diagram: spojnice 23"/>
          <p:cNvSpPr/>
          <p:nvPr/>
        </p:nvSpPr>
        <p:spPr>
          <a:xfrm>
            <a:off x="4932040" y="1347614"/>
            <a:ext cx="114300" cy="1143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5" name="Přímá spojnice 24"/>
          <p:cNvCxnSpPr/>
          <p:nvPr/>
        </p:nvCxnSpPr>
        <p:spPr>
          <a:xfrm>
            <a:off x="4708391" y="1396595"/>
            <a:ext cx="29473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Obrázek 25" descr="http://t0.gstatic.com/images?q=tbn:ANd9GcSwsivr1A0lGLpuNgABBtAOkmKoVhlhbKzUpFlOG889zO_3DmpXJA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490" y="2415081"/>
            <a:ext cx="524510" cy="143510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3681457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4.5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Procvičení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27600" y="3662654"/>
            <a:ext cx="426559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1.Vyznač bod C a zkus narýsovat několik přímek,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které jím procházejí.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076056" y="3662654"/>
            <a:ext cx="2694969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Narýsuj přímky k, l, m.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Na přímce k  vyznač bod A.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Na přímce l  vyznač  bod B.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Na přímce m vyznač bod C.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1520" y="1203598"/>
            <a:ext cx="4980851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 obrázku je narýsována přímka p a body K, L, M, N, O.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9136" y="4401318"/>
            <a:ext cx="3529299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2. Vyznač body M a N. Narýsuj přímku,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která jimi prochází.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69040" y="2715766"/>
            <a:ext cx="6754157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Říkáme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  přímce  </a:t>
            </a:r>
            <a:r>
              <a:rPr lang="cs-C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leží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body K, L, O.  Body M, N </a:t>
            </a:r>
            <a:r>
              <a:rPr lang="cs-CZ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 přímce neleží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nebo : </a:t>
            </a:r>
            <a:r>
              <a:rPr lang="cs-CZ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Přímka  </a:t>
            </a:r>
            <a:r>
              <a:rPr lang="cs-C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prochází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body  K, L, M.  </a:t>
            </a:r>
            <a:r>
              <a:rPr lang="cs-CZ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Přímka  </a:t>
            </a:r>
            <a:r>
              <a:rPr lang="cs-C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neprochází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body M, N.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899592" y="2067694"/>
            <a:ext cx="7272808" cy="46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délník 16"/>
          <p:cNvSpPr/>
          <p:nvPr/>
        </p:nvSpPr>
        <p:spPr>
          <a:xfrm>
            <a:off x="5096616" y="2254101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M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2761183" y="2060093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L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1043608" y="2076924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K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6010449" y="1386307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N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6471833" y="2099253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O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7841216" y="2072309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p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cxnSp>
        <p:nvCxnSpPr>
          <p:cNvPr id="23" name="Přímá spojnice 22"/>
          <p:cNvCxnSpPr/>
          <p:nvPr/>
        </p:nvCxnSpPr>
        <p:spPr>
          <a:xfrm flipH="1">
            <a:off x="6098424" y="1372875"/>
            <a:ext cx="3131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H="1">
            <a:off x="5074627" y="2225267"/>
            <a:ext cx="3131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1259632" y="1941680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2987824" y="1941680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6677000" y="1941680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6256896" y="1246861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5232371" y="2099253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2" descr="http://t3.gstatic.com/images?q=tbn:ANd9GcRmqocGFKjZmjQVZIUP_kQgrWtnk_dySGmaTCZmvznIEr8IX6rP7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224" y="558576"/>
            <a:ext cx="1123272" cy="1098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3902670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4.6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Něco navíc pro šikovné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Matematika</a:t>
            </a:r>
            <a:endParaRPr lang="cs-CZ" sz="16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22110" y="1270678"/>
            <a:ext cx="5369419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1. Narýsuj přímku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Vyznač body A, B, které leží na přímce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Vyznač body C, D, kterými přímka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neprochází.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22110" y="2182750"/>
            <a:ext cx="497873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2. Zapiš všechny vyznačené body, které leží na přímce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22110" y="3939902"/>
            <a:ext cx="6615914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 přímce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leží body ___________________________________________.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 přímce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neleží body _________________________________________.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Řekni totéž, ale jinak.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Můžeš změřit délku přímky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Přímá spojnice 7"/>
          <p:cNvCxnSpPr/>
          <p:nvPr/>
        </p:nvCxnSpPr>
        <p:spPr>
          <a:xfrm>
            <a:off x="1005730" y="2975422"/>
            <a:ext cx="633229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6719664" y="2395290"/>
            <a:ext cx="3131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>
            <a:off x="4860032" y="3291830"/>
            <a:ext cx="3131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2483768" y="2857320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4019755" y="2849408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6087313" y="2855802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5018504" y="3178306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6876256" y="2269276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1475656" y="2849408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/>
        </p:nvSpPr>
        <p:spPr>
          <a:xfrm>
            <a:off x="1259632" y="2968669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A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2267744" y="2991348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C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3789516" y="2983334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R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4842032" y="3305560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L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5868144" y="2968669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T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6675655" y="2352027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S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7006839" y="2878515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p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pic>
        <p:nvPicPr>
          <p:cNvPr id="28" name="Picture 2" descr="http://t1.gstatic.com/images?q=tbn:ANd9GcRzHMA4mQ3OHw_tDEfCmY-BTCz3v0qOTIn8YFFY23ZHnO3hTGvvZ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76594"/>
            <a:ext cx="1703714" cy="127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2449709" cy="477054"/>
          </a:xfrm>
        </p:spPr>
        <p:txBody>
          <a:bodyPr wrap="none">
            <a:spAutoFit/>
          </a:bodyPr>
          <a:lstStyle/>
          <a:p>
            <a:pPr algn="l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4.7 Straight line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smtClean="0"/>
          </a:p>
          <a:p>
            <a:endParaRPr lang="en-US" sz="1200"/>
          </a:p>
        </p:txBody>
      </p:sp>
      <p:sp>
        <p:nvSpPr>
          <p:cNvPr id="9" name="Obdélník 8"/>
          <p:cNvSpPr/>
          <p:nvPr/>
        </p:nvSpPr>
        <p:spPr>
          <a:xfrm>
            <a:off x="3192028" y="2735515"/>
            <a:ext cx="18473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1200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en-US" sz="1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en-US" sz="16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en-US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705560" y="2490219"/>
            <a:ext cx="121539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straight line </a:t>
            </a:r>
            <a:endParaRPr lang="en-US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21685" y="1598128"/>
            <a:ext cx="81945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přímka </a:t>
            </a:r>
            <a:endParaRPr lang="en-US" sz="1600" b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Přímá spojnice 11"/>
          <p:cNvCxnSpPr/>
          <p:nvPr/>
        </p:nvCxnSpPr>
        <p:spPr>
          <a:xfrm flipV="1">
            <a:off x="619653" y="1819731"/>
            <a:ext cx="3024336" cy="6120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3258590" y="1819731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p</a:t>
            </a:r>
            <a:endParaRPr lang="en-US" sz="24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cxnSp>
        <p:nvCxnSpPr>
          <p:cNvPr id="14" name="Přímá spojnice 13"/>
          <p:cNvCxnSpPr/>
          <p:nvPr/>
        </p:nvCxnSpPr>
        <p:spPr>
          <a:xfrm>
            <a:off x="5292080" y="3867895"/>
            <a:ext cx="30243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5596880" y="1642905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8316416" y="3703809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5280640" y="3731989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7380312" y="1768919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H="1">
            <a:off x="5444480" y="1768919"/>
            <a:ext cx="3131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H="1">
            <a:off x="6222512" y="2274106"/>
            <a:ext cx="3131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H="1">
            <a:off x="7223720" y="1894933"/>
            <a:ext cx="3131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6372200" y="2148092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5004117" y="4524981"/>
            <a:ext cx="795411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úsečka </a:t>
            </a:r>
            <a:endParaRPr lang="en-US" sz="1600" b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7749964" y="2278313"/>
            <a:ext cx="73930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points </a:t>
            </a:r>
            <a:endParaRPr lang="en-US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6193050" y="1273683"/>
            <a:ext cx="646331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body </a:t>
            </a:r>
            <a:endParaRPr lang="en-US" sz="1600" b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7314857" y="4536824"/>
            <a:ext cx="132760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line segment </a:t>
            </a:r>
            <a:endParaRPr lang="en-US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5398505" y="1767405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A</a:t>
            </a:r>
            <a:endParaRPr lang="en-US" sz="24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6141881" y="2338879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B</a:t>
            </a:r>
            <a:endParaRPr lang="en-US" sz="24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7159604" y="1894933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C</a:t>
            </a:r>
            <a:endParaRPr lang="en-US" sz="24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5013305" y="3867895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K</a:t>
            </a:r>
            <a:endParaRPr lang="en-US" sz="24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8119617" y="3827757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L</a:t>
            </a:r>
            <a:endParaRPr lang="en-US" sz="24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pic>
        <p:nvPicPr>
          <p:cNvPr id="29" name="Picture 2" descr="http://t0.gstatic.com/images?q=tbn:ANd9GcQRsakOGX2swOmuumVNaB-Fdi156b2tG9vb-9g0YPepysxL4pE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237" y="3731989"/>
            <a:ext cx="1755167" cy="922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423536"/>
              </p:ext>
            </p:extLst>
          </p:nvPr>
        </p:nvGraphicFramePr>
        <p:xfrm>
          <a:off x="183540" y="1044000"/>
          <a:ext cx="7185180" cy="401045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656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Kolik krajních bodů má přímka?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a) mnoho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b) žádné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c)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d) 2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Přímku označujeme: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a) velkým tiskacím písmenem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b) malým tiskacím nebo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malým psacím písmenem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c)  křížkem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d) neoznačujeme</a:t>
                      </a:r>
                    </a:p>
                    <a:p>
                      <a:endParaRPr lang="cs-CZ" sz="1600" b="1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968294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Přímka je: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a) křivá čára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b) lomená čára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c) klikatá čára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d) rovná čára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 Délku přímky změřím: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a) pravítkem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b) krejčovským metrem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c) pásmem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d) nelze ji změřit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Tx/>
              <a:buAutoNum type="arabicPeriod"/>
            </a:pPr>
            <a:endParaRPr lang="cs-CZ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228600" indent="-228600">
              <a:buFontTx/>
              <a:buAutoNum type="arabicPeriod"/>
            </a:pPr>
            <a:r>
              <a:rPr lang="cs-CZ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endParaRPr lang="cs-CZ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49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07326"/>
            <a:ext cx="558011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09422" y="1275606"/>
            <a:ext cx="8640960" cy="259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cs-CZ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KOLEKTIV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, Matematika pro 2.ročník 5.3.vyd.Všeň: Alter, 1998. kód 092728</a:t>
            </a:r>
          </a:p>
          <a:p>
            <a:pPr marL="342900" indent="-342900">
              <a:buFontTx/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MOLNÁR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 J. MIKULENKOVÁ. H. , Matematika pro 2.ročník-2.díl,Olomouc: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Prodos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, 1999. ISBN 80-85806-88-6 </a:t>
            </a:r>
          </a:p>
          <a:p>
            <a:pPr marL="342900" indent="-342900">
              <a:buFontTx/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obrázky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z databáze Klipart   </a:t>
            </a:r>
          </a:p>
          <a:p>
            <a:r>
              <a:rPr lang="cs-CZ" sz="1400" dirty="0" smtClean="0"/>
              <a:t>   </a:t>
            </a:r>
            <a:endParaRPr lang="cs-CZ" sz="1400" dirty="0"/>
          </a:p>
          <a:p>
            <a:pPr marL="342900" indent="-342900">
              <a:buFontTx/>
              <a:buAutoNum type="arabicPeriod"/>
            </a:pPr>
            <a:endParaRPr lang="cs-CZ" sz="1400" dirty="0"/>
          </a:p>
        </p:txBody>
      </p:sp>
      <p:sp>
        <p:nvSpPr>
          <p:cNvPr id="3" name="Obdélník 2"/>
          <p:cNvSpPr/>
          <p:nvPr/>
        </p:nvSpPr>
        <p:spPr>
          <a:xfrm>
            <a:off x="226368" y="1675951"/>
            <a:ext cx="1105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29816" y="3363838"/>
            <a:ext cx="78843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41792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2581</TotalTime>
  <Words>915</Words>
  <Application>Microsoft Office PowerPoint</Application>
  <PresentationFormat>Předvádění na obrazovce (16:9)</PresentationFormat>
  <Paragraphs>167</Paragraphs>
  <Slides>10</Slides>
  <Notes>9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4.1 Přímka (modelování, rýsování)</vt:lpstr>
      <vt:lpstr>4.2 Co již víme?</vt:lpstr>
      <vt:lpstr>4.3 Jaké si řekneme nové termíny a názvy?</vt:lpstr>
      <vt:lpstr>4.4 Co si řekneme nového?</vt:lpstr>
      <vt:lpstr>4.5 Procvičení a příklady</vt:lpstr>
      <vt:lpstr>4.6 Něco navíc pro šikovné</vt:lpstr>
      <vt:lpstr>4.7 Straight line</vt:lpstr>
      <vt:lpstr>4.8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Petra Křivánková</cp:lastModifiedBy>
  <cp:revision>275</cp:revision>
  <dcterms:created xsi:type="dcterms:W3CDTF">2010-10-18T18:21:56Z</dcterms:created>
  <dcterms:modified xsi:type="dcterms:W3CDTF">2012-10-15T15:10:50Z</dcterms:modified>
</cp:coreProperties>
</file>