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6" r:id="rId3"/>
    <p:sldId id="259" r:id="rId4"/>
    <p:sldId id="277" r:id="rId5"/>
    <p:sldId id="278" r:id="rId6"/>
    <p:sldId id="275" r:id="rId7"/>
    <p:sldId id="270" r:id="rId8"/>
    <p:sldId id="273" r:id="rId9"/>
    <p:sldId id="279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42E9CAD-D9FC-4EF8-8105-ADCD243C0CA7}">
          <p14:sldIdLst>
            <p14:sldId id="257"/>
            <p14:sldId id="276"/>
            <p14:sldId id="259"/>
            <p14:sldId id="277"/>
            <p14:sldId id="278"/>
          </p14:sldIdLst>
        </p14:section>
        <p14:section name="Oddíl bez názvu" id="{6F666B9C-4051-4CB0-A816-899DD654D611}">
          <p14:sldIdLst>
            <p14:sldId id="275"/>
            <p14:sldId id="270"/>
            <p14:sldId id="273"/>
            <p14:sldId id="279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816209"/>
    <a:srgbClr val="0099CC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1560" y="-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/imgres?q=kliparty+zdarma&amp;num=10&amp;hl=cs&amp;biw=1366&amp;bih=673&amp;tbm=isch&amp;tbnid=7n0bthxXdLicJM:&amp;imgrefurl=http://fotky-foto.cz/fotobanka/vektorove-kliparty-ilustrace-emotikony-smajlika(10000051)/&amp;docid=iFZULCZYIDDbEM&amp;imgurl=http://wl.static.fotolia.com/jpg/00/10/00/00/400_F_10000051_0Mb47QJGF1i7stGAJZiZSoXmWjZNNMmE.jpg&amp;w=380&amp;h=400&amp;ei=uC0kUKqqJdDssgaD34G4BQ&amp;zoom=1&amp;iact=hc&amp;vpx=373&amp;vpy=161&amp;dur=100&amp;hovh=230&amp;hovw=219&amp;tx=123&amp;ty=123&amp;sig=118092925907564384504&amp;page=3&amp;tbnh=145&amp;tbnw=138&amp;start=43&amp;ndsp=25&amp;ved=1t:429,r:8,s:43,i:237" TargetMode="Externa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5715"/>
            <a:ext cx="5751896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34.1 Souřadnice bodů, osy souřadnic x, 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337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2577375" y="3173850"/>
            <a:ext cx="448231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Přemýšlej,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co nám může pomoci upřesnit polohu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nějakého konkrétního bodu, předmětu, věci…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 si poradíš v běžném životě a jak ti může pomoci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geometrie?</a:t>
            </a:r>
          </a:p>
        </p:txBody>
      </p:sp>
      <p:pic>
        <p:nvPicPr>
          <p:cNvPr id="4" name="Picture 3" descr="C:\Users\prusovab\AppData\Local\Microsoft\Windows\Temporary Internet Files\Content.IE5\LW29ULNB\MP90040165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80" y="1273963"/>
            <a:ext cx="1622108" cy="27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prusovab\AppData\Local\Microsoft\Windows\Temporary Internet Files\Content.IE5\QEC5XKSS\MP90040195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84" y="1563638"/>
            <a:ext cx="1846891" cy="12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prusovab\AppData\Local\Microsoft\Windows\Temporary Internet Files\Content.IE5\LW29ULNB\MP90040341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63638"/>
            <a:ext cx="1949595" cy="12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usovab\AppData\Local\Microsoft\Windows\Temporary Internet Files\Content.IE5\J97M1XV1\MP900177570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3963"/>
            <a:ext cx="1859294" cy="29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2034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Souřadnice bodů, osa x, osa 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souřadnice bodů.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09057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37875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	Matematika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02" y="571221"/>
            <a:ext cx="935520" cy="9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hAQDw8NDRAQDw0PDQ8PDQ0NDw8NDg0MFBAVFBQQFBIXGyYeFxovGRUUHy8gIycpLCwtFR4xNTAqNSYrLCkBCQoKDgwOGg8PGiwcHRwsLCkpKSktKSkpKSkpLyk1KSkpKSwpKSkpLCksLCwpLCwsNikpKSksKSkpKSkpKSkpKf/AABEIAL0BCwMBIgACEQEDEQH/xAAbAAEBAAIDAQAAAAAAAAAAAAAAAQYHAgMEBf/EAEEQAAIBAgMCCQoEBQQDAQAAAAABAgMRBBIhBTEGExYiQVFTkdEUFTJhgZKTlKHSUlRkcSNCYnKxpMHT8DRDoiT/xAAYAQEBAQEBAAAAAAAAAAAAAAAAAQMCBP/EAB4RAQACAwADAQEAAAAAAAAAAAATUQECEgMRoTFS/9oADAMBAAIRAxEAPwDeAKQBcAAAABbkAAAAALgAABYAAAAAAAAAAAAAAAAAAAAAAFuQAEW5C2AgAAAAAAAAAAAAAAAAAAAAAAAAAAAAAAAAAAoIAAAAAAAUgAWAuAKQAAAAAAAFIUCAFAhSABYC4AFIUCCwFwAAApBcXAAACksLi4BBgNgLFRLi4FBLi4AAAAAAAAAAAAAAAAAAAAAAAAAAAAAAAAAAAAAAAAAAAAAAKABACgQAAAUgFIUgAAAADztym2lpFaMCQTnd3aW5WOfk39Uu87IQsrI6q2JtotX9AL5N/VLvHk39Uu86Y4uXTZ/Q9dOaaugOqhN3cXq10ncdVSjd5ouz/wAihVbunvW8DtAAFZCkAAAACkAAFAgBQICgCHzsRt6hCcqcnLPH0koSdj6LMD2rVSxte9krJttpJJN3bZ1rj24229YfdfDrBL/2y+FU8Cvhxgu1fw5+BidHZlGVNR5k+Zl4yOV30tdO/Xc5YjZVHI1aEX+OVlZt2339h3wzkZTy6wO/jX7k/AvLjBdq+r0Jb7X6jFp7GpNJZErNO6S6He37HCvsqisitCLz3s7Jz5tmlrrvQ4JWWrhvgd/Haf2T8Crhpgu2/wDie/uMUexqN01FJJPmpaPp1OC2VR4y1oeinxd1m6eda/rS9hOCVly4bYHt11+hPwKuGmB7de5U8DEo7Do3byqzVrdC/Y4U9jUs07xi+cml0x5q0ftTftHBKzDlnge3XuVPAr4Z4Ht17lTwMQjsOkrtxu7tq/Qm723nCnsOk4WaTlltxkXfW1rrUcLKzLllge3XuVPA66HC/BLM3XjrK65tTc/YYlW2FTyNRilLLpN30fWTzLSkmstrSjuvuUk8u/2F4JWZcscD28fdqeB4pcK8Jv46PX6M/AxqrsOneGWCSzc5XfOjZqy1/Y41eD9O6cY2STTjd8723JwSMmXCnCdtH3Z+B6MLwuwavevH1c2fgYZDg+s98iUMq6X6d3r3HdHg/STd43Tiko3fN33d79OncOCRmnLDBdvH3Z+B1UuFuCTk3Xiru60nqu4w+nsGmpTcoXTmnDWWkcsU1v6037TjS2FSeZOGa0nbWStF/wAujHBIzflhgvzEe6fgOWOB/MQ7p+BhFHg9TyrjIXqa3leW++j7rHCpwcp8W1GN6mRxU25elbfa/tHBKzrljgfzEL3tunv7hyxwP5iHdPwMInwepNK0csrxea8nqmm1a5xrcHaby5IbprNzp60/5o7xwSs55YYHd5RC/VafgHwwwX5iO78M/AwiewKWaMlFq0m5K8nm5rSW/TXX2ElsKGeLUP4eSams09W3Fx6fVLvLGkrOOV+C7eO+3oz39w5YYLt49foz3dxhK2LTzZsrtb0by9O75179WnsOEdiQU5Xj/DcIKKzSumpSb6f7e4cErOuV+C7ePuz8ByvwW/yiFv2l4GDx2LTTleLabuleSy3ik1e+vX7TjS2LBZs0dM94c6StTSVk9eu4jJcs75XYL8xDp/F0b+g7qfCLCyyqNaLzNKOkrNt2SvYwCnsamvSjm1lbnSXNk75dGejBKVPiYSfo1U/VbjHJfRocErZAAMm4a329QVTGYiEt0ouLtvs7myDXG0Jf/vxHqf8AuzTx/rHy/jhgMFGjFxi27ylJuVruUpOTeiS3tnZicNGpFwmrxe8uYtzZ51irJJHmxWCjUlCUnL+HLMkrZW7pq6a64o9GYjqLrXgQcrnkqbOjKrGs5SzRVkk1l139F/qelzW66v1dP/d4U10O/wCwVzv62ePC7NjTqTqRc81RpzzSck2r667t7PUmW4HGvSzxlBt2lFxf7NWZ1bPwSoxyKUpLM3znuu27LqWp33FwPPtLAxr03Tk2ldO66000MGlTjxbk+akk30pHozHS6yd9L5fUr77aEHTjqcKmS+uSamlpbMt2v76+xHPjxGpC9nHLfrSEqsU2sj0fUgrwzwCeJjiszzRhly9DXO+5nu8oK60Mua11e1rLQnHQurxtfpaCvLs/Z0KVWrWVRt1mm4vdHVv2vU9NbDxq06tOXoVIyg/7WrP/ACWpVgnZRu+my3HOFdNXs9OvQI8mytjrD5rTlPNbekno27tre9d/qR6Mfgo1oZJNq04TTT1UoyUl9UdykW5UdGBwipU1Si3li5W9ScnK31PFtrYMcTkbm4OF9UlK8XvVn/k+ncXKiUoZYqN72SXdofJx/B6NWvHEZ3CSdJtKKd3TnmVm93U/UfWuQiqfKpbAjHEeVKpUvnqS4ptOmnOCjKytfek7+pH1GzjcqK0j5WyNgLDSnKE5SjJNZGtFzrp3v0blu0PqXAHXiaCqU505ejOEou2+0lY8GytlLDOK4ydTNVhrNa3u9f31+iPpXOqrLWL6pp9wMNoAXB5XuSRqfb203Q2ji4zVHWcXHjMTGi8jipJ5XH1/Q2ycXBHem3OWXk07x69+mnnwlj1Yf52n9heUq6sP87T+w3BkXUMi6kaS4r6xgz/TRO2NoUa0k6ioOUY2jbaiouzvppA6MNiKEIzio4fn+lfasZN+3JdbzfuRdSGReo5kxTuLNtCVsVQnGKthubHLHLtSEbR009D1fQ9WzNtU6KcYeTNNt67Spy+rh/2xvHi11IcWupFlxRFm2oFwkX6f56l9peUi0/8AG1/XUvtNu5F1LuLxa6l3FlxTmDa/jUPKSP6fX9dR8CrhJH9P89R8DbvFrqXcTi11LuQlxRBtfxqTlHHqofPUPA6IcJIpzlaj0aLF0X9TcXFR6l3I8tTZcG5t/wA9r6LSwlxRDtbU8tv5rOXEJJp5Vi6FznPhA2+bxKXrxdB6m0o7Hgmnd6NaaWFTY8G27vVt2VraiXFEO1/GpPP8ctstO+bf5VQ8TnU4QZnGMo0991bFUH/ubZexqWVQsvSzN2i233HPE7NpzteKTi7pqMbkkxSxZtqNcIOfLKqftxWH8TujwiVudGk9ejFYa31kbWp7Mpqcp5YtyWqcY2X0O7yOn2cPciWXFJDtbUq4RL8EPm8N9xHwiX4IfN4b7jbXkNLs6fuR8B5BS7On7kfAS60Q7W1LyhX4I/NYb7hyiX4I/NYX7jbPkFLsqfuQ8CebqPZU/hw8BLrRBtfxqnlAvwR+Zw33kXCFdmvmcL95tfzZR7Gl8OHgTzXQ7Gl8OHgJdaSDa2qfP67P/UYX7zjygXZ/6jC/ebX81UOxo/Ch4DzTh+wo/Cp+BZdaINraofCBdk/j4X7xygXZS+Phf+Q2s9kYfsKPwqfgPM2G/L0fg0/AS4og2v41T5/XZS+Nhf8AkOL2znlCEaUs0pxjH+Lh/Sbst0/WbX8y4b8vQ+DT8Cx2Ph01KNCimndONKmmn1p20ZJsUsG1vXBaL9kWwBg9QCkAAAAAAAAAAAALgWAAAAAAAAsAAAAAAALAAAAAFgAAAAXAsAAAAAoEAAAAAAAAAAAAAAAAAsAAAAAAAAAAAAAAAAAAAAACwAAoEAAAFIwAAAAAAAAAAAAAAAAAAQAAIAAAAAAAXAACwAABgAAAAAAFJcAAAAAAAAAAAAAAAAAAAAAAApAAAAAAAAUCAAAAUCAXKBACgf/Z"/>
          <p:cNvSpPr>
            <a:spLocks noChangeAspect="1" noChangeArrowheads="1"/>
          </p:cNvSpPr>
          <p:nvPr/>
        </p:nvSpPr>
        <p:spPr bwMode="auto">
          <a:xfrm>
            <a:off x="63500" y="-871538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data:image/jpeg;base64,/9j/4AAQSkZJRgABAQAAAQABAAD/2wCEAAkGBhAQDw8NDRAQDw0PDQ8PDQ0NDw8NDg0MFBAVFBQQFBIXGyYeFxovGRUUHy8gIycpLCwtFR4xNTAqNSYrLCkBCQoKDgwOGg8PGiwcHRwsLCkpKSktKSkpKSkpLyk1KSkpKSwpKSkpLCksLCwpLCwsNikpKSksKSkpKSkpKSkpKf/AABEIAL0BCwMBIgACEQEDEQH/xAAbAAEBAAIDAQAAAAAAAAAAAAAAAQYHAgMEBf/EAEEQAAIBAgMCCQoEBQQDAQAAAAABAgMRBBIhBTEGExYiQVFTkdEUFTJhgZKTlKHSUlRkcSNCYnKxpMHT8DRDoiT/xAAYAQEBAQEBAAAAAAAAAAAAAAAAAQMCBP/EAB4RAQACAwADAQEAAAAAAAAAAAATUQECEgMRoTFS/9oADAMBAAIRAxEAPwDeAKQBcAAAABbkAAAAALgAABYAAAAAAAAAAAAAAAAAAAAAAFuQAEW5C2AgAAAAAAAAAAAAAAAAAAAAAAAAAAAAAAAAAAoIAAAAAAAUgAWAuAKQAAAAAAAFIUCAFAhSABYC4AFIUCCwFwAAApBcXAAACksLi4BBgNgLFRLi4FBLi4AAAAAAAAAAAAAAAAAAAAAAAAAAAAAAAAAAAAAAAAAAAAAAKABACgQAAAUgFIUgAAAADztym2lpFaMCQTnd3aW5WOfk39Uu87IQsrI6q2JtotX9AL5N/VLvHk39Uu86Y4uXTZ/Q9dOaaugOqhN3cXq10ncdVSjd5ouz/wAihVbunvW8DtAAFZCkAAAACkAAFAgBQICgCHzsRt6hCcqcnLPH0koSdj6LMD2rVSxte9krJttpJJN3bZ1rj24229YfdfDrBL/2y+FU8Cvhxgu1fw5+BidHZlGVNR5k+Zl4yOV30tdO/Xc5YjZVHI1aEX+OVlZt2339h3wzkZTy6wO/jX7k/AvLjBdq+r0Jb7X6jFp7GpNJZErNO6S6He37HCvsqisitCLz3s7Jz5tmlrrvQ4JWWrhvgd/Haf2T8Crhpgu2/wDie/uMUexqN01FJJPmpaPp1OC2VR4y1oeinxd1m6eda/rS9hOCVly4bYHt11+hPwKuGmB7de5U8DEo7Do3byqzVrdC/Y4U9jUs07xi+cml0x5q0ftTftHBKzDlnge3XuVPAr4Z4Ht17lTwMQjsOkrtxu7tq/Qm723nCnsOk4WaTlltxkXfW1rrUcLKzLllge3XuVPA66HC/BLM3XjrK65tTc/YYlW2FTyNRilLLpN30fWTzLSkmstrSjuvuUk8u/2F4JWZcscD28fdqeB4pcK8Jv46PX6M/AxqrsOneGWCSzc5XfOjZqy1/Y41eD9O6cY2STTjd8723JwSMmXCnCdtH3Z+B6MLwuwavevH1c2fgYZDg+s98iUMq6X6d3r3HdHg/STd43Tiko3fN33d79OncOCRmnLDBdvH3Z+B1UuFuCTk3Xiru60nqu4w+nsGmpTcoXTmnDWWkcsU1v6037TjS2FSeZOGa0nbWStF/wAujHBIzflhgvzEe6fgOWOB/MQ7p+BhFHg9TyrjIXqa3leW++j7rHCpwcp8W1GN6mRxU25elbfa/tHBKzrljgfzEL3tunv7hyxwP5iHdPwMInwepNK0csrxea8nqmm1a5xrcHaby5IbprNzp60/5o7xwSs55YYHd5RC/VafgHwwwX5iO78M/AwiewKWaMlFq0m5K8nm5rSW/TXX2ElsKGeLUP4eSams09W3Fx6fVLvLGkrOOV+C7eO+3oz39w5YYLt49foz3dxhK2LTzZsrtb0by9O75179WnsOEdiQU5Xj/DcIKKzSumpSb6f7e4cErOuV+C7ePuz8ByvwW/yiFv2l4GDx2LTTleLabuleSy3ik1e+vX7TjS2LBZs0dM94c6StTSVk9eu4jJcs75XYL8xDp/F0b+g7qfCLCyyqNaLzNKOkrNt2SvYwCnsamvSjm1lbnSXNk75dGejBKVPiYSfo1U/VbjHJfRocErZAAMm4a329QVTGYiEt0ouLtvs7myDXG0Jf/vxHqf8AuzTx/rHy/jhgMFGjFxi27ylJuVruUpOTeiS3tnZicNGpFwmrxe8uYtzZ51irJJHmxWCjUlCUnL+HLMkrZW7pq6a64o9GYjqLrXgQcrnkqbOjKrGs5SzRVkk1l139F/qelzW66v1dP/d4U10O/wCwVzv62ePC7NjTqTqRc81RpzzSck2r667t7PUmW4HGvSzxlBt2lFxf7NWZ1bPwSoxyKUpLM3znuu27LqWp33FwPPtLAxr03Tk2ldO66000MGlTjxbk+akk30pHozHS6yd9L5fUr77aEHTjqcKmS+uSamlpbMt2v76+xHPjxGpC9nHLfrSEqsU2sj0fUgrwzwCeJjiszzRhly9DXO+5nu8oK60Mua11e1rLQnHQurxtfpaCvLs/Z0KVWrWVRt1mm4vdHVv2vU9NbDxq06tOXoVIyg/7WrP/ACWpVgnZRu+my3HOFdNXs9OvQI8mytjrD5rTlPNbekno27tre9d/qR6Mfgo1oZJNq04TTT1UoyUl9UdykW5UdGBwipU1Si3li5W9ScnK31PFtrYMcTkbm4OF9UlK8XvVn/k+ncXKiUoZYqN72SXdofJx/B6NWvHEZ3CSdJtKKd3TnmVm93U/UfWuQiqfKpbAjHEeVKpUvnqS4ptOmnOCjKytfek7+pH1GzjcqK0j5WyNgLDSnKE5SjJNZGtFzrp3v0blu0PqXAHXiaCqU505ejOEou2+0lY8GytlLDOK4ydTNVhrNa3u9f31+iPpXOqrLWL6pp9wMNoAXB5XuSRqfb203Q2ji4zVHWcXHjMTGi8jipJ5XH1/Q2ycXBHem3OWXk07x69+mnnwlj1Yf52n9heUq6sP87T+w3BkXUMi6kaS4r6xgz/TRO2NoUa0k6ioOUY2jbaiouzvppA6MNiKEIzio4fn+lfasZN+3JdbzfuRdSGReo5kxTuLNtCVsVQnGKthubHLHLtSEbR009D1fQ9WzNtU6KcYeTNNt67Spy+rh/2xvHi11IcWupFlxRFm2oFwkX6f56l9peUi0/8AG1/XUvtNu5F1LuLxa6l3FlxTmDa/jUPKSP6fX9dR8CrhJH9P89R8DbvFrqXcTi11LuQlxRBtfxqTlHHqofPUPA6IcJIpzlaj0aLF0X9TcXFR6l3I8tTZcG5t/wA9r6LSwlxRDtbU8tv5rOXEJJp5Vi6FznPhA2+bxKXrxdB6m0o7Hgmnd6NaaWFTY8G27vVt2VraiXFEO1/GpPP8ctstO+bf5VQ8TnU4QZnGMo0991bFUH/ubZexqWVQsvSzN2i233HPE7NpzteKTi7pqMbkkxSxZtqNcIOfLKqftxWH8TujwiVudGk9ejFYa31kbWp7Mpqcp5YtyWqcY2X0O7yOn2cPciWXFJDtbUq4RL8EPm8N9xHwiX4IfN4b7jbXkNLs6fuR8B5BS7On7kfAS60Q7W1LyhX4I/NYb7hyiX4I/NYX7jbPkFLsqfuQ8CebqPZU/hw8BLrRBtfxqnlAvwR+Zw33kXCFdmvmcL95tfzZR7Gl8OHgTzXQ7Gl8OHgJdaSDa2qfP67P/UYX7zjygXZ/6jC/ebX81UOxo/Ch4DzTh+wo/Cp+BZdaINraofCBdk/j4X7xygXZS+Phf+Q2s9kYfsKPwqfgPM2G/L0fg0/AS4og2v41T5/XZS+Nhf8AkOL2znlCEaUs0pxjH+Lh/Sbst0/WbX8y4b8vQ+DT8Cx2Ph01KNCimndONKmmn1p20ZJsUsG1vXBaL9kWwBg9QCkAAAAAAAAAAAALgWAAAAAAAAsAAAAAAALAAAAAFgAAAAXAsAAAAAoEAAAAAAAAAAAAAAAAAsAAAAAAAAAAAAAAAAAAAAACwAAoEAAAFIwAAAAAAAAAAAAAAAAAAQAAIAAAAAAAXAACwAABgAAAAAAFJcAAAAAAAAAAAAAAAAAAAAAAApAAAAAAAAUCAAAAUCAXKBACgf/Z"/>
          <p:cNvSpPr>
            <a:spLocks noChangeAspect="1" noChangeArrowheads="1"/>
          </p:cNvSpPr>
          <p:nvPr/>
        </p:nvSpPr>
        <p:spPr bwMode="auto">
          <a:xfrm>
            <a:off x="215900" y="-719138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1794991" y="3315136"/>
            <a:ext cx="152157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měřit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868143" y="1745567"/>
            <a:ext cx="297709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číst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sloupcovém grafu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" name="Obrázek 31" descr="U:\UČITELÉ\Průšová\skeny k dum\obrázek000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5" t="49530" r="9549" b="41520"/>
          <a:stretch/>
        </p:blipFill>
        <p:spPr bwMode="auto">
          <a:xfrm rot="10800000">
            <a:off x="254472" y="3867894"/>
            <a:ext cx="4704405" cy="908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1112913" y="2712119"/>
            <a:ext cx="288572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co jsou a poznám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kolmice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803251" y="1332662"/>
            <a:ext cx="391164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co 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bod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jak se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vyznačuje a označuje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85242" y="1959817"/>
            <a:ext cx="434766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co 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přímka,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narýsovat a označit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" name="Obrázek 34"/>
          <p:cNvPicPr/>
          <p:nvPr/>
        </p:nvPicPr>
        <p:blipFill rotWithShape="1">
          <a:blip r:embed="rId5"/>
          <a:srcRect l="52783" t="30073" r="18351" b="10879"/>
          <a:stretch/>
        </p:blipFill>
        <p:spPr bwMode="auto">
          <a:xfrm>
            <a:off x="6300192" y="2283719"/>
            <a:ext cx="2016224" cy="2492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72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6" grpId="0" animBg="1"/>
      <p:bldP spid="29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4155"/>
            <a:ext cx="6306535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34.3 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02" y="627534"/>
            <a:ext cx="477505" cy="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6187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1239867" y="1119461"/>
            <a:ext cx="2564420" cy="1063795"/>
          </a:xfrm>
          <a:prstGeom prst="wedgeEllipseCallout">
            <a:avLst>
              <a:gd name="adj1" fmla="val -63766"/>
              <a:gd name="adj2" fmla="val 33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můžeme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upřesnit polohu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(umístění)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75907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válný popisek 16"/>
          <p:cNvSpPr/>
          <p:nvPr/>
        </p:nvSpPr>
        <p:spPr>
          <a:xfrm>
            <a:off x="5436095" y="1073549"/>
            <a:ext cx="3258493" cy="1581195"/>
          </a:xfrm>
          <a:prstGeom prst="wedgeEllipseCallout">
            <a:avLst>
              <a:gd name="adj1" fmla="val -58927"/>
              <a:gd name="adj2" fmla="val -35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běžném životě většinou slovně, vždy podle nějakých pravidel, zvyklostí.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67544" y="2484394"/>
            <a:ext cx="255550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Kde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naše místo v divadle?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227428" y="4459215"/>
            <a:ext cx="290335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Vítězná figurka stála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 poli C3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C:\Users\prusovab\AppData\Local\Microsoft\Windows\Temporary Internet Files\Content.IE5\QEC5XKSS\MP90040240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" y="3003798"/>
            <a:ext cx="1590680" cy="12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473236" y="4439981"/>
            <a:ext cx="234711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to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sedadlo v 5. řadě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3354359" y="2499742"/>
            <a:ext cx="245932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Kde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na klávesnici šipka?</a:t>
            </a:r>
          </a:p>
        </p:txBody>
      </p:sp>
      <p:pic>
        <p:nvPicPr>
          <p:cNvPr id="1027" name="Picture 3" descr="C:\Users\prusovab\AppData\Local\Microsoft\Windows\Temporary Internet Files\Content.IE5\J97M1XV1\MC90043983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73" y="2871522"/>
            <a:ext cx="1726196" cy="17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ovéPole 51"/>
          <p:cNvSpPr txBox="1"/>
          <p:nvPr/>
        </p:nvSpPr>
        <p:spPr>
          <a:xfrm>
            <a:off x="3354359" y="4647037"/>
            <a:ext cx="244009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to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1. tlačítko ve 2. řadě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32" name="Picture 8" descr="C:\Users\prusovab\AppData\Local\Microsoft\Windows\Temporary Internet Files\Content.IE5\D1O92E1G\MC90029985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49" y="3003798"/>
            <a:ext cx="2075844" cy="12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44" grpId="0" animBg="1"/>
      <p:bldP spid="39" grpId="0" animBg="1"/>
      <p:bldP spid="48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006225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02" y="627534"/>
            <a:ext cx="477505" cy="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" y="1045773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1232189" y="946991"/>
            <a:ext cx="2756069" cy="1236265"/>
          </a:xfrm>
          <a:prstGeom prst="wedgeEllipseCallout">
            <a:avLst>
              <a:gd name="adj1" fmla="val -53936"/>
              <a:gd name="adj2" fmla="val -19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jak popisujeme 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polohu bodů v rovině?</a:t>
            </a:r>
            <a:endParaRPr lang="cs-CZ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0" y="1058132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válný popisek 16"/>
          <p:cNvSpPr/>
          <p:nvPr/>
        </p:nvSpPr>
        <p:spPr>
          <a:xfrm>
            <a:off x="5616643" y="1157684"/>
            <a:ext cx="2664297" cy="1025572"/>
          </a:xfrm>
          <a:prstGeom prst="wedgeEllipseCallout">
            <a:avLst>
              <a:gd name="adj1" fmla="val -58927"/>
              <a:gd name="adj2" fmla="val -35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Pomocí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souřadnic bodů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56253" y="2241658"/>
            <a:ext cx="329288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Narýsujeme si dvě kolmé polopřímky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osy souřadnic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56253" y="2939207"/>
            <a:ext cx="258865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nich zvolíme stejné dílky.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56252" y="3435846"/>
            <a:ext cx="332334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Označíme :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………………..  vodorovná osa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………………..  svislá osa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[0, 0 ] ………… počátek souřadnic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29817" y="4669653"/>
            <a:ext cx="868436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Souřadnice bodu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se zapisují do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hranatých závorek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Jako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první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 píše souřadnice na ose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druhá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5436095" y="4155926"/>
            <a:ext cx="27363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V="1">
            <a:off x="5436095" y="2241658"/>
            <a:ext cx="0" cy="19142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délník 48"/>
          <p:cNvSpPr/>
          <p:nvPr/>
        </p:nvSpPr>
        <p:spPr>
          <a:xfrm>
            <a:off x="4915536" y="2181574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y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5005571" y="4073530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7949756" y="402845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x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5796136" y="4058366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6228184" y="4073530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6660232" y="4047077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7092280" y="4052721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7524328" y="4056732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>
            <a:off x="5335585" y="3727768"/>
            <a:ext cx="2010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5336754" y="3277761"/>
            <a:ext cx="2010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>
            <a:off x="5340222" y="2826433"/>
            <a:ext cx="2010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7193144" y="420094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5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6738636" y="420404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4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5917830" y="420798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80" name="Obdélník 79"/>
          <p:cNvSpPr/>
          <p:nvPr/>
        </p:nvSpPr>
        <p:spPr>
          <a:xfrm>
            <a:off x="6329048" y="420798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3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81" name="Obdélník 80"/>
          <p:cNvSpPr/>
          <p:nvPr/>
        </p:nvSpPr>
        <p:spPr>
          <a:xfrm>
            <a:off x="5451005" y="420798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82" name="Obdélník 81"/>
          <p:cNvSpPr/>
          <p:nvPr/>
        </p:nvSpPr>
        <p:spPr>
          <a:xfrm>
            <a:off x="4945347" y="3512790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83" name="Obdélník 82"/>
          <p:cNvSpPr/>
          <p:nvPr/>
        </p:nvSpPr>
        <p:spPr>
          <a:xfrm>
            <a:off x="4907457" y="3070670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84" name="Obdélník 83"/>
          <p:cNvSpPr/>
          <p:nvPr/>
        </p:nvSpPr>
        <p:spPr>
          <a:xfrm>
            <a:off x="4915535" y="2609005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3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55" name="Přímá spojnice 54"/>
          <p:cNvCxnSpPr/>
          <p:nvPr/>
        </p:nvCxnSpPr>
        <p:spPr>
          <a:xfrm>
            <a:off x="5371750" y="2826433"/>
            <a:ext cx="2296594" cy="0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>
            <a:off x="5340222" y="3277761"/>
            <a:ext cx="2328122" cy="0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>
            <a:off x="5371750" y="3727768"/>
            <a:ext cx="2296594" cy="0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87"/>
          <p:cNvCxnSpPr/>
          <p:nvPr/>
        </p:nvCxnSpPr>
        <p:spPr>
          <a:xfrm flipV="1">
            <a:off x="5787124" y="2454462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 flipV="1">
            <a:off x="6238916" y="2448817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/>
          <p:cNvCxnSpPr/>
          <p:nvPr/>
        </p:nvCxnSpPr>
        <p:spPr>
          <a:xfrm flipV="1">
            <a:off x="6660231" y="2488047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 flipV="1">
            <a:off x="7092280" y="2498110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 flipV="1">
            <a:off x="7524328" y="2486103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Ovál 1023"/>
          <p:cNvSpPr/>
          <p:nvPr/>
        </p:nvSpPr>
        <p:spPr>
          <a:xfrm>
            <a:off x="7490417" y="2776748"/>
            <a:ext cx="67821" cy="9937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bdélník 97"/>
          <p:cNvSpPr/>
          <p:nvPr/>
        </p:nvSpPr>
        <p:spPr>
          <a:xfrm>
            <a:off x="7227054" y="281609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M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99" name="Obdélník 98"/>
          <p:cNvSpPr/>
          <p:nvPr/>
        </p:nvSpPr>
        <p:spPr>
          <a:xfrm>
            <a:off x="7950053" y="2776916"/>
            <a:ext cx="11600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cs-C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M[5, 3]</a:t>
            </a:r>
            <a:endParaRPr lang="cs-C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2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37" grpId="0" animBg="1"/>
      <p:bldP spid="38" grpId="0" animBg="1"/>
      <p:bldP spid="39" grpId="0" animBg="1"/>
      <p:bldP spid="49" grpId="0"/>
      <p:bldP spid="50" grpId="0"/>
      <p:bldP spid="53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1024" grpId="0" animBg="1"/>
      <p:bldP spid="98" grpId="0"/>
      <p:bldP spid="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4155"/>
            <a:ext cx="3730316" cy="477054"/>
          </a:xfrm>
        </p:spPr>
        <p:txBody>
          <a:bodyPr wrap="squar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34.5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Procvičení a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66" y="624933"/>
            <a:ext cx="971541" cy="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ovéPole 57"/>
          <p:cNvSpPr txBox="1"/>
          <p:nvPr/>
        </p:nvSpPr>
        <p:spPr>
          <a:xfrm>
            <a:off x="589195" y="1156608"/>
            <a:ext cx="321581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1. Zapiš souřadnice bodů A, B a C.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739832" y="1388421"/>
            <a:ext cx="343074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Umísti body dle daných souřadnic.</a:t>
            </a:r>
          </a:p>
          <a:p>
            <a:pPr lvl="0">
              <a:defRPr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K[4, 3]         L[2, 1]          M[5, 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1117321" y="3595077"/>
            <a:ext cx="27363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1117321" y="1680809"/>
            <a:ext cx="0" cy="19142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élník 36"/>
          <p:cNvSpPr/>
          <p:nvPr/>
        </p:nvSpPr>
        <p:spPr>
          <a:xfrm>
            <a:off x="596762" y="1620725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y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686797" y="351268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630982" y="346760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x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42" name="Přímá spojnice 41"/>
          <p:cNvCxnSpPr/>
          <p:nvPr/>
        </p:nvCxnSpPr>
        <p:spPr>
          <a:xfrm>
            <a:off x="1477362" y="3497517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1909410" y="3512681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2341458" y="3486228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2773506" y="3491872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3205554" y="3495883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1016811" y="3166919"/>
            <a:ext cx="2010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1017980" y="2716912"/>
            <a:ext cx="2010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1021448" y="2265584"/>
            <a:ext cx="2010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bdélník 59"/>
          <p:cNvSpPr/>
          <p:nvPr/>
        </p:nvSpPr>
        <p:spPr>
          <a:xfrm>
            <a:off x="2874370" y="364009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5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2419862" y="364319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4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3" name="Obdélník 62"/>
          <p:cNvSpPr/>
          <p:nvPr/>
        </p:nvSpPr>
        <p:spPr>
          <a:xfrm>
            <a:off x="1599056" y="364713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2010274" y="364713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3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5" name="Obdélník 64"/>
          <p:cNvSpPr/>
          <p:nvPr/>
        </p:nvSpPr>
        <p:spPr>
          <a:xfrm>
            <a:off x="1132231" y="364713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72" name="Obdélník 71"/>
          <p:cNvSpPr/>
          <p:nvPr/>
        </p:nvSpPr>
        <p:spPr>
          <a:xfrm>
            <a:off x="626573" y="295194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73" name="Obdélník 72"/>
          <p:cNvSpPr/>
          <p:nvPr/>
        </p:nvSpPr>
        <p:spPr>
          <a:xfrm>
            <a:off x="588683" y="250982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74" name="Obdélník 73"/>
          <p:cNvSpPr/>
          <p:nvPr/>
        </p:nvSpPr>
        <p:spPr>
          <a:xfrm>
            <a:off x="596761" y="204815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3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75" name="Přímá spojnice 74"/>
          <p:cNvCxnSpPr/>
          <p:nvPr/>
        </p:nvCxnSpPr>
        <p:spPr>
          <a:xfrm>
            <a:off x="1052976" y="2265584"/>
            <a:ext cx="2296594" cy="0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1021448" y="2716912"/>
            <a:ext cx="2328122" cy="0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>
            <a:off x="1052976" y="3166919"/>
            <a:ext cx="2296594" cy="0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 flipV="1">
            <a:off x="1468350" y="1893613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 flipV="1">
            <a:off x="1920142" y="1887968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 flipV="1">
            <a:off x="2341457" y="1927198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V="1">
            <a:off x="2773506" y="1937261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 flipV="1">
            <a:off x="3205554" y="1925254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ál 82"/>
          <p:cNvSpPr/>
          <p:nvPr/>
        </p:nvSpPr>
        <p:spPr>
          <a:xfrm>
            <a:off x="2751088" y="3133088"/>
            <a:ext cx="67821" cy="993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/>
          <p:cNvSpPr/>
          <p:nvPr/>
        </p:nvSpPr>
        <p:spPr>
          <a:xfrm>
            <a:off x="2487958" y="318277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85" name="TextovéPole 84"/>
          <p:cNvSpPr txBox="1"/>
          <p:nvPr/>
        </p:nvSpPr>
        <p:spPr>
          <a:xfrm>
            <a:off x="724482" y="4419727"/>
            <a:ext cx="8177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[1, 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2]</a:t>
            </a:r>
          </a:p>
        </p:txBody>
      </p:sp>
      <p:sp>
        <p:nvSpPr>
          <p:cNvPr id="86" name="Ovál 85"/>
          <p:cNvSpPr/>
          <p:nvPr/>
        </p:nvSpPr>
        <p:spPr>
          <a:xfrm>
            <a:off x="2307547" y="2215899"/>
            <a:ext cx="67821" cy="9937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/>
          <p:cNvSpPr/>
          <p:nvPr/>
        </p:nvSpPr>
        <p:spPr>
          <a:xfrm>
            <a:off x="1434439" y="2677350"/>
            <a:ext cx="67821" cy="9937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délník 88"/>
          <p:cNvSpPr/>
          <p:nvPr/>
        </p:nvSpPr>
        <p:spPr>
          <a:xfrm>
            <a:off x="2010274" y="229252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90" name="Obdélník 89"/>
          <p:cNvSpPr/>
          <p:nvPr/>
        </p:nvSpPr>
        <p:spPr>
          <a:xfrm>
            <a:off x="1171076" y="276329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91" name="TextovéPole 90"/>
          <p:cNvSpPr txBox="1"/>
          <p:nvPr/>
        </p:nvSpPr>
        <p:spPr>
          <a:xfrm>
            <a:off x="1845721" y="4436061"/>
            <a:ext cx="8178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 [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3]</a:t>
            </a:r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ovéPole 91"/>
          <p:cNvSpPr txBox="1"/>
          <p:nvPr/>
        </p:nvSpPr>
        <p:spPr>
          <a:xfrm>
            <a:off x="2966291" y="4419727"/>
            <a:ext cx="8178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[4, 1]</a:t>
            </a:r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Přímá spojnice se šipkou 92"/>
          <p:cNvCxnSpPr/>
          <p:nvPr/>
        </p:nvCxnSpPr>
        <p:spPr>
          <a:xfrm>
            <a:off x="5536605" y="4304362"/>
            <a:ext cx="27363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se šipkou 93"/>
          <p:cNvCxnSpPr/>
          <p:nvPr/>
        </p:nvCxnSpPr>
        <p:spPr>
          <a:xfrm flipV="1">
            <a:off x="5536605" y="2390094"/>
            <a:ext cx="0" cy="19142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bdélník 94"/>
          <p:cNvSpPr/>
          <p:nvPr/>
        </p:nvSpPr>
        <p:spPr>
          <a:xfrm>
            <a:off x="5016046" y="2330010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y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96" name="Obdélník 95"/>
          <p:cNvSpPr/>
          <p:nvPr/>
        </p:nvSpPr>
        <p:spPr>
          <a:xfrm>
            <a:off x="5106081" y="422196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97" name="Obdélník 96"/>
          <p:cNvSpPr/>
          <p:nvPr/>
        </p:nvSpPr>
        <p:spPr>
          <a:xfrm>
            <a:off x="8050266" y="417688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x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98" name="Přímá spojnice 97"/>
          <p:cNvCxnSpPr/>
          <p:nvPr/>
        </p:nvCxnSpPr>
        <p:spPr>
          <a:xfrm>
            <a:off x="5896646" y="4206802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/>
          <p:cNvCxnSpPr/>
          <p:nvPr/>
        </p:nvCxnSpPr>
        <p:spPr>
          <a:xfrm>
            <a:off x="6328694" y="4221966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/>
          <p:cNvCxnSpPr/>
          <p:nvPr/>
        </p:nvCxnSpPr>
        <p:spPr>
          <a:xfrm>
            <a:off x="6760742" y="4195513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/>
          <p:cNvCxnSpPr/>
          <p:nvPr/>
        </p:nvCxnSpPr>
        <p:spPr>
          <a:xfrm>
            <a:off x="7192790" y="4201157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101"/>
          <p:cNvCxnSpPr/>
          <p:nvPr/>
        </p:nvCxnSpPr>
        <p:spPr>
          <a:xfrm>
            <a:off x="7624838" y="4205168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102"/>
          <p:cNvCxnSpPr/>
          <p:nvPr/>
        </p:nvCxnSpPr>
        <p:spPr>
          <a:xfrm>
            <a:off x="5436095" y="3876204"/>
            <a:ext cx="2010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103"/>
          <p:cNvCxnSpPr/>
          <p:nvPr/>
        </p:nvCxnSpPr>
        <p:spPr>
          <a:xfrm>
            <a:off x="5437264" y="3426197"/>
            <a:ext cx="2010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104"/>
          <p:cNvCxnSpPr/>
          <p:nvPr/>
        </p:nvCxnSpPr>
        <p:spPr>
          <a:xfrm>
            <a:off x="5440732" y="2974869"/>
            <a:ext cx="2010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bdélník 105"/>
          <p:cNvSpPr/>
          <p:nvPr/>
        </p:nvSpPr>
        <p:spPr>
          <a:xfrm>
            <a:off x="7293654" y="434938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5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07" name="Obdélník 106"/>
          <p:cNvSpPr/>
          <p:nvPr/>
        </p:nvSpPr>
        <p:spPr>
          <a:xfrm>
            <a:off x="6839146" y="435247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4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08" name="Obdélník 107"/>
          <p:cNvSpPr/>
          <p:nvPr/>
        </p:nvSpPr>
        <p:spPr>
          <a:xfrm>
            <a:off x="6018340" y="4356424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09" name="Obdélník 108"/>
          <p:cNvSpPr/>
          <p:nvPr/>
        </p:nvSpPr>
        <p:spPr>
          <a:xfrm>
            <a:off x="6429558" y="435642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3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10" name="Obdélník 109"/>
          <p:cNvSpPr/>
          <p:nvPr/>
        </p:nvSpPr>
        <p:spPr>
          <a:xfrm>
            <a:off x="5551515" y="435642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11" name="Obdélník 110"/>
          <p:cNvSpPr/>
          <p:nvPr/>
        </p:nvSpPr>
        <p:spPr>
          <a:xfrm>
            <a:off x="5045857" y="366122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12" name="Obdélník 111"/>
          <p:cNvSpPr/>
          <p:nvPr/>
        </p:nvSpPr>
        <p:spPr>
          <a:xfrm>
            <a:off x="5007967" y="321910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13" name="Obdélník 112"/>
          <p:cNvSpPr/>
          <p:nvPr/>
        </p:nvSpPr>
        <p:spPr>
          <a:xfrm>
            <a:off x="5016045" y="275744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3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114" name="Přímá spojnice 113"/>
          <p:cNvCxnSpPr/>
          <p:nvPr/>
        </p:nvCxnSpPr>
        <p:spPr>
          <a:xfrm>
            <a:off x="5472260" y="2974869"/>
            <a:ext cx="2296594" cy="0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114"/>
          <p:cNvCxnSpPr/>
          <p:nvPr/>
        </p:nvCxnSpPr>
        <p:spPr>
          <a:xfrm>
            <a:off x="5440732" y="3426197"/>
            <a:ext cx="2328122" cy="0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nice 115"/>
          <p:cNvCxnSpPr/>
          <p:nvPr/>
        </p:nvCxnSpPr>
        <p:spPr>
          <a:xfrm>
            <a:off x="5472260" y="3876204"/>
            <a:ext cx="2296594" cy="0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nice 116"/>
          <p:cNvCxnSpPr/>
          <p:nvPr/>
        </p:nvCxnSpPr>
        <p:spPr>
          <a:xfrm flipV="1">
            <a:off x="5887634" y="2602898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117"/>
          <p:cNvCxnSpPr/>
          <p:nvPr/>
        </p:nvCxnSpPr>
        <p:spPr>
          <a:xfrm flipV="1">
            <a:off x="6339426" y="2597253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118"/>
          <p:cNvCxnSpPr/>
          <p:nvPr/>
        </p:nvCxnSpPr>
        <p:spPr>
          <a:xfrm flipV="1">
            <a:off x="6760741" y="2636483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119"/>
          <p:cNvCxnSpPr/>
          <p:nvPr/>
        </p:nvCxnSpPr>
        <p:spPr>
          <a:xfrm flipV="1">
            <a:off x="7192790" y="2646546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120"/>
          <p:cNvCxnSpPr/>
          <p:nvPr/>
        </p:nvCxnSpPr>
        <p:spPr>
          <a:xfrm flipV="1">
            <a:off x="7624838" y="2634539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ál 121"/>
          <p:cNvSpPr/>
          <p:nvPr/>
        </p:nvSpPr>
        <p:spPr>
          <a:xfrm>
            <a:off x="7158879" y="2921801"/>
            <a:ext cx="67821" cy="9937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Obdélník 122"/>
          <p:cNvSpPr/>
          <p:nvPr/>
        </p:nvSpPr>
        <p:spPr>
          <a:xfrm>
            <a:off x="6895516" y="2951940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24" name="Obdélník 123"/>
          <p:cNvSpPr/>
          <p:nvPr/>
        </p:nvSpPr>
        <p:spPr>
          <a:xfrm>
            <a:off x="6171670" y="383503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25" name="Obdélník 124"/>
          <p:cNvSpPr/>
          <p:nvPr/>
        </p:nvSpPr>
        <p:spPr>
          <a:xfrm>
            <a:off x="7387899" y="336662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M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26" name="Ovál 125"/>
          <p:cNvSpPr/>
          <p:nvPr/>
        </p:nvSpPr>
        <p:spPr>
          <a:xfrm>
            <a:off x="6328694" y="3828286"/>
            <a:ext cx="67821" cy="993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Ovál 126"/>
          <p:cNvSpPr/>
          <p:nvPr/>
        </p:nvSpPr>
        <p:spPr>
          <a:xfrm>
            <a:off x="7600644" y="3396513"/>
            <a:ext cx="67821" cy="9937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7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5" grpId="0" animBg="1"/>
      <p:bldP spid="91" grpId="0" animBg="1"/>
      <p:bldP spid="92" grpId="0" animBg="1"/>
      <p:bldP spid="95" grpId="0"/>
      <p:bldP spid="96" grpId="0"/>
      <p:bldP spid="97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22" grpId="0" animBg="1"/>
      <p:bldP spid="123" grpId="0"/>
      <p:bldP spid="124" grpId="0"/>
      <p:bldP spid="125" grpId="0"/>
      <p:bldP spid="126" grpId="0" animBg="1"/>
      <p:bldP spid="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74925"/>
            <a:ext cx="1182815" cy="12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1998476" y="1496079"/>
            <a:ext cx="4495141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Narýsuj do sešitu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polopřímku AB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Dorýsuj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polopřímky AC a AD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tak,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aby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úhel BAC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byl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pravý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úhel BAD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byl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přímý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Jaký bude úhel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CAD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7065" y="504000"/>
            <a:ext cx="3982821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012160" y="3198916"/>
            <a:ext cx="295232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Zamysli se,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kde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všude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lze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využít znalostí o souřadnicích.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jakých oborech jsou vyloženě nezbytně nutné a proč?</a:t>
            </a:r>
          </a:p>
        </p:txBody>
      </p:sp>
      <p:pic>
        <p:nvPicPr>
          <p:cNvPr id="1026" name="Picture 2" descr="C:\Users\prusovab\AppData\Local\Microsoft\Windows\Temporary Internet Files\Content.IE5\D1O92E1G\MC9002339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286" y="1533887"/>
            <a:ext cx="1230133" cy="100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83568" y="3075806"/>
            <a:ext cx="4373313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Narýsuj do sešitu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osy  souřadnic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(osu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jejich počátek označ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ose x vyznač bod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na osu y bod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Zjisti, co 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osa úhlu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(Víš, co je osa úsečky)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zkus odhadnout, jaké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souřadnice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by měly body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ležící na ose úhlu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BPA. 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6393" y="492443"/>
            <a:ext cx="3169457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Coordinate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point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34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59399" y="1363662"/>
            <a:ext cx="107593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souřadnice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676552"/>
            <a:ext cx="963079" cy="5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 descr="http://t3.gstatic.com/images?q=tbn:ANd9GcQqUlkEVdoYbhC1DWqNXdrJZB7CsjGQ6xLZE3qXvbDbMTNqLkR5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14" y="940832"/>
            <a:ext cx="484115" cy="6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ovéPole 50"/>
          <p:cNvSpPr txBox="1"/>
          <p:nvPr/>
        </p:nvSpPr>
        <p:spPr>
          <a:xfrm>
            <a:off x="3897140" y="4466579"/>
            <a:ext cx="112979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coordinate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Obrázek 38" descr="C:\Users\prusovab\AppData\Local\Microsoft\Windows\Temporary Internet Files\Content.IE5\LW29ULNB\MP900402136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9" y="1899850"/>
            <a:ext cx="1602986" cy="101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Obrázek 48" descr="C:\Users\prusovab\AppData\Local\Microsoft\Windows\Temporary Internet Files\Content.IE5\QEC5XKSS\MP900408824[1]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76" y="1829154"/>
            <a:ext cx="1879652" cy="1039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Obrázek 49" descr="C:\Users\prusovab\AppData\Local\Microsoft\Windows\Temporary Internet Files\Content.IE5\D1O92E1G\MP900385318[1]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38" y="3738867"/>
            <a:ext cx="1591618" cy="991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Obrázek 53" descr="C:\Users\prusovab\AppData\Local\Microsoft\Windows\Temporary Internet Files\Content.IE5\QEC5XKSS\MP900400468[1]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9" y="3166267"/>
            <a:ext cx="1602986" cy="10407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Přímá spojnice se šipkou 54"/>
          <p:cNvCxnSpPr/>
          <p:nvPr/>
        </p:nvCxnSpPr>
        <p:spPr>
          <a:xfrm>
            <a:off x="3245028" y="3814118"/>
            <a:ext cx="27363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 flipV="1">
            <a:off x="3245028" y="1899850"/>
            <a:ext cx="0" cy="19142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délník 56"/>
          <p:cNvSpPr/>
          <p:nvPr/>
        </p:nvSpPr>
        <p:spPr>
          <a:xfrm>
            <a:off x="2724469" y="183976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y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2814504" y="373172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758689" y="3686644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x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Přímá spojnice 59"/>
          <p:cNvCxnSpPr/>
          <p:nvPr/>
        </p:nvCxnSpPr>
        <p:spPr>
          <a:xfrm>
            <a:off x="3605069" y="3716558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4037117" y="3731722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4469165" y="3705269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4901213" y="3710913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5333261" y="3714924"/>
            <a:ext cx="0" cy="169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3144518" y="3385960"/>
            <a:ext cx="2010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3145687" y="2935953"/>
            <a:ext cx="2010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3149155" y="2484625"/>
            <a:ext cx="2010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bdélník 67"/>
          <p:cNvSpPr/>
          <p:nvPr/>
        </p:nvSpPr>
        <p:spPr>
          <a:xfrm>
            <a:off x="5002077" y="385913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5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bdélník 68"/>
          <p:cNvSpPr/>
          <p:nvPr/>
        </p:nvSpPr>
        <p:spPr>
          <a:xfrm>
            <a:off x="4547569" y="386223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4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bdélník 69"/>
          <p:cNvSpPr/>
          <p:nvPr/>
        </p:nvSpPr>
        <p:spPr>
          <a:xfrm>
            <a:off x="3726763" y="3866180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bdélník 70"/>
          <p:cNvSpPr/>
          <p:nvPr/>
        </p:nvSpPr>
        <p:spPr>
          <a:xfrm>
            <a:off x="4137981" y="386617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bdélník 71"/>
          <p:cNvSpPr/>
          <p:nvPr/>
        </p:nvSpPr>
        <p:spPr>
          <a:xfrm>
            <a:off x="3259938" y="386617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bdélník 72"/>
          <p:cNvSpPr/>
          <p:nvPr/>
        </p:nvSpPr>
        <p:spPr>
          <a:xfrm>
            <a:off x="2754280" y="317098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bdélník 73"/>
          <p:cNvSpPr/>
          <p:nvPr/>
        </p:nvSpPr>
        <p:spPr>
          <a:xfrm>
            <a:off x="2716390" y="272886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75" name="Obdélník 74"/>
          <p:cNvSpPr/>
          <p:nvPr/>
        </p:nvSpPr>
        <p:spPr>
          <a:xfrm>
            <a:off x="2724468" y="226719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Přímá spojnice 75"/>
          <p:cNvCxnSpPr/>
          <p:nvPr/>
        </p:nvCxnSpPr>
        <p:spPr>
          <a:xfrm>
            <a:off x="3180683" y="2484625"/>
            <a:ext cx="2296594" cy="0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>
            <a:off x="3149155" y="2935953"/>
            <a:ext cx="2328122" cy="0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>
            <a:off x="3180683" y="3385960"/>
            <a:ext cx="2296594" cy="0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 flipV="1">
            <a:off x="3596057" y="2112654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 flipV="1">
            <a:off x="4047849" y="2107009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V="1">
            <a:off x="4469164" y="2146239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 flipV="1">
            <a:off x="4901213" y="2156302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 flipV="1">
            <a:off x="5333261" y="2144295"/>
            <a:ext cx="0" cy="1773181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ál 83"/>
          <p:cNvSpPr/>
          <p:nvPr/>
        </p:nvSpPr>
        <p:spPr>
          <a:xfrm>
            <a:off x="4867302" y="2431557"/>
            <a:ext cx="67821" cy="9937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4603939" y="246169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K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3880093" y="334478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bdélník 86"/>
          <p:cNvSpPr/>
          <p:nvPr/>
        </p:nvSpPr>
        <p:spPr>
          <a:xfrm>
            <a:off x="5096322" y="287637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ál 87"/>
          <p:cNvSpPr/>
          <p:nvPr/>
        </p:nvSpPr>
        <p:spPr>
          <a:xfrm>
            <a:off x="4037117" y="3338042"/>
            <a:ext cx="67821" cy="993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ál 88"/>
          <p:cNvSpPr/>
          <p:nvPr/>
        </p:nvSpPr>
        <p:spPr>
          <a:xfrm>
            <a:off x="5309067" y="2906269"/>
            <a:ext cx="67821" cy="9937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958264" y="4466256"/>
            <a:ext cx="105349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navigation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ovéPole 90"/>
          <p:cNvSpPr txBox="1"/>
          <p:nvPr/>
        </p:nvSpPr>
        <p:spPr>
          <a:xfrm>
            <a:off x="958264" y="1329908"/>
            <a:ext cx="91563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navigace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ovéPole 91"/>
          <p:cNvSpPr txBox="1"/>
          <p:nvPr/>
        </p:nvSpPr>
        <p:spPr>
          <a:xfrm>
            <a:off x="7991317" y="4780139"/>
            <a:ext cx="89319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compass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ovéPole 92"/>
          <p:cNvSpPr txBox="1"/>
          <p:nvPr/>
        </p:nvSpPr>
        <p:spPr>
          <a:xfrm>
            <a:off x="7020272" y="1363662"/>
            <a:ext cx="63030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mapa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ovéPole 93"/>
          <p:cNvSpPr txBox="1"/>
          <p:nvPr/>
        </p:nvSpPr>
        <p:spPr>
          <a:xfrm>
            <a:off x="8108627" y="2937932"/>
            <a:ext cx="53893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map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ovéPole 94"/>
          <p:cNvSpPr txBox="1"/>
          <p:nvPr/>
        </p:nvSpPr>
        <p:spPr>
          <a:xfrm>
            <a:off x="6736632" y="3378004"/>
            <a:ext cx="82426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kompas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1229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32660"/>
              </p:ext>
            </p:extLst>
          </p:nvPr>
        </p:nvGraphicFramePr>
        <p:xfrm>
          <a:off x="183540" y="1044001"/>
          <a:ext cx="7185180" cy="368610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8877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Souřadnice bodu v rovině vyjadřuje zápis: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 b [b, x]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B [3, 2]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 b [b, 5]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nelze vyjádřit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osy souřadnic x a y platí: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jsou rovnoběžné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jsou různoběžné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jsou kolmé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neexistují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38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   Kolika souřadnicemi je určen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bod v rovině?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Osy x a y určují souřadnice bodu:</a:t>
                      </a:r>
                    </a:p>
                    <a:p>
                      <a:endParaRPr lang="cs-CZ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 v prostoru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 v kružnici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c) v rovině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d) neurčují souřadnice</a:t>
                      </a:r>
                      <a:endParaRPr lang="cs-CZ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JUSTOVÁ,J., Matematika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pro 5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.ročník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základních škol 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.díl 5.vyd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Všeň: Alter,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2010.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978-80-7245-212-5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2.    Obrázky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 databáze Klipart</a:t>
            </a:r>
          </a:p>
          <a:p>
            <a:pPr marL="342900" indent="-342900">
              <a:buFontTx/>
              <a:buAutoNum type="arabicPeriod"/>
            </a:pPr>
            <a:endParaRPr lang="cs-CZ" sz="1400" dirty="0" smtClean="0"/>
          </a:p>
          <a:p>
            <a:r>
              <a:rPr lang="cs-CZ" sz="1400" dirty="0" smtClean="0"/>
              <a:t>   </a:t>
            </a:r>
            <a:endParaRPr lang="cs-CZ" sz="1400" dirty="0"/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2280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1019</Words>
  <Application>Microsoft Office PowerPoint</Application>
  <PresentationFormat>Předvádění na obrazovce (16:9)</PresentationFormat>
  <Paragraphs>202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34.1 Souřadnice bodů, osy souřadnic x, y</vt:lpstr>
      <vt:lpstr>34.2 Co již víme?</vt:lpstr>
      <vt:lpstr>34.3  Jaké si řekneme nové termíny a názvy?</vt:lpstr>
      <vt:lpstr>34.4 Co si řekneme nového?</vt:lpstr>
      <vt:lpstr>34.5 Procvičení a příklady</vt:lpstr>
      <vt:lpstr>Prezentace aplikace PowerPoint</vt:lpstr>
      <vt:lpstr>34.7 Coordinate point</vt:lpstr>
      <vt:lpstr>34.8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449</cp:revision>
  <dcterms:created xsi:type="dcterms:W3CDTF">2010-10-18T18:21:56Z</dcterms:created>
  <dcterms:modified xsi:type="dcterms:W3CDTF">2013-03-18T18:45:12Z</dcterms:modified>
</cp:coreProperties>
</file>