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70" r:id="rId10"/>
    <p:sldId id="269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4" autoAdjust="0"/>
  </p:normalViewPr>
  <p:slideViewPr>
    <p:cSldViewPr>
      <p:cViewPr>
        <p:scale>
          <a:sx n="78" d="100"/>
          <a:sy n="78" d="100"/>
        </p:scale>
        <p:origin x="-1146" y="-33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3.9.2012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3.9.2012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82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3.9.2012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3.9.2012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3.9.2012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hyperlink" Target="http://images.google.com/imgres?q=sova&amp;start=294&amp;hl=cs&amp;biw=1366&amp;bih=673&amp;tbm=isch&amp;tbnid=YS5uItbZv0JnlM:&amp;imgrefurl=http://www.mslentilka.cz/lentilka/tridy.htm&amp;docid=0ffTqf-SsXtNtM&amp;imgurl=http://www.mslentilka.cz/lentilka/images/sova.png&amp;w=1632&amp;h=1709&amp;ei=TS4kULe2JI7jtQa69YHADg&amp;zoom=1&amp;iact=hc&amp;vpx=342&amp;vpy=328&amp;dur=5127&amp;hovh=230&amp;hovw=219&amp;tx=135&amp;ty=164&amp;sig=118092925907564384504&amp;page=12&amp;tbnh=145&amp;tbnw=138&amp;ndsp=26&amp;ved=1t:429,r:1,s:294,i:9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0081"/>
            <a:ext cx="7812360" cy="711155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33.1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Úhlopříčky čtverce a obdélníku,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jejich vlastnosti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29"/>
          <p:cNvSpPr txBox="1"/>
          <p:nvPr/>
        </p:nvSpPr>
        <p:spPr>
          <a:xfrm>
            <a:off x="-33054" y="4669521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030" y="4651297"/>
            <a:ext cx="3061970" cy="64633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Obdélník 6"/>
          <p:cNvSpPr>
            <a:spLocks/>
          </p:cNvSpPr>
          <p:nvPr/>
        </p:nvSpPr>
        <p:spPr>
          <a:xfrm>
            <a:off x="2483768" y="2715766"/>
            <a:ext cx="3240410" cy="144016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30258" y="1394361"/>
            <a:ext cx="665278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Jak si můžeme pomoci při vyměřování dětského pískoviště nebo hřiště???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563302" y="1988731"/>
            <a:ext cx="598593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pomohou nám například dva provázky a 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znalosti o úhlopříčkách</a:t>
            </a:r>
            <a:r>
              <a:rPr lang="cs-CZ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….</a:t>
            </a:r>
          </a:p>
        </p:txBody>
      </p:sp>
      <p:cxnSp>
        <p:nvCxnSpPr>
          <p:cNvPr id="10" name="Přímá spojnice 9"/>
          <p:cNvCxnSpPr/>
          <p:nvPr/>
        </p:nvCxnSpPr>
        <p:spPr>
          <a:xfrm flipV="1">
            <a:off x="2483768" y="2714729"/>
            <a:ext cx="3240410" cy="14401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483768" y="2714729"/>
            <a:ext cx="3265391" cy="141905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3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 animBg="1"/>
      <p:bldP spid="3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788327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Čtverec, obdélník, úhlopříčky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úhlopříčky čtverce, obdélníku</a:t>
                      </a:r>
                    </a:p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 jejich vlastnosti.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80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21312" y="492443"/>
            <a:ext cx="338437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33.2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Co již 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	Matematika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sp>
        <p:nvSpPr>
          <p:cNvPr id="31" name="Obdélník 30"/>
          <p:cNvSpPr/>
          <p:nvPr/>
        </p:nvSpPr>
        <p:spPr>
          <a:xfrm>
            <a:off x="5151231" y="2246281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0" name="Přímá spojnice 59"/>
          <p:cNvCxnSpPr/>
          <p:nvPr/>
        </p:nvCxnSpPr>
        <p:spPr>
          <a:xfrm>
            <a:off x="8100392" y="2386081"/>
            <a:ext cx="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bdélník 69"/>
          <p:cNvSpPr/>
          <p:nvPr/>
        </p:nvSpPr>
        <p:spPr>
          <a:xfrm>
            <a:off x="7020272" y="3498690"/>
            <a:ext cx="1847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000" b="1" dirty="0"/>
          </a:p>
          <a:p>
            <a:pPr algn="ctr"/>
            <a:endParaRPr lang="cs-CZ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1177886"/>
            <a:ext cx="601799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Bezpečně mezi geometrickými obrazci </a:t>
            </a:r>
            <a:r>
              <a:rPr lang="cs-CZ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rozpoznám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čtverec a obdélník.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0" y="1718208"/>
            <a:ext cx="438241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Umím pojmenovat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všechny jejich </a:t>
            </a:r>
            <a:r>
              <a:rPr lang="cs-C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vrcholy a strany.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03584" y="2356395"/>
            <a:ext cx="407355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Znám vlastnosti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protilehlých a přilehlých </a:t>
            </a:r>
            <a:r>
              <a:rPr lang="cs-C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stran</a:t>
            </a:r>
            <a:r>
              <a:rPr lang="cs-CZ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38133" y="3016632"/>
            <a:ext cx="313900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Umím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čtverec i obdélník </a:t>
            </a:r>
            <a:r>
              <a:rPr lang="cs-CZ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narýsovat</a:t>
            </a:r>
            <a:r>
              <a:rPr lang="cs-CZ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24414" y="3683356"/>
            <a:ext cx="367119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Znám rozdíl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mezi čtvercem a obdélníkem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916864" y="4356399"/>
            <a:ext cx="407355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Umím vypočítat </a:t>
            </a:r>
            <a:r>
              <a:rPr lang="cs-CZ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obvod a obsah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těchto obrazců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 rot="5400000">
            <a:off x="5175207" y="2626381"/>
            <a:ext cx="1646131" cy="836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7190284" y="2558686"/>
            <a:ext cx="1042930" cy="1064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pic>
        <p:nvPicPr>
          <p:cNvPr id="18" name="Picture 2" descr="http://www.moravskyenduroteam.cz/wp-content/2012/04/otazni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289" y="735326"/>
            <a:ext cx="1471881" cy="136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10" grpId="0" animBg="1"/>
      <p:bldP spid="15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8368" y="483518"/>
            <a:ext cx="6661248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33.3 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	Matematika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0" y="-18288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470" y="2291477"/>
            <a:ext cx="1707753" cy="152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372" y="2328132"/>
            <a:ext cx="2341413" cy="1449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81704" y="1182836"/>
            <a:ext cx="6816353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Úhlopříčka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je úsečka, která spojuje protilehlé vrcholy čtverce (obdélníku).</a:t>
            </a:r>
          </a:p>
          <a:p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  Její krajní body jsou protilehlé vrcholy čtverce (obdélníku).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99592" y="4050151"/>
            <a:ext cx="247151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Úhlopříčky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čtverce ABCD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sou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úsečky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AC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BD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004048" y="4036281"/>
            <a:ext cx="279595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Úhlopříčky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obdélníku KLMN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sou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úsečky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1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795009"/>
            <a:ext cx="86286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ovéPole 20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Matematika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997" y="1347614"/>
            <a:ext cx="1707753" cy="152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384269"/>
            <a:ext cx="2341413" cy="1449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3635896" y="1797737"/>
            <a:ext cx="9361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09160" y="3118375"/>
            <a:ext cx="249927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Úhlopříčky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čtverce ABCD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947943" y="4002504"/>
            <a:ext cx="2242922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navzájem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 půlí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mají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stejnou velikost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jsou na sebe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kolmé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073413" y="3265667"/>
            <a:ext cx="277351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Úhlopříčky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obdélníku KLMN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338710" y="3981803"/>
            <a:ext cx="224292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navzájem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 půlí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mají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stejnou velikost</a:t>
            </a:r>
          </a:p>
        </p:txBody>
      </p:sp>
      <p:pic>
        <p:nvPicPr>
          <p:cNvPr id="14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71500"/>
            <a:ext cx="1088442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Nadpis 1"/>
          <p:cNvSpPr txBox="1">
            <a:spLocks/>
          </p:cNvSpPr>
          <p:nvPr/>
        </p:nvSpPr>
        <p:spPr>
          <a:xfrm>
            <a:off x="0" y="483518"/>
            <a:ext cx="7488832" cy="711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33.4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Co si řekneme nového? </a:t>
            </a:r>
            <a:r>
              <a:rPr lang="cs-CZ" sz="2500" b="1" u="sng" dirty="0" smtClean="0">
                <a:latin typeface="Times New Roman" pitchFamily="18" charset="0"/>
                <a:cs typeface="Times New Roman" pitchFamily="18" charset="0"/>
              </a:rPr>
              <a:t>Vlastnosti úhlopříček  </a:t>
            </a:r>
            <a:endParaRPr lang="cs-CZ" sz="25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399695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33.5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Matematika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02132"/>
            <a:ext cx="2185987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23528" y="1127234"/>
            <a:ext cx="8187113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Narýsuj čtverec KLMN se stranou </a:t>
            </a:r>
            <a:r>
              <a:rPr lang="cs-CZ" sz="1600" dirty="0"/>
              <a:t>│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KL</a:t>
            </a:r>
            <a:r>
              <a:rPr lang="cs-CZ" sz="1600" dirty="0"/>
              <a:t>│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= 6 cm. Vyznač jeho úhlopříčky a zapiš jejich délky.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Popiš jejich vlastnosti.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37122" y="1851670"/>
            <a:ext cx="823411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Narýsuj obdélník EFGH, který má strany </a:t>
            </a:r>
            <a:r>
              <a:rPr lang="cs-CZ" sz="1600" dirty="0"/>
              <a:t>│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EF</a:t>
            </a:r>
            <a:r>
              <a:rPr lang="cs-CZ" sz="1600" dirty="0"/>
              <a:t>│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= 4 cm a </a:t>
            </a:r>
            <a:r>
              <a:rPr lang="cs-CZ" sz="1600" dirty="0"/>
              <a:t>│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FG</a:t>
            </a:r>
            <a:r>
              <a:rPr lang="cs-CZ" sz="1600" dirty="0"/>
              <a:t>│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= 3 cm. Vyznač jeho úhlopříčky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a zapiš jejich délky. Popiš jejich vlastnosti.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37122" y="2571750"/>
            <a:ext cx="578075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Zamysli se, jaký je rozdíl mezi úhlopříčkami čtverce a obdélníku.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37122" y="3079373"/>
            <a:ext cx="531735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4. Úhlopříčka čtverce ABCD měří 5 cm. Narýsuj tento čtverec.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83568" y="3495720"/>
            <a:ext cx="2053767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Pomoz si náčrtkem…….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11600" y="3784571"/>
            <a:ext cx="3342325" cy="11695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Malá nápověda: 1. Narýsuj úhlopříčku AC.</a:t>
            </a:r>
          </a:p>
          <a:p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                           2. Vyznač její střed.</a:t>
            </a:r>
          </a:p>
          <a:p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                           3. Středem veď kolmici.</a:t>
            </a:r>
          </a:p>
          <a:p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                           4. Vyznač body B a D.</a:t>
            </a:r>
          </a:p>
          <a:p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                           5. Narýsuj čtverec ABCD.</a:t>
            </a:r>
          </a:p>
        </p:txBody>
      </p:sp>
      <p:pic>
        <p:nvPicPr>
          <p:cNvPr id="13" name="Picture 2" descr="http://t3.gstatic.com/images?q=tbn:ANd9GcRmqocGFKjZmjQVZIUP_kQgrWtnk_dySGmaTCZmvznIEr8IX6rP7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049196"/>
            <a:ext cx="1542578" cy="150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 animBg="1"/>
      <p:bldP spid="10" grpId="0" animBg="1"/>
      <p:bldP spid="7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5656" y="483518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33.6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Matematika</a:t>
            </a:r>
            <a:endParaRPr lang="cs-CZ" sz="1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153" y="2478915"/>
            <a:ext cx="2332037" cy="122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14845" y="1347612"/>
            <a:ext cx="5952655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Kolik najdeš na obrázku trojúhelníků ? ( Rozhodni : 11 – 13 – 17)</a:t>
            </a:r>
          </a:p>
          <a:p>
            <a:pPr marL="342900" indent="-3429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Vybarvi dva obdélníky, ve kterých je vyznačena úhlopříčka.</a:t>
            </a:r>
          </a:p>
          <a:p>
            <a:pPr marL="342900" indent="-3429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Vyznač na obrázku několik pravých úhlů.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42237" y="4193222"/>
            <a:ext cx="7475123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amysli se, zda úhlopříčky čtverce  a obdélníku jsou zároveň jeho osami souměrnosti.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Přemýšlej, jak nejlépe bys to mohl zjistit.</a:t>
            </a:r>
          </a:p>
        </p:txBody>
      </p:sp>
      <p:pic>
        <p:nvPicPr>
          <p:cNvPr id="8" name="Picture 2" descr="http://t1.gstatic.com/images?q=tbn:ANd9GcRzHMA4mQ3OHw_tDEfCmY-BTCz3v0qOTIn8YFFY23ZHnO3hTGvvZ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066048"/>
            <a:ext cx="2211092" cy="1656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396044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33.7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Square,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ectangle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Matematika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3192028" y="2735515"/>
            <a:ext cx="18473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376006" y="2843237"/>
            <a:ext cx="101822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diagonals</a:t>
            </a:r>
            <a:endParaRPr lang="cs-CZ" sz="16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51283"/>
            <a:ext cx="1707753" cy="152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303" y="2741853"/>
            <a:ext cx="2341413" cy="1449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043608" y="1572930"/>
            <a:ext cx="847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square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980805" y="2066617"/>
            <a:ext cx="1091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rectangle</a:t>
            </a:r>
            <a:endParaRPr lang="cs-CZ" dirty="0"/>
          </a:p>
        </p:txBody>
      </p:sp>
      <p:pic>
        <p:nvPicPr>
          <p:cNvPr id="13" name="Picture 2" descr="http://t0.gstatic.com/images?q=tbn:ANd9GcQRsakOGX2swOmuumVNaB-Fdi156b2tG9vb-9g0YPepysxL4pE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809" y="650052"/>
            <a:ext cx="1755167" cy="922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33.8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26448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Matematika</a:t>
            </a: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278544"/>
              </p:ext>
            </p:extLst>
          </p:nvPr>
        </p:nvGraphicFramePr>
        <p:xfrm>
          <a:off x="827584" y="1131590"/>
          <a:ext cx="7281192" cy="3340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3323"/>
                <a:gridCol w="3567869"/>
              </a:tblGrid>
              <a:tr h="183176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 Kolik úhlopříček má čtverec?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4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3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1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2</a:t>
                      </a:r>
                    </a:p>
                    <a:p>
                      <a:pPr marL="0" indent="0">
                        <a:buNone/>
                      </a:pPr>
                      <a:endParaRPr lang="cs-CZ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 </a:t>
                      </a:r>
                      <a:r>
                        <a:rPr lang="cs-CZ" sz="14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Který výrok o úhlopříčkách obdélníku</a:t>
                      </a:r>
                      <a:r>
                        <a:rPr lang="cs-CZ" sz="1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cs-CZ" sz="1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není  pravdivý? </a:t>
                      </a:r>
                    </a:p>
                    <a:p>
                      <a:r>
                        <a:rPr lang="cs-CZ" sz="1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a) mají stejnou délku 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b) jsou na sebe kolmé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c) půlí 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d) spojují protilehlé vrcholy</a:t>
                      </a:r>
                    </a:p>
                    <a:p>
                      <a:endParaRPr lang="cs-CZ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  <a:tr h="1508511">
                <a:tc>
                  <a:txBody>
                    <a:bodyPr/>
                    <a:lstStyle/>
                    <a:p>
                      <a:pPr marL="228600" indent="-228600">
                        <a:buAutoNum type="arabicPeriod" startAt="2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Úhlopříčky čtverce jsou :</a:t>
                      </a:r>
                    </a:p>
                    <a:p>
                      <a:pPr marL="0" indent="0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rovnoběžné 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různoběžné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kolmé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mimoběžné</a:t>
                      </a:r>
                      <a:endParaRPr lang="cs-CZ" sz="14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4) </a:t>
                      </a: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Úhlopříčky jsou 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endParaRPr lang="cs-CZ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a) čáry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b) úsečky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c) přímky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d) kružnice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2301226" y="4659982"/>
            <a:ext cx="337143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Správné řešení : 1.d, 2.c, 3.b, 4.b</a:t>
            </a:r>
          </a:p>
        </p:txBody>
      </p:sp>
      <p:pic>
        <p:nvPicPr>
          <p:cNvPr id="10" name="Obrázek 9" descr="http://t2.gstatic.com/images?q=tbn:ANd9GcSmNfk0i4J9qa1gd1Z8ui3uQ_Ccsm7FqJMeTjdRycCZATtU_lnp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1851670"/>
            <a:ext cx="822712" cy="151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07326"/>
            <a:ext cx="5580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347614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1. JUSTOVÁ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J.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Matematika pro 5.ročník základních škol 1.díl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5. vyd. Všeň: Alter, 2010. ISBN 978-80-7245-212-5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2. Obrázky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 databáze Klipart</a:t>
            </a:r>
          </a:p>
        </p:txBody>
      </p:sp>
    </p:spTree>
    <p:extLst>
      <p:ext uri="{BB962C8B-B14F-4D97-AF65-F5344CB8AC3E}">
        <p14:creationId xmlns:p14="http://schemas.microsoft.com/office/powerpoint/2010/main" val="18255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2194</TotalTime>
  <Words>997</Words>
  <Application>Microsoft Office PowerPoint</Application>
  <PresentationFormat>Předvádění na obrazovce (16:9)</PresentationFormat>
  <Paragraphs>129</Paragraphs>
  <Slides>10</Slides>
  <Notes>9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33.1 Úhlopříčky čtverce a obdélníku, jejich vlastnosti </vt:lpstr>
      <vt:lpstr>33.2 Co již víme?</vt:lpstr>
      <vt:lpstr>33.3  Jaké si řekneme nové termíny a názvy?</vt:lpstr>
      <vt:lpstr>Prezentace aplikace PowerPoint</vt:lpstr>
      <vt:lpstr>33.5 Procvičení a příklady</vt:lpstr>
      <vt:lpstr>33.6 Něco navíc pro šikovné</vt:lpstr>
      <vt:lpstr>33.7 Square, rectangle</vt:lpstr>
      <vt:lpstr>33.8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Petra Křivánková</cp:lastModifiedBy>
  <cp:revision>236</cp:revision>
  <dcterms:created xsi:type="dcterms:W3CDTF">2010-10-18T18:21:56Z</dcterms:created>
  <dcterms:modified xsi:type="dcterms:W3CDTF">2012-09-03T09:54:27Z</dcterms:modified>
</cp:coreProperties>
</file>