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4" r:id="rId6"/>
    <p:sldId id="260" r:id="rId7"/>
    <p:sldId id="261" r:id="rId8"/>
    <p:sldId id="262" r:id="rId9"/>
    <p:sldId id="271" r:id="rId10"/>
    <p:sldId id="270" r:id="rId11"/>
    <p:sldId id="269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80" autoAdjust="0"/>
  </p:normalViewPr>
  <p:slideViewPr>
    <p:cSldViewPr>
      <p:cViewPr>
        <p:scale>
          <a:sx n="84" d="100"/>
          <a:sy n="84" d="100"/>
        </p:scale>
        <p:origin x="-954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4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4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6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2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2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4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h%C5%99i%C5%A1t%C4%9B&amp;start=87&amp;hl=cs&amp;biw=1366&amp;bih=673&amp;tbm=isch&amp;tbnid=FJZgQ8xPh6k-MM:&amp;imgrefurl=http://markovo.wz.cz/tenis/pravidla.php&amp;docid=3sV3ZQugBcemxM&amp;imgurl=http://markovo.wz.cz/tenis/img/hriste.gif&amp;w=560&amp;h=280&amp;ei=rigkUOrMCYbwsgbW_YCYAQ&amp;zoom=1&amp;iact=hc&amp;vpx=719&amp;vpy=401&amp;dur=86&amp;hovh=159&amp;hovw=318&amp;tx=159&amp;ty=113&amp;sig=118092925907564384504&amp;page=5&amp;tbnh=101&amp;tbnw=201&amp;ndsp=21&amp;ved=1t:429,r:3,s:87,i:15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://images.google.com/imgres?q=%C3%BAse%C4%8Dka&amp;start=187&amp;hl=cs&amp;biw=1366&amp;bih=673&amp;tbm=isch&amp;tbnid=V2vu7eiiF4pHrM:&amp;imgrefurl=http://www.kralici.cz/alba.asp?a=19437&amp;docid=SARCkyuTzS_tKM&amp;itg=1&amp;imgurl=http://img.kralici.com/kralici/alba/08ce867071a010a001e0.jpg&amp;w=640&amp;h=480&amp;ei=lyYkUOOaHYjAswbcioGIBA&amp;zoom=1&amp;iact=hc&amp;vpx=527&amp;vpy=293&amp;dur=75&amp;hovh=194&amp;hovw=259&amp;tx=107&amp;ty=119&amp;sig=118092925907564384504&amp;page=9&amp;tbnh=142&amp;tbnw=186&amp;ndsp=24&amp;ved=1t:429,r:8,s:187,i:31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/imgres?q=televize&amp;hl=cs&amp;biw=1366&amp;bih=673&amp;tbm=isch&amp;tbnid=QXQCQVPGL80-PM:&amp;imgrefurl=http://www.levne-lcd-televize.cz/lcd-televize-sharp//sharp-aquos-lc32d44egy/&amp;docid=fdwr_yWC0aGjAM&amp;imgurl=http://www.levne-lcd-televize.cz/images/original/461.jpg&amp;w=900&amp;h=689&amp;ei=4SgkUKy9A4fMsgbZ2YG4DA&amp;zoom=1&amp;iact=hc&amp;vpx=739&amp;vpy=30&amp;dur=776&amp;hovh=196&amp;hovw=257&amp;tx=136&amp;ty=101&amp;sig=118092925907564384504&amp;page=1&amp;tbnh=134&amp;tbnw=181&amp;start=0&amp;ndsp=18&amp;ved=1t:429,r:9,s:0,i:164" TargetMode="Externa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images.google.com/imgres?q=%C3%BAse%C4%8Dka&amp;start=509&amp;hl=cs&amp;biw=1366&amp;bih=673&amp;tbm=isch&amp;tbnid=OWSZOsmuSogieM:&amp;imgrefurl=http://m.mojdom.zoznam.sk/cl/10066/98448/Nieko-ko-obvyklych-rieseni-kuchyne-alebo-priklady-z-teorie&amp;docid=znGH5Z8fyh4dlM&amp;imgurl=http://img.bleskovky.sk/mojdom/big/41173.jpg&amp;w=600&amp;h=419&amp;ei=lickUPf2MYjJtAabuYC4Ag&amp;zoom=1&amp;iact=hc&amp;vpx=1054&amp;vpy=168&amp;dur=181&amp;hovh=188&amp;hovw=269&amp;tx=206&amp;ty=150&amp;sig=118092925907564384504&amp;page=22&amp;tbnh=155&amp;tbnw=199&amp;ndsp=22&amp;ved=1t:429,r:21,s:509,i:152" TargetMode="Externa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10" Type="http://schemas.openxmlformats.org/officeDocument/2006/relationships/hyperlink" Target="http://images.google.com/imgres?q=okno&amp;hl=cs&amp;biw=1366&amp;bih=673&amp;tbm=isch&amp;tbnid=1CyqNTckBzNPDM:&amp;imgrefurl=http://www.eu-okna.cz/nabidka.html&amp;docid=D-RrCLbsB2PUYM&amp;imgurl=http://eu-okna.cz/img/okno_drevo.jpg&amp;w=458&amp;h=400&amp;ei=UikkUJKeGcrdsga89YDwBg&amp;zoom=1&amp;iact=hc&amp;vpx=177&amp;vpy=366&amp;dur=2562&amp;hovh=210&amp;hovw=240&amp;tx=166&amp;ty=148&amp;sig=118092925907564384504&amp;page=1&amp;tbnh=134&amp;tbnw=153&amp;start=0&amp;ndsp=23&amp;ved=1t:429,r:16,s:0,i:173" TargetMode="External"/><Relationship Id="rId19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hyperlink" Target="http://images.google.com/imgres?q=%C3%BAse%C4%8Dka&amp;start=818&amp;hl=cs&amp;biw=1366&amp;bih=673&amp;tbm=isch&amp;tbnid=8965OBonyRaY1M:&amp;imgrefurl=http://www.moje-kniha.cz/nakladatel/mgr-zita-janackova/strana-4&amp;docid=jRKi23D88GuuXM&amp;imgurl=http://www.moje-kniha.cz/webimages/products/z/zkus-rysovat-s-kryspinkem-pracovni-sesit-pro-3-rocnik-small.jpg&amp;w=150&amp;h=209&amp;ei=_CckULflCMeSswbIz4CADA&amp;zoom=1&amp;iact=hc&amp;vpx=635&amp;vpy=343&amp;dur=1158&amp;hovh=167&amp;hovw=120&amp;tx=91&amp;ty=85&amp;sig=118092925907564384504&amp;page=35&amp;tbnh=157&amp;tbnw=113&amp;ndsp=24&amp;ved=1t:429,r:20,s:818,i:14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q=prav%C3%ADtko&amp;hl=cs&amp;biw=1366&amp;bih=673&amp;tbm=isch&amp;tbnid=ggUO8Fc9UKWKbM:&amp;imgrefurl=http://www.atti.sk/obchod/kancelarske-potreby/pisacie-a-kresliace-potreby/pravitka-uhlomery/pravitko-s-ryskov&amp;docid=9r40Dmt1Vwv_zM&amp;imgurl=http://www.atti.sk/images_l/s_ryskou.jpg&amp;w=639&amp;h=600&amp;ei=FjMkUPvVA4v0sgax8ICgCA&amp;zoom=1&amp;iact=hc&amp;vpx=173&amp;vpy=327&amp;dur=701&amp;hovh=218&amp;hovw=232&amp;tx=104&amp;ty=113&amp;sig=118092925907564384504&amp;page=2&amp;tbnh=145&amp;tbnw=141&amp;start=19&amp;ndsp=24&amp;ved=1t:429,r:6,s:19,i:15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q=%C3%BAse%C4%8Dka&amp;start=187&amp;hl=cs&amp;biw=1366&amp;bih=673&amp;tbm=isch&amp;tbnid=j7DEQh4Qzb-ZXM:&amp;imgrefurl=http://slunata2-jih.blog.cz/1111/primka-bod-usecka&amp;docid=55ksQ7NhJzpegM&amp;imgurl=http://nd05.jxs.cz/594/683/f0ada7c144_81642613_o2.jpg&amp;w=1600&amp;h=1200&amp;ei=lyYkUOOaHYjAswbcioGIBA&amp;zoom=1&amp;iact=hc&amp;vpx=190&amp;vpy=337&amp;dur=1386&amp;hovh=194&amp;hovw=259&amp;tx=202&amp;ty=150&amp;sig=118092925907564384504&amp;page=9&amp;tbnh=149&amp;tbnw=203&amp;ndsp=24&amp;ved=1t:429,r:0,s:187,i: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q=otazn%C3%ADk&amp;start=961&amp;hl=cs&amp;biw=1366&amp;bih=673&amp;tbm=isch&amp;tbnid=lJ7f6uueyo5rZM:&amp;imgrefurl=http://clanky.regeneracnecentrum.sk/2011/09/rakovina-od-tapania-v-hmle-k-hladaniu-odpovedi-na-otazky/&amp;docid=_doVcbPr4mC4IM&amp;imgurl=http://clanky.regeneracnecentrum.sk/wp-content/uploads/2011/07/otaznik-300x225.jpg&amp;w=300&amp;h=225&amp;ei=_i4kUN6OGY_ptQaN9oDIBw&amp;zoom=1&amp;iact=hc&amp;vpx=372&amp;vpy=31&amp;dur=250&amp;hovh=180&amp;hovw=240&amp;tx=118&amp;ty=111&amp;sig=118092925907564384504&amp;page=40&amp;tbnh=139&amp;tbnw=185&amp;ndsp=24&amp;ved=1t:429,r:7,s:961,i:2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014" y="492443"/>
            <a:ext cx="6794489" cy="477054"/>
          </a:xfrm>
        </p:spPr>
        <p:txBody>
          <a:bodyPr wrap="none" lIns="0" anchor="ctr" anchorCtr="0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 Bod, úsečka (modelování, rýsování, měření)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33054" y="4669521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69522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http://t0.gstatic.com/images?q=tbn:ANd9GcR94FzZTT53LwWpui_4CeCn1ClkaUblU4x9VyWaQFi-cLC-Mek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83" y="771550"/>
            <a:ext cx="1360805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http://t0.gstatic.com/images?q=tbn:ANd9GcQGZZWOqFHnFi1aYqOwocmRR_rb8GD0T5jrrbD5K4yyTHgiaSGhI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4" y="1323884"/>
            <a:ext cx="1989946" cy="139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http://t2.gstatic.com/images?q=tbn:ANd9GcTLCEgGqLd3gVl9UtgJudghCd5VcPWpJqs18SRR9dygjUdxhVVmXQ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9008"/>
            <a:ext cx="1800200" cy="139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http://t2.gstatic.com/images?q=tbn:ANd9GcR2xzrlNGwYHvjM-XNfmnvOLHzingxmVNB_lqAKs3wGWqbmbQ-KdA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2927"/>
            <a:ext cx="2182485" cy="126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ek 36" descr="http://t1.gstatic.com/images?q=tbn:ANd9GcRsv454zOFy9DFLSB_S9WyoS9-K2pIz-rWUriBu3kVBIckxbjbJUw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9702"/>
            <a:ext cx="15241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://t1.gstatic.com/images?q=tbn:ANd9GcQQsaGqbQsgTxX4iJ8ZhLaWi4DDmJ2x8kKJYfk-nFns81t3BFfN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72" y="3027897"/>
            <a:ext cx="2232248" cy="141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://t2.gstatic.com/images?q=tbn:ANd9GcTO1NeI4uH46FWvpU7jOjKjaDv78nbPScC7iF2WsNdXrEQJxo1IUA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90" y="1355115"/>
            <a:ext cx="1681480" cy="1359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6"/>
          <p:cNvCxnSpPr/>
          <p:nvPr/>
        </p:nvCxnSpPr>
        <p:spPr>
          <a:xfrm>
            <a:off x="309544" y="2714901"/>
            <a:ext cx="198994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915816" y="2730025"/>
            <a:ext cx="1800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1187624" y="3111204"/>
            <a:ext cx="218248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8688388" y="2139702"/>
            <a:ext cx="0" cy="22322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ývojový diagram: spojnice 13"/>
          <p:cNvSpPr/>
          <p:nvPr/>
        </p:nvSpPr>
        <p:spPr>
          <a:xfrm>
            <a:off x="2221716" y="1281858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nice 25"/>
          <p:cNvSpPr/>
          <p:nvPr/>
        </p:nvSpPr>
        <p:spPr>
          <a:xfrm>
            <a:off x="3255809" y="410907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ývojový diagram: spojnice 26"/>
          <p:cNvSpPr/>
          <p:nvPr/>
        </p:nvSpPr>
        <p:spPr>
          <a:xfrm>
            <a:off x="1187624" y="4073622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ývojový diagram: spojnice 27"/>
          <p:cNvSpPr/>
          <p:nvPr/>
        </p:nvSpPr>
        <p:spPr>
          <a:xfrm>
            <a:off x="6300192" y="4173414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ývojový diagram: spojnice 32"/>
          <p:cNvSpPr/>
          <p:nvPr/>
        </p:nvSpPr>
        <p:spPr>
          <a:xfrm>
            <a:off x="4654116" y="1323884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ývojový diagram: spojnice 33"/>
          <p:cNvSpPr/>
          <p:nvPr/>
        </p:nvSpPr>
        <p:spPr>
          <a:xfrm>
            <a:off x="7107138" y="4296126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ývojový diagram: spojnice 34"/>
          <p:cNvSpPr/>
          <p:nvPr/>
        </p:nvSpPr>
        <p:spPr>
          <a:xfrm>
            <a:off x="3312959" y="178882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ývojový diagram: spojnice 35"/>
          <p:cNvSpPr/>
          <p:nvPr/>
        </p:nvSpPr>
        <p:spPr>
          <a:xfrm>
            <a:off x="4196322" y="1788820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ývojový diagram: spojnice 37"/>
          <p:cNvSpPr/>
          <p:nvPr/>
        </p:nvSpPr>
        <p:spPr>
          <a:xfrm>
            <a:off x="5376442" y="1563638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7519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Bod,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úsečka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modelování, rýsování a měření úseček.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088" y="483518"/>
            <a:ext cx="237757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020272" y="349869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-3600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43808" y="1250345"/>
            <a:ext cx="285475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Poznám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křivou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čáru.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16505" y="2511313"/>
            <a:ext cx="43006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Vím, že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rovnou čáru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narýsuji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pomocí pravítka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6163" y="4346689"/>
            <a:ext cx="61686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Vím, že body a úsečky mohu ukázat na předmětech ve svém okolí ….</a:t>
            </a:r>
          </a:p>
        </p:txBody>
      </p:sp>
      <p:pic>
        <p:nvPicPr>
          <p:cNvPr id="12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34" y="735326"/>
            <a:ext cx="1471881" cy="13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http://t2.gstatic.com/images?q=tbn:ANd9GcQGJbpRYG7vPfXvUctYcUgt26pGZ7JDPFOAzI4q22hiEk4H6TE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5275" y="3662700"/>
            <a:ext cx="1191895" cy="111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U:\UČITELÉ\Průšová\skeny k dum\obrázek000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8507" r="4507" b="65943"/>
          <a:stretch/>
        </p:blipFill>
        <p:spPr bwMode="auto">
          <a:xfrm>
            <a:off x="755576" y="1820156"/>
            <a:ext cx="3384376" cy="1842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http://t2.gstatic.com/images?q=tbn:ANd9GcTVKuWM9Af7_FwS91e0e0gP7Eynp1y3RQzc-W9FNKEU0BT5Jxb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6" y="3150420"/>
            <a:ext cx="2457265" cy="6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97788" y="1236481"/>
            <a:ext cx="364394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základním prvkem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 geometrii.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1696676"/>
            <a:ext cx="512313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Modelování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Vymodeluj maličkou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kuličku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bude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představovat 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Tento bod můžeš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pojmenovat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označit písmenem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2759" y="3764857"/>
            <a:ext cx="488467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Rýsování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 rýsování nebo v učebnici 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značíme bod křížkem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Pokud bod leží 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čáře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značíme ho 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krátkou čárkou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Název bodu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velkým tiskacím písmenem!!!</a:t>
            </a:r>
          </a:p>
        </p:txBody>
      </p:sp>
      <p:pic>
        <p:nvPicPr>
          <p:cNvPr id="10" name="Obrázek 9" descr="http://t0.gstatic.com/images?q=tbn:ANd9GcTKs7CIWHRZ098Pmov1oiwpRMzfDNykccOYoLvMgjSYKLlSrjSV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4674"/>
            <a:ext cx="2952328" cy="197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t3.gstatic.com/images?q=tbn:ANd9GcSifZDslFTdmkh4rux-JRtz5LqN9c3XpjxzGmowdaNpmD-bNWR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94516"/>
            <a:ext cx="1122040" cy="1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U:\UČITELÉ\Průšová\skeny k dum\obrázek000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6" t="57495" r="5258" b="30445"/>
          <a:stretch/>
        </p:blipFill>
        <p:spPr bwMode="auto">
          <a:xfrm rot="10800000">
            <a:off x="724855" y="2736053"/>
            <a:ext cx="4320480" cy="768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03648" y="972000"/>
            <a:ext cx="66607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Čára, která spojuje dva body, se nazývá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spojnice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nejkratší spojnicí dvou bodů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Každá úsečka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 dva krajní body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524" y="2350748"/>
            <a:ext cx="886467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Modelování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Vymodeluj dva body a označ je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B. Vezmi špejli, která představuje přímou čáru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vymodeluj úsečku AB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 (Pokud špejli nalámeš na menší kousky, můžeš modelovat různě dlouhé úsečky).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155" y="4179133"/>
            <a:ext cx="777725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!!! Každá úsečka má určitou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délku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kterou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můžeme změřit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(Bod, který značí nulu na pravítku, přiložíme přesně k prvnímu krajnímu bodu úsečky</a:t>
            </a: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a u druhého krajního bodu zjistíme její délku. Měříme v centimetrech nebo milimetrech.)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709711" y="1824669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734047" y="1706679"/>
            <a:ext cx="0" cy="276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709711" y="170667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1405216" y="186120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402863" y="184109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956376" y="3962533"/>
            <a:ext cx="103265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entimetr</a:t>
            </a:r>
          </a:p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značíme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cm </a:t>
            </a:r>
            <a:endParaRPr lang="cs-CZ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milimetr</a:t>
            </a:r>
          </a:p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značíme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mm</a:t>
            </a:r>
            <a:endParaRPr lang="cs-CZ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76056" y="1626244"/>
            <a:ext cx="10679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sečka KL</a:t>
            </a:r>
          </a:p>
          <a:p>
            <a:r>
              <a:rPr lang="cs-CZ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KL =LK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272617" y="1749355"/>
            <a:ext cx="27558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K, L…. krajní body úsečky KL</a:t>
            </a:r>
          </a:p>
        </p:txBody>
      </p:sp>
      <p:pic>
        <p:nvPicPr>
          <p:cNvPr id="16" name="Obrázek 15" descr="http://t3.gstatic.com/images?q=tbn:ANd9GcQguqtS7WDqOa1Q6l_MgufHHlb7KI_-XiZEDYcdJUYLvKQHptpU6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953480" cy="109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U:\UČITELÉ\Průšová\skeny k dum\obrázek000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4144" r="20923" b="48043"/>
          <a:stretch/>
        </p:blipFill>
        <p:spPr bwMode="auto">
          <a:xfrm rot="10800000">
            <a:off x="539552" y="3147813"/>
            <a:ext cx="3672408" cy="814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 descr="U:\UČITELÉ\Průšová\skeny k dum\obrázek000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7" t="32843" r="15092" b="59721"/>
          <a:stretch/>
        </p:blipFill>
        <p:spPr bwMode="auto">
          <a:xfrm rot="10800000">
            <a:off x="4763978" y="3147810"/>
            <a:ext cx="2616333" cy="814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Nadpis 1"/>
          <p:cNvSpPr txBox="1">
            <a:spLocks/>
          </p:cNvSpPr>
          <p:nvPr/>
        </p:nvSpPr>
        <p:spPr>
          <a:xfrm>
            <a:off x="0" y="483518"/>
            <a:ext cx="400622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3.4 Co si řekneme nového 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68145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064957"/>
            <a:ext cx="411176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Narýsuj úsečku, její krajní body označ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62223" y="1491505"/>
            <a:ext cx="28103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Narýsuj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úsečku o délce 6 cm,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její krajní body označ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a L.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1655" y="2663930"/>
            <a:ext cx="303801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Které body leží na  úsečce KL?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2252" y="2210952"/>
            <a:ext cx="29065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Které body leží na úsečce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2247" y="4392101"/>
            <a:ext cx="28655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úsečce KL leží body P, R, S.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úsečce KL neleží body U, V.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63500" y="4106987"/>
            <a:ext cx="35241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úsečce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leží body ____________.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úsečce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neleží body __________.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323528" y="1936166"/>
            <a:ext cx="30963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23527" y="1796052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424007" y="1816555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03744" y="203139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273539" y="315007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V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327663" y="3596850"/>
            <a:ext cx="3092209" cy="28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27663" y="3459546"/>
            <a:ext cx="0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424008" y="3453926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899592" y="3459399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640580" y="3459546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876129" y="3459546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118771" y="3798588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451080" y="3060230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945011" y="3940074"/>
            <a:ext cx="347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292531" y="3207958"/>
            <a:ext cx="3391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088688" y="368866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549489" y="367855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309396" y="369960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972889" y="393043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U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68408" y="370786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0" y="370786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3092824" y="203139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44" name="Přímá spojnice 43"/>
          <p:cNvCxnSpPr/>
          <p:nvPr/>
        </p:nvCxnSpPr>
        <p:spPr>
          <a:xfrm>
            <a:off x="5456152" y="3109773"/>
            <a:ext cx="30963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8558401" y="2999007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5456150" y="2969659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8221312" y="322871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5105255" y="321688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49" name="Přímá spojnice 48"/>
          <p:cNvCxnSpPr/>
          <p:nvPr/>
        </p:nvCxnSpPr>
        <p:spPr>
          <a:xfrm>
            <a:off x="7164288" y="3410635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8316416" y="2262232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7668344" y="2969659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6660232" y="2999007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5940152" y="2958363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7023565" y="3550749"/>
            <a:ext cx="2814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8182852" y="2402346"/>
            <a:ext cx="267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6317244" y="322309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5608968" y="320795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7305013" y="321242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6833105" y="366962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8048817" y="247985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56" name="Obrázek 55" descr="http://t3.gstatic.com/images?q=tbn:ANd9GcQqUlkEVdoYbhC1DWqNXdrJZB7CsjGQ6xLZE3qXvbDbMTNqLkR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92" y="2633251"/>
            <a:ext cx="1099558" cy="126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http://t2.gstatic.com/images?q=tbn:ANd9GcTVKuWM9Af7_FwS91e0e0gP7Eynp1y3RQzc-W9FNKEU0BT5JxbP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6363" r="6306" b="35385"/>
          <a:stretch/>
        </p:blipFill>
        <p:spPr bwMode="auto">
          <a:xfrm>
            <a:off x="4965528" y="701101"/>
            <a:ext cx="3745655" cy="70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90267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1375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9622"/>
            <a:ext cx="67762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Shodné úsečky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takové úsečky, které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mají stejnou délku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Jsou stejně dlouhé.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1954034"/>
            <a:ext cx="632846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Správný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zápis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pro délku úsečky, která měří 6 centimetrů je: </a:t>
            </a:r>
            <a:r>
              <a:rPr lang="cs-CZ" sz="1600" dirty="0" smtClean="0">
                <a:solidFill>
                  <a:srgbClr val="FF0000"/>
                </a:solidFill>
              </a:rPr>
              <a:t>│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CD│ = 6 cm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9960" y="2836047"/>
            <a:ext cx="501906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Narýsuj úsečku AB a úsečku CD, aby platilo AB &gt; CD.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8584" y="3507854"/>
            <a:ext cx="579036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úsečku MN, </a:t>
            </a:r>
            <a:r>
              <a:rPr lang="cs-CZ" sz="1600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cs-CZ" sz="1600" dirty="0" smtClean="0"/>
              <a:t>│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= 13 cm, a úsečku PR o 4 cm kratší.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8584" y="4155926"/>
            <a:ext cx="314220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Změř a zapiš délku všech úseček.</a:t>
            </a:r>
          </a:p>
        </p:txBody>
      </p:sp>
      <p:pic>
        <p:nvPicPr>
          <p:cNvPr id="12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77892"/>
            <a:ext cx="1703714" cy="1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rusovab\AppData\Local\Microsoft\Windows\Temporary Internet Files\Content.IE5\JN45DP3M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84" y="3016047"/>
            <a:ext cx="2105322" cy="17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971600" y="4753536"/>
            <a:ext cx="590123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Pozor!!!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Ve všech cvičeních pracujeme prozatím s celými centimetry.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340978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3.7 Point, line segment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8882" y="2299821"/>
            <a:ext cx="51488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2970" y="1852801"/>
            <a:ext cx="6415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point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57449" y="1237107"/>
            <a:ext cx="7777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úsečka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53795" y="3929425"/>
            <a:ext cx="5725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čára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21172" y="3602523"/>
            <a:ext cx="9380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pravítko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031759" y="4329560"/>
            <a:ext cx="50526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line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04248" y="1257547"/>
            <a:ext cx="127631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ine segment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197151" y="4267979"/>
            <a:ext cx="6303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ruler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usovab\AppData\Local\Microsoft\Windows\Temporary Internet Files\Content.IE5\JN45DP3M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52" y="3190210"/>
            <a:ext cx="2105322" cy="17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19"/>
          <p:cNvCxnSpPr/>
          <p:nvPr/>
        </p:nvCxnSpPr>
        <p:spPr>
          <a:xfrm flipH="1">
            <a:off x="1331640" y="2643758"/>
            <a:ext cx="3131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492086" y="2503644"/>
            <a:ext cx="1" cy="280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160903" y="272266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5292080" y="2123122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1141257" y="3555043"/>
            <a:ext cx="2519069" cy="130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292080" y="2022078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8316416" y="1997108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8060217" y="226099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034877" y="224607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29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79" y="1164689"/>
            <a:ext cx="1563205" cy="8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93574"/>
              </p:ext>
            </p:extLst>
          </p:nvPr>
        </p:nvGraphicFramePr>
        <p:xfrm>
          <a:off x="183540" y="1167617"/>
          <a:ext cx="7185180" cy="376661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656184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Bod značíme křížkem (čárkou) a: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 malým psacím písmenem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 velkým psacím písmenem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 velkým tiskacím písmenem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 malým tiskacím písmenem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Úsečka má:</a:t>
                      </a:r>
                    </a:p>
                    <a:p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jeden krajní bod</a:t>
                      </a:r>
                    </a:p>
                    <a:p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nemá žádný krajní bod</a:t>
                      </a:r>
                    </a:p>
                    <a:p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tři krajní body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dva krajní body</a:t>
                      </a:r>
                    </a:p>
                    <a:p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68294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Rovnou čáru narýsuji:</a:t>
                      </a:r>
                    </a:p>
                    <a:p>
                      <a:pPr marL="0" indent="0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podle ruky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pomocí pravítka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obtáhnu hranu knížky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kružítkem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Základním prvkem v geometrii je: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čára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bod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úsečka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čtverec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55801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KOLEKTIV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Matematika pro 2.ročník 5.3.vyd.Všeň: Alter, 1998. kód 092728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MOLNÁR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J. MIKULENKOVÁ. H. , Matematika pro 2.ročník-2.díl,Olomouc: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1999. ISBN 80-85806-88-6 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   </a:t>
            </a:r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29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1014</Words>
  <Application>Microsoft Office PowerPoint</Application>
  <PresentationFormat>Předvádění na obrazovce (16:9)</PresentationFormat>
  <Paragraphs>160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1_Motiv sady Office</vt:lpstr>
      <vt:lpstr>3.1 Bod, úsečka (modelování, rýsování, měření)</vt:lpstr>
      <vt:lpstr>3.2 Co již víme?</vt:lpstr>
      <vt:lpstr>3.3  Jaké si řekneme nové termíny a názvy?</vt:lpstr>
      <vt:lpstr>Prezentace aplikace PowerPoint</vt:lpstr>
      <vt:lpstr>3.5 Procvičení a příklady</vt:lpstr>
      <vt:lpstr>3.6 Něco navíc pro šikovné</vt:lpstr>
      <vt:lpstr>3.7 Point, line segment</vt:lpstr>
      <vt:lpstr>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Petra Křivánková</cp:lastModifiedBy>
  <cp:revision>292</cp:revision>
  <dcterms:created xsi:type="dcterms:W3CDTF">2010-10-18T18:21:56Z</dcterms:created>
  <dcterms:modified xsi:type="dcterms:W3CDTF">2012-10-15T15:10:11Z</dcterms:modified>
</cp:coreProperties>
</file>