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9" r:id="rId2"/>
    <p:sldId id="276" r:id="rId3"/>
    <p:sldId id="277" r:id="rId4"/>
    <p:sldId id="278" r:id="rId5"/>
    <p:sldId id="282" r:id="rId6"/>
    <p:sldId id="281" r:id="rId7"/>
    <p:sldId id="283" r:id="rId8"/>
    <p:sldId id="280" r:id="rId9"/>
    <p:sldId id="274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42E9CAD-D9FC-4EF8-8105-ADCD243C0CA7}">
          <p14:sldIdLst>
            <p14:sldId id="279"/>
            <p14:sldId id="276"/>
            <p14:sldId id="277"/>
            <p14:sldId id="278"/>
          </p14:sldIdLst>
        </p14:section>
        <p14:section name="Oddíl bez názvu" id="{6F666B9C-4051-4CB0-A816-899DD654D611}">
          <p14:sldIdLst>
            <p14:sldId id="282"/>
            <p14:sldId id="281"/>
            <p14:sldId id="283"/>
            <p14:sldId id="280"/>
            <p14:sldId id="274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16209"/>
    <a:srgbClr val="0099CC"/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960" y="-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m/imgres?q=%C3%BAse%C4%8Dka&amp;start=163&amp;hl=cs&amp;biw=1366&amp;bih=673&amp;tbm=isch&amp;tbnid=uJbAyxn2rUjN4M:&amp;imgrefurl=http://www.tygrici.net/2012/04/ctvrtletni-opakovani.html&amp;docid=vVCWy2ibv7r9uM&amp;imgurl=http://3.bp.blogspot.com/-jq7-S3DzaEI/T5MwJMrNweI/AAAAAAAANkA/AcNdIYHdjAA/s1600/ma.gif&amp;w=1138&amp;h=900&amp;ei=cCYkUPanF42LswaSsoHYDw&amp;zoom=1&amp;iact=hc&amp;vpx=786&amp;vpy=346&amp;dur=908&amp;hovh=200&amp;hovw=253&amp;tx=132&amp;ty=116&amp;sig=118092925907564384504&amp;page=8&amp;tbnh=145&amp;tbnw=183&amp;ndsp=24&amp;ved=1t:429,r:9,s:163,i:26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7.jpe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8.jpeg"/><Relationship Id="rId4" Type="http://schemas.openxmlformats.org/officeDocument/2006/relationships/hyperlink" Target="http://images.google.com/imgres?q=kliparty+zdarma&amp;num=10&amp;hl=cs&amp;biw=1366&amp;bih=673&amp;tbm=isch&amp;tbnid=7n0bthxXdLicJM:&amp;imgrefurl=http://fotky-foto.cz/fotobanka/vektorove-kliparty-ilustrace-emotikony-smajlika(10000051)/&amp;docid=iFZULCZYIDDbEM&amp;imgurl=http://wl.static.fotolia.com/jpg/00/10/00/00/400_F_10000051_0Mb47QJGF1i7stGAJZiZSoXmWjZNNMmE.jpg&amp;w=380&amp;h=400&amp;ei=uC0kUKqqJdDssgaD34G4BQ&amp;zoom=1&amp;iact=hc&amp;vpx=373&amp;vpy=161&amp;dur=100&amp;hovh=230&amp;hovw=219&amp;tx=123&amp;ty=123&amp;sig=118092925907564384504&amp;page=3&amp;tbnh=145&amp;tbnw=138&amp;start=43&amp;ndsp=25&amp;ved=1t:429,r:8,s:43,i:23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6343" y="495814"/>
            <a:ext cx="2772554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27.1 Obsah čtverce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337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/>
          <p:cNvSpPr txBox="1"/>
          <p:nvPr/>
        </p:nvSpPr>
        <p:spPr>
          <a:xfrm>
            <a:off x="2322323" y="3456532"/>
            <a:ext cx="47392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Zamysli se a zkus navrhnout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jak vypočítat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jakou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plochu bude zabírat zrcadlo, jehož rám má tvar čtverce o délce strany 30 cm.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C:\Users\prusovab\AppData\Local\Microsoft\Windows\Temporary Internet Files\Content.IE5\J97M1XV1\MC90015673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70" y="1134264"/>
            <a:ext cx="2136189" cy="18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rusovab\AppData\Local\Microsoft\Windows\Temporary Internet Files\Content.IE5\LW29ULNB\MC90035733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22" y="2650011"/>
            <a:ext cx="1540868" cy="15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rusovab\AppData\Local\Microsoft\Windows\Temporary Internet Files\Content.IE5\LW29ULNB\MC90022898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30" y="1049209"/>
            <a:ext cx="1820570" cy="12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usovab\AppData\Local\Microsoft\Windows\Temporary Internet Files\Content.IE5\LW29ULNB\MP90044247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49" y="1134264"/>
            <a:ext cx="141035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usovab\AppData\Local\Microsoft\Windows\Temporary Internet Files\Content.IE5\QEC5XKSS\MC900434781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3642"/>
            <a:ext cx="1327442" cy="20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78067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Obsah čtverce, jednotky obsahu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postup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při výpočtu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obsahu čtverce.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09057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Matematika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0" y="504000"/>
            <a:ext cx="2537875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93" y="1073301"/>
            <a:ext cx="11201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ovéPole 43"/>
          <p:cNvSpPr txBox="1"/>
          <p:nvPr/>
        </p:nvSpPr>
        <p:spPr>
          <a:xfrm>
            <a:off x="2023809" y="1073301"/>
            <a:ext cx="467095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Mezi geometrickými tvary bezpečně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 čtverec.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729659" y="1531750"/>
            <a:ext cx="525926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 pojmenovat a popsat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všechny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jeho vrcholy a strany.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64171" y="2214068"/>
            <a:ext cx="185820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Vím,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protější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strany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jsou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rovnoběžné,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sousední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kolmé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všechny strany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jsou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stejně dlouhé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78648" y="3896131"/>
            <a:ext cx="262924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čtverec má </a:t>
            </a: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dvě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stejně dlouhé </a:t>
            </a:r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úhlopříčky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cs-C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sobě kolmé a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vzájemně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se půlí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8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4" y="1073301"/>
            <a:ext cx="694563" cy="7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bdélník 28"/>
          <p:cNvSpPr/>
          <p:nvPr/>
        </p:nvSpPr>
        <p:spPr>
          <a:xfrm>
            <a:off x="3251335" y="2746165"/>
            <a:ext cx="1884337" cy="188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5129226" y="4632177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cs-CZ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908827" y="2335441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cs-CZ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5102983" y="2346055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2908827" y="4630587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cs-CZ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076839" y="4634795"/>
            <a:ext cx="2824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5145256" y="3623935"/>
            <a:ext cx="4047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975737" y="2396997"/>
            <a:ext cx="4355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2990896" y="3623935"/>
            <a:ext cx="2824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Přímá spojnice 19"/>
          <p:cNvCxnSpPr/>
          <p:nvPr/>
        </p:nvCxnSpPr>
        <p:spPr>
          <a:xfrm flipV="1">
            <a:off x="3251335" y="2746165"/>
            <a:ext cx="1877891" cy="18844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 flipV="1">
            <a:off x="3251335" y="2746165"/>
            <a:ext cx="1893921" cy="18844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999192" y="2865080"/>
            <a:ext cx="203363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vypočítat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OBVOD ČTVERCE.</a:t>
            </a:r>
          </a:p>
          <a:p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 + a + a + a</a:t>
            </a:r>
          </a:p>
          <a:p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ebo 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= 4 </a:t>
            </a:r>
            <a:r>
              <a:rPr lang="cs-CZ" sz="1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78" y="511484"/>
            <a:ext cx="6369051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27.3 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02" y="627534"/>
            <a:ext cx="477505" cy="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1273566" y="1515699"/>
            <a:ext cx="2564420" cy="1063795"/>
          </a:xfrm>
          <a:prstGeom prst="wedgeEllipseCallout">
            <a:avLst>
              <a:gd name="adj1" fmla="val -59364"/>
              <a:gd name="adj2" fmla="val -19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je to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obsah čtverce?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75907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válný popisek 16"/>
          <p:cNvSpPr/>
          <p:nvPr/>
        </p:nvSpPr>
        <p:spPr>
          <a:xfrm>
            <a:off x="5439970" y="1309739"/>
            <a:ext cx="3558715" cy="1872207"/>
          </a:xfrm>
          <a:prstGeom prst="wedgeEllipseCallout">
            <a:avLst>
              <a:gd name="adj1" fmla="val -57024"/>
              <a:gd name="adj2" fmla="val -53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Odpovím ti také otázkou…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 je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obsahem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tvých kapes?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…Je to to, co v nich máš, co je uvnitř.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410991" y="3337481"/>
            <a:ext cx="329397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Zjednodušeně si můžeme říct,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obsah čtverce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 co je uvnitř….</a:t>
            </a:r>
          </a:p>
          <a:p>
            <a:r>
              <a:rPr lang="cs-CZ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 to </a:t>
            </a:r>
            <a:r>
              <a:rPr lang="cs-CZ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nějaká plocha.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33636" y="3435846"/>
            <a:ext cx="1285078" cy="1224136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ovéPole 44"/>
          <p:cNvSpPr txBox="1"/>
          <p:nvPr/>
        </p:nvSpPr>
        <p:spPr>
          <a:xfrm>
            <a:off x="2481011" y="4493901"/>
            <a:ext cx="322395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Pamatuj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Obsah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čtverce značíme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371988" y="3556410"/>
            <a:ext cx="1285078" cy="1224136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33636" y="3435846"/>
            <a:ext cx="1285078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7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9" grpId="0" animBg="1"/>
      <p:bldP spid="45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326827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27.4 Co si řekneme nového?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137" y="557196"/>
            <a:ext cx="391405" cy="107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3" y="1501474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ný popisek 9"/>
          <p:cNvSpPr/>
          <p:nvPr/>
        </p:nvSpPr>
        <p:spPr>
          <a:xfrm>
            <a:off x="1261996" y="1099863"/>
            <a:ext cx="2713741" cy="1216363"/>
          </a:xfrm>
          <a:prstGeom prst="wedgeEllipseCallout">
            <a:avLst>
              <a:gd name="adj1" fmla="val -63674"/>
              <a:gd name="adj2" fmla="val 46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mohu 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obsah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čtverce vypočítat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1066181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2" name="Oválný popisek 11"/>
          <p:cNvSpPr/>
          <p:nvPr/>
        </p:nvSpPr>
        <p:spPr>
          <a:xfrm>
            <a:off x="5436096" y="771551"/>
            <a:ext cx="3129936" cy="1544676"/>
          </a:xfrm>
          <a:prstGeom prst="wedgeEllipseCallout">
            <a:avLst>
              <a:gd name="adj1" fmla="val -62995"/>
              <a:gd name="adj2" fmla="val -18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Není to těžké, jen mezi sebou vynásobíš délky stran.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828865" y="4112448"/>
            <a:ext cx="515346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Výsledkem výpočtu obsahu jsou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centimetry čtverečné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!!!!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Značíme je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malou dvojkou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Čtverec o délce strany 1 cm má obsah 1 cm</a:t>
            </a:r>
            <a:r>
              <a:rPr lang="cs-CZ" sz="1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084660" y="2713316"/>
            <a:ext cx="126669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a </a:t>
            </a:r>
            <a:r>
              <a:rPr lang="cs-CZ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4 </a:t>
            </a:r>
            <a:r>
              <a:rPr lang="cs-CZ" sz="1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= 16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16 cm</a:t>
            </a:r>
            <a:r>
              <a:rPr lang="cs-CZ" sz="1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cs-CZ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024490" y="2849545"/>
            <a:ext cx="1884337" cy="1887334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a </a:t>
            </a:r>
            <a:r>
              <a:rPr lang="cs-CZ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841543" y="4743390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cs-CZ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908827" y="2535496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cs-CZ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42718" y="2544191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650812" y="4723033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cs-CZ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04831" y="4753811"/>
            <a:ext cx="9236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 4 cm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1394385" y="2455705"/>
            <a:ext cx="11445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 4 cm</a:t>
            </a:r>
            <a:endParaRPr lang="cs-CZ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-34002" y="3415793"/>
            <a:ext cx="12340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 4 cm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2908827" y="3646602"/>
            <a:ext cx="9236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 4 cm</a:t>
            </a:r>
          </a:p>
        </p:txBody>
      </p:sp>
      <p:pic>
        <p:nvPicPr>
          <p:cNvPr id="20" name="Obrázek 19" descr="U:\Učitelé\Průšová\SKENY- Čj, M\obrázek0000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t="62547" r="65329" b="28652"/>
          <a:stretch/>
        </p:blipFill>
        <p:spPr bwMode="auto">
          <a:xfrm>
            <a:off x="6156176" y="2445548"/>
            <a:ext cx="1535430" cy="1341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 flipV="1">
            <a:off x="5100638" y="3415794"/>
            <a:ext cx="695498" cy="10281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 flipV="1">
            <a:off x="7001064" y="3471074"/>
            <a:ext cx="523264" cy="7568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8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2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4560"/>
            <a:ext cx="1531728" cy="10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-10568" y="504000"/>
            <a:ext cx="4018088" cy="5232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27.5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Procvičení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331640" y="1090275"/>
            <a:ext cx="560121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Kolik centimetrů čtverečných látky bude potřebovat maminka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na čtvercový ubrousek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o délce strany 20 cm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831757" y="3582795"/>
            <a:ext cx="386836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 velkou plochu ohraničuje parkoviště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tvaru čtverce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o délce strany 30 metrů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2" descr="C:\Users\prusovab\AppData\Local\Microsoft\Windows\Temporary Internet Files\Content.IE5\LW29ULNB\MC9002344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1" y="1536196"/>
            <a:ext cx="1127620" cy="104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041143" y="4378490"/>
            <a:ext cx="581120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Kolik metrů čtverečných bude potřeba vysát v hale tvaru čtverce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o délce strany 8 metrů?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758512" y="2715766"/>
            <a:ext cx="514781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Narýsuj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čtverec KLMN o délce strany 50 mm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Vypočítej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kolik cm</a:t>
            </a:r>
            <a:r>
              <a:rPr lang="cs-CZ" sz="16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jeho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obsah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. ( Pozor na jednotky.)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831756" y="1923678"/>
            <a:ext cx="591809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= 20 cm   S = 20 </a:t>
            </a:r>
            <a:r>
              <a:rPr lang="cs-CZ" sz="1600" baseline="30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20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 =  a </a:t>
            </a:r>
            <a:r>
              <a:rPr lang="cs-CZ" sz="1600" baseline="30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    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o =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400 cm</a:t>
            </a:r>
            <a:r>
              <a:rPr lang="cs-CZ" sz="16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Maminka bude potřebovat 400 cm</a:t>
            </a:r>
            <a:r>
              <a:rPr lang="cs-CZ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látky.</a:t>
            </a:r>
          </a:p>
        </p:txBody>
      </p:sp>
      <p:pic>
        <p:nvPicPr>
          <p:cNvPr id="1026" name="Picture 2" descr="C:\Users\prusovab\AppData\Local\Microsoft\Windows\Temporary Internet Files\Content.IE5\QEC5XKSS\MC90005691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39003"/>
            <a:ext cx="1386220" cy="11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usovab\AppData\Local\Microsoft\Windows\Temporary Internet Files\Content.IE5\J97M1XV1\MM900283094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35" y="2911893"/>
            <a:ext cx="1006574" cy="125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1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062971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27.6.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175109"/>
            <a:ext cx="556434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 Jaký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obsah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má sklo ve čtvercovém rámu o délce strany 4 dm?</a:t>
            </a:r>
          </a:p>
        </p:txBody>
      </p:sp>
      <p:pic>
        <p:nvPicPr>
          <p:cNvPr id="2050" name="Picture 2" descr="http://t1.gstatic.com/images?q=tbn:ANd9GcRzHMA4mQ3OHw_tDEfCmY-BTCz3v0qOTIn8YFFY23ZHnO3hTGvv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54544"/>
            <a:ext cx="785948" cy="10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ovéPole 65"/>
          <p:cNvSpPr txBox="1"/>
          <p:nvPr/>
        </p:nvSpPr>
        <p:spPr>
          <a:xfrm>
            <a:off x="504355" y="3115967"/>
            <a:ext cx="668471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   Narýsuj čtverec ABCD o délce strany 6 cm a čtverec KLMN o délce strany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dvakrát větší.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Porovnej  obvod a obsah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obou čtverců.</a:t>
            </a:r>
            <a:endParaRPr lang="cs-CZ" sz="1600" dirty="0">
              <a:latin typeface="Symbol" pitchFamily="18" charset="2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835695" y="1695327"/>
            <a:ext cx="435407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 kolik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se zvětší obsah čtverce o straně 32 cm,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zvětší-li se délka jeho strany o 8 cm?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Obrázek 40" descr="http://t0.gstatic.com/images?q=tbn:ANd9GcR94FzZTT53LwWpui_4CeCn1ClkaUblU4x9VyWaQFi-cLC-Mek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1" y="1872668"/>
            <a:ext cx="936104" cy="110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C:\Users\prusovab\AppData\Local\Microsoft\Windows\Temporary Internet Files\Content.IE5\J97M1XV1\MC90015673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82" y="701056"/>
            <a:ext cx="1301062" cy="128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075305" y="4155925"/>
            <a:ext cx="699338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  Narýsuj čtverec OPRS o délce strany 4 cm.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Vymysli a narýsuj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obdélník, který: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a) bude mít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stejný obvod.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b) bude mít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stejný obsah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771800" y="2422852"/>
            <a:ext cx="571900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 Vypočítej,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jak dlouhá je strana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pokoje tvaru čtverce, když víš,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že její obsah je 160 m</a:t>
            </a:r>
            <a:r>
              <a:rPr lang="cs-CZ" sz="16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8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6" grpId="0" animBg="1"/>
      <p:bldP spid="36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248004" cy="523220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Contents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square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34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9532" y="1521701"/>
            <a:ext cx="104067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obrazovka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71" y="606577"/>
            <a:ext cx="1323119" cy="6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 descr="http://t3.gstatic.com/images?q=tbn:ANd9GcQqUlkEVdoYbhC1DWqNXdrJZB7CsjGQ6xLZE3qXvbDbMTNqLkR5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87" y="541415"/>
            <a:ext cx="680198" cy="82602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ovéPole 27"/>
          <p:cNvSpPr txBox="1"/>
          <p:nvPr/>
        </p:nvSpPr>
        <p:spPr>
          <a:xfrm>
            <a:off x="5704399" y="2735515"/>
            <a:ext cx="135646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oložit dlažbu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986069" y="4234703"/>
            <a:ext cx="71045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screen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8111635" y="2878433"/>
            <a:ext cx="78084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frame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475331" y="4778625"/>
            <a:ext cx="156395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lay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pavement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913385" y="1239440"/>
            <a:ext cx="88197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rámeček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192028" y="2237090"/>
            <a:ext cx="184858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atematický vzorec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197795" y="3903075"/>
            <a:ext cx="207435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mathematical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formula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319027" y="2956631"/>
            <a:ext cx="1653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a </a:t>
            </a:r>
            <a:r>
              <a:rPr lang="cs-CZ" sz="3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 descr="C:\Users\prusovab\AppData\Local\Microsoft\Windows\Temporary Internet Files\Content.IE5\LW29ULNB\MP90044247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37089"/>
            <a:ext cx="1874138" cy="15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prusovab\AppData\Local\Microsoft\Windows\Temporary Internet Files\Content.IE5\J97M1XV1\MC90015673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127" y="1647284"/>
            <a:ext cx="1185525" cy="10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prusovab\AppData\Local\Microsoft\Windows\Temporary Internet Files\Content.IE5\LW29ULNB\MC90035733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15" y="3206955"/>
            <a:ext cx="1540868" cy="15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30" grpId="0" animBg="1"/>
      <p:bldP spid="32" grpId="0" animBg="1"/>
      <p:bldP spid="36" grpId="0" animBg="1"/>
      <p:bldP spid="37" grpId="0" animBg="1"/>
      <p:bldP spid="20" grpId="0" animBg="1"/>
      <p:bldP spid="2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1229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23189"/>
              </p:ext>
            </p:extLst>
          </p:nvPr>
        </p:nvGraphicFramePr>
        <p:xfrm>
          <a:off x="183540" y="1044001"/>
          <a:ext cx="7185180" cy="392994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8877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Obsah čtverce vypočítám: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2 </a:t>
                      </a:r>
                      <a:r>
                        <a:rPr kumimoji="0" lang="cs-CZ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3 </a:t>
                      </a:r>
                      <a:r>
                        <a:rPr kumimoji="0" lang="cs-CZ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4 </a:t>
                      </a:r>
                      <a:r>
                        <a:rPr kumimoji="0" lang="cs-CZ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a </a:t>
                      </a:r>
                      <a:r>
                        <a:rPr kumimoji="0" lang="cs-CZ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Obsah čtverce mohu vypočítat:</a:t>
                      </a: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pouze jedním způsobem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b) nelze vypočítat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c) dvěma způsoby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d) třemi způsoby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3839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Obsah čtverce o délce strany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6 cm je: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 36 cm</a:t>
                      </a:r>
                      <a:r>
                        <a:rPr lang="cs-CZ" sz="16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 24 mm</a:t>
                      </a:r>
                      <a:r>
                        <a:rPr lang="cs-CZ" sz="16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 12 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 24 cm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Budu-li chtít vypočítat, kolik m</a:t>
                      </a:r>
                      <a:r>
                        <a:rPr lang="cs-CZ" sz="16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koberce je potřeba do pokoje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tvaru čtverce: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odhadnu to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vypočítám jeho obsah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nelze to vypočítat</a:t>
                      </a:r>
                      <a:endParaRPr lang="cs-CZ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d)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vypočítám jeho obvod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BLAŽKOVÁ,R., VAŇUROVÁ,M., Matematika pro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4.ročník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základních škol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3.díl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.vyd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Všeň: Alter,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2003.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80-85775-98-0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342900" indent="-342900">
              <a:buFontTx/>
              <a:buAutoNum type="arabicPeriod"/>
            </a:pPr>
            <a:endParaRPr lang="cs-CZ" sz="1400" dirty="0" smtClean="0"/>
          </a:p>
          <a:p>
            <a:r>
              <a:rPr lang="cs-CZ" sz="1400" dirty="0" smtClean="0"/>
              <a:t>   </a:t>
            </a:r>
            <a:endParaRPr lang="cs-CZ" sz="1400" dirty="0"/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506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6169</TotalTime>
  <Words>1080</Words>
  <Application>Microsoft Office PowerPoint</Application>
  <PresentationFormat>Předvádění na obrazovce (16:9)</PresentationFormat>
  <Paragraphs>174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27.1 Obsah čtverce</vt:lpstr>
      <vt:lpstr>Prezentace aplikace PowerPoint</vt:lpstr>
      <vt:lpstr>27.3  Jaké si řekneme nové termíny a názvy?</vt:lpstr>
      <vt:lpstr>27.4 Co si řekneme nového?    </vt:lpstr>
      <vt:lpstr>Prezentace aplikace PowerPoint</vt:lpstr>
      <vt:lpstr>27.6. Něco navíc pro šikovné</vt:lpstr>
      <vt:lpstr>27.7 Contents  square </vt:lpstr>
      <vt:lpstr>27.8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413</cp:revision>
  <dcterms:created xsi:type="dcterms:W3CDTF">2010-10-18T18:21:56Z</dcterms:created>
  <dcterms:modified xsi:type="dcterms:W3CDTF">2013-01-26T14:10:30Z</dcterms:modified>
</cp:coreProperties>
</file>