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9" r:id="rId2"/>
    <p:sldId id="276" r:id="rId3"/>
    <p:sldId id="277" r:id="rId4"/>
    <p:sldId id="278" r:id="rId5"/>
    <p:sldId id="283" r:id="rId6"/>
    <p:sldId id="284" r:id="rId7"/>
    <p:sldId id="270" r:id="rId8"/>
    <p:sldId id="281" r:id="rId9"/>
    <p:sldId id="280" r:id="rId10"/>
    <p:sldId id="269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642E9CAD-D9FC-4EF8-8105-ADCD243C0CA7}">
          <p14:sldIdLst>
            <p14:sldId id="279"/>
            <p14:sldId id="276"/>
            <p14:sldId id="277"/>
            <p14:sldId id="278"/>
          </p14:sldIdLst>
        </p14:section>
        <p14:section name="Oddíl bez názvu" id="{6F666B9C-4051-4CB0-A816-899DD654D611}">
          <p14:sldIdLst>
            <p14:sldId id="283"/>
            <p14:sldId id="284"/>
            <p14:sldId id="270"/>
            <p14:sldId id="281"/>
            <p14:sldId id="280"/>
            <p14:sldId id="26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6209"/>
    <a:srgbClr val="0099CC"/>
    <a:srgbClr val="FF0066"/>
    <a:srgbClr val="00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560" autoAdjust="0"/>
  </p:normalViewPr>
  <p:slideViewPr>
    <p:cSldViewPr>
      <p:cViewPr>
        <p:scale>
          <a:sx n="84" d="100"/>
          <a:sy n="84" d="100"/>
        </p:scale>
        <p:origin x="-882" y="-16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16.1.2013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85192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16.1.2013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39020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>
                <a:solidFill>
                  <a:prstClr val="black"/>
                </a:solidFill>
              </a:rPr>
              <a:pPr/>
              <a:t>8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Elektronická učebnice - Základní škola Děčín VI, Na Stráni 879/2, příspěvková organizace</a:t>
            </a:r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829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16.1.2013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16.1.2013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16.1.2013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16.1.2013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16.1.2013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16.1.2013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prusa\Dokumenty\Prezentace1256.wav" TargetMode="External"/><Relationship Id="rId6" Type="http://schemas.openxmlformats.org/officeDocument/2006/relationships/image" Target="../media/image3.wmf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6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hyperlink" Target="http://images.google.com/imgres?q=%C3%BAse%C4%8Dka&amp;start=163&amp;hl=cs&amp;biw=1366&amp;bih=673&amp;tbm=isch&amp;tbnid=uJbAyxn2rUjN4M:&amp;imgrefurl=http://www.tygrici.net/2012/04/ctvrtletni-opakovani.html&amp;docid=vVCWy2ibv7r9uM&amp;imgurl=http://3.bp.blogspot.com/-jq7-S3DzaEI/T5MwJMrNweI/AAAAAAAANkA/AcNdIYHdjAA/s1600/ma.gif&amp;w=1138&amp;h=900&amp;ei=cCYkUPanF42LswaSsoHYDw&amp;zoom=1&amp;iact=hc&amp;vpx=786&amp;vpy=346&amp;dur=908&amp;hovh=200&amp;hovw=253&amp;tx=132&amp;ty=116&amp;sig=118092925907564384504&amp;page=8&amp;tbnh=145&amp;tbnw=183&amp;ndsp=24&amp;ved=1t:429,r:9,s:163,i:268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15.jpeg"/><Relationship Id="rId7" Type="http://schemas.openxmlformats.org/officeDocument/2006/relationships/image" Target="../media/image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16.jpeg"/><Relationship Id="rId4" Type="http://schemas.openxmlformats.org/officeDocument/2006/relationships/hyperlink" Target="http://images.google.com/imgres?q=kliparty+zdarma&amp;num=10&amp;hl=cs&amp;biw=1366&amp;bih=673&amp;tbm=isch&amp;tbnid=7n0bthxXdLicJM:&amp;imgrefurl=http://fotky-foto.cz/fotobanka/vektorove-kliparty-ilustrace-emotikony-smajlika(10000051)/&amp;docid=iFZULCZYIDDbEM&amp;imgurl=http://wl.static.fotolia.com/jpg/00/10/00/00/400_F_10000051_0Mb47QJGF1i7stGAJZiZSoXmWjZNNMmE.jpg&amp;w=380&amp;h=400&amp;ei=uC0kUKqqJdDssgaD34G4BQ&amp;zoom=1&amp;iact=hc&amp;vpx=373&amp;vpy=161&amp;dur=100&amp;hovh=230&amp;hovw=219&amp;tx=123&amp;ty=123&amp;sig=118092925907564384504&amp;page=3&amp;tbnh=145&amp;tbnw=138&amp;start=43&amp;ndsp=25&amp;ved=1t:429,r:8,s:43,i:237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1165" y="495814"/>
            <a:ext cx="3169457" cy="477054"/>
          </a:xfrm>
        </p:spPr>
        <p:txBody>
          <a:bodyPr wrap="none"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26.1 Obsah obdélníku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rezentace1256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88388" y="4687888"/>
            <a:ext cx="304800" cy="304800"/>
          </a:xfrm>
          <a:prstGeom prst="rect">
            <a:avLst/>
          </a:prstGeom>
        </p:spPr>
      </p:pic>
      <p:sp>
        <p:nvSpPr>
          <p:cNvPr id="24" name="TextovéPole 23"/>
          <p:cNvSpPr txBox="1"/>
          <p:nvPr/>
        </p:nvSpPr>
        <p:spPr>
          <a:xfrm>
            <a:off x="0" y="337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ovéPole 29"/>
          <p:cNvSpPr txBox="1"/>
          <p:nvPr/>
        </p:nvSpPr>
        <p:spPr>
          <a:xfrm>
            <a:off x="-7854" y="4517122"/>
            <a:ext cx="915185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r>
              <a:rPr lang="cs-CZ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Blanka Průšová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obrázek 5" descr="Imag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2030" y="4517121"/>
            <a:ext cx="3061970" cy="646331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ovéPole 12"/>
          <p:cNvSpPr txBox="1"/>
          <p:nvPr/>
        </p:nvSpPr>
        <p:spPr>
          <a:xfrm>
            <a:off x="1907703" y="3576518"/>
            <a:ext cx="5328593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Tatínek chce koupit nový koberec tvaru obdélníku. </a:t>
            </a:r>
          </a:p>
          <a:p>
            <a:r>
              <a:rPr lang="cs-CZ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Poradíš, jak zjistí, kolik metrů čtverečních bude potřebovat?</a:t>
            </a:r>
          </a:p>
        </p:txBody>
      </p:sp>
      <p:pic>
        <p:nvPicPr>
          <p:cNvPr id="3" name="Picture 2" descr="C:\Users\prusovab\AppData\Local\Microsoft\Windows\Temporary Internet Files\Content.IE5\QEC5XKSS\MC900350513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685003"/>
            <a:ext cx="1816729" cy="1051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rusovab\AppData\Local\Microsoft\Windows\Temporary Internet Files\Content.IE5\LW29ULNB\MC90028097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142" y="1764483"/>
            <a:ext cx="1653573" cy="1743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prusovab\AppData\Local\Microsoft\Windows\Temporary Internet Files\Content.IE5\D1O92E1G\MC900014475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998" y="1000338"/>
            <a:ext cx="3775194" cy="2282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Users\prusovab\AppData\Local\Microsoft\Windows\Temporary Internet Files\Content.IE5\J97M1XV1\MC900195574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470093"/>
            <a:ext cx="1512168" cy="1812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729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48537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Blanka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Průšová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 12/2012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Obsah obdélníku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, obdélník, jednotky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obsahu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postup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při výpočtu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obsahu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obdélníku.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498603"/>
            <a:ext cx="2090572" cy="477054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26.10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80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ovéPole 20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Matematika</a:t>
            </a:r>
            <a:endParaRPr lang="cs-CZ" sz="1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Nadpis 1"/>
          <p:cNvSpPr txBox="1">
            <a:spLocks/>
          </p:cNvSpPr>
          <p:nvPr/>
        </p:nvSpPr>
        <p:spPr>
          <a:xfrm>
            <a:off x="0" y="504000"/>
            <a:ext cx="2537875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26.2 Co již víme?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3" name="Picture 2" descr="http://t3.gstatic.com/images?q=tbn:ANd9GcSifZDslFTdmkh4rux-JRtz5LqN9c3XpjxzGmowdaNpmD-bNWR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993" y="1299739"/>
            <a:ext cx="1120175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TextovéPole 43"/>
          <p:cNvSpPr txBox="1"/>
          <p:nvPr/>
        </p:nvSpPr>
        <p:spPr>
          <a:xfrm>
            <a:off x="2087986" y="1299739"/>
            <a:ext cx="496802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Mezi geometrickými tvary bezpečně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poznám obdélník.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2813576" y="3125321"/>
            <a:ext cx="2654243" cy="13362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2461396" y="4449008"/>
            <a:ext cx="3706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endParaRPr lang="cs-CZ" sz="20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5507402" y="2755989"/>
            <a:ext cx="35618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endParaRPr lang="cs-CZ" sz="20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5467613" y="4449008"/>
            <a:ext cx="35618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endParaRPr lang="cs-CZ" sz="20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2424070" y="2725211"/>
            <a:ext cx="3706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</a:t>
            </a:r>
            <a:endParaRPr lang="cs-CZ" sz="20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5599679" y="3624151"/>
            <a:ext cx="292068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4136336" y="4583178"/>
            <a:ext cx="28245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3999472" y="2617490"/>
            <a:ext cx="28245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2405347" y="3607274"/>
            <a:ext cx="408229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1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b</a:t>
            </a:r>
            <a:endParaRPr lang="cs-CZ" sz="16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652292" y="1856952"/>
            <a:ext cx="525926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Umím pojmenovat a popsat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všechny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jeho vrcholy a strany.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90912" y="2414164"/>
            <a:ext cx="1897764" cy="13234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Vím,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že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protější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strany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jsou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rovnoběžné.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 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sousední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strany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jsou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kolmé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37391" y="3910399"/>
            <a:ext cx="2367956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Vím,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že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obdélník má dvě </a:t>
            </a:r>
          </a:p>
          <a:p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stejně </a:t>
            </a: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dlouhé úhlopříčky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které se vzájemně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půlí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8" name="Picture 2" descr="http://t3.gstatic.com/images?q=tbn:ANd9GcSifZDslFTdmkh4rux-JRtz5LqN9c3XpjxzGmowdaNpmD-bNWR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99739"/>
            <a:ext cx="799527" cy="795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Přímá spojnice 2"/>
          <p:cNvCxnSpPr/>
          <p:nvPr/>
        </p:nvCxnSpPr>
        <p:spPr>
          <a:xfrm>
            <a:off x="2813576" y="3125321"/>
            <a:ext cx="2654037" cy="133621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2813576" y="3125321"/>
            <a:ext cx="2654037" cy="132368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6334015" y="2859629"/>
            <a:ext cx="2286908" cy="20621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Umím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vypočítat </a:t>
            </a:r>
          </a:p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OBVOD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OBDÉLNÍKU.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 = a + b + a + b</a:t>
            </a:r>
          </a:p>
          <a:p>
            <a:endParaRPr lang="cs-CZ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 = 2 </a:t>
            </a:r>
            <a:r>
              <a:rPr lang="cs-CZ" sz="1600" b="1" baseline="30000" dirty="0">
                <a:solidFill>
                  <a:srgbClr val="FF0000"/>
                </a:solidFill>
                <a:latin typeface="Algerian" pitchFamily="82" charset="0"/>
                <a:cs typeface="Times New Roman" pitchFamily="18" charset="0"/>
              </a:rPr>
              <a:t>.</a:t>
            </a:r>
            <a:r>
              <a:rPr lang="cs-CZ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+ 2 </a:t>
            </a:r>
            <a:r>
              <a:rPr lang="cs-CZ" sz="1600" b="1" baseline="30000" dirty="0">
                <a:solidFill>
                  <a:srgbClr val="FF0000"/>
                </a:solidFill>
                <a:latin typeface="Algerian" pitchFamily="82" charset="0"/>
                <a:cs typeface="Times New Roman" pitchFamily="18" charset="0"/>
              </a:rPr>
              <a:t>.</a:t>
            </a:r>
            <a:r>
              <a:rPr lang="cs-CZ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</a:t>
            </a:r>
            <a:endParaRPr lang="cs-CZ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 = 2 </a:t>
            </a:r>
            <a:r>
              <a:rPr lang="cs-CZ" sz="1600" b="1" baseline="30000" dirty="0">
                <a:solidFill>
                  <a:srgbClr val="FF0000"/>
                </a:solidFill>
                <a:latin typeface="Algerian" pitchFamily="82" charset="0"/>
                <a:cs typeface="Times New Roman" pitchFamily="18" charset="0"/>
              </a:rPr>
              <a:t>.</a:t>
            </a:r>
            <a:r>
              <a:rPr lang="cs-CZ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(a + b)</a:t>
            </a:r>
            <a:endParaRPr lang="cs-CZ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77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78" y="511484"/>
            <a:ext cx="6369051" cy="477054"/>
          </a:xfrm>
        </p:spPr>
        <p:txBody>
          <a:bodyPr wrap="none"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26.3 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Přímá spojnice 6"/>
          <p:cNvCxnSpPr/>
          <p:nvPr/>
        </p:nvCxnSpPr>
        <p:spPr>
          <a:xfrm>
            <a:off x="2555776" y="2499742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0" y="-18288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t3.gstatic.com/images?q=tbn:ANd9GcSifZDslFTdmkh4rux-JRtz5LqN9c3XpjxzGmowdaNpmD-bNWR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302" y="627534"/>
            <a:ext cx="477505" cy="698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7" descr="C:\Users\koukalova\AppData\Local\Microsoft\Windows\Temporary Internet Files\Content.IE5\DSHG5858\MC900434411[1].wmf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03598"/>
            <a:ext cx="896663" cy="895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Oválný popisek 14"/>
          <p:cNvSpPr/>
          <p:nvPr/>
        </p:nvSpPr>
        <p:spPr>
          <a:xfrm>
            <a:off x="1273566" y="1515699"/>
            <a:ext cx="2564420" cy="1063795"/>
          </a:xfrm>
          <a:prstGeom prst="wedgeEllipseCallout">
            <a:avLst>
              <a:gd name="adj1" fmla="val -59364"/>
              <a:gd name="adj2" fmla="val -194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 je to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obsah obdélníku?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8" descr="C:\Users\koukalova\AppData\Local\Microsoft\Windows\Temporary Internet Files\Content.IE5\TLMJOQNB\MC900440424[1].wmf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075907"/>
            <a:ext cx="1057275" cy="870585"/>
          </a:xfrm>
          <a:prstGeom prst="rect">
            <a:avLst/>
          </a:prstGeom>
          <a:noFill/>
          <a:extLst/>
        </p:spPr>
      </p:pic>
      <p:sp>
        <p:nvSpPr>
          <p:cNvPr id="17" name="Oválný popisek 16"/>
          <p:cNvSpPr/>
          <p:nvPr/>
        </p:nvSpPr>
        <p:spPr>
          <a:xfrm>
            <a:off x="5439970" y="1309739"/>
            <a:ext cx="3558715" cy="1872207"/>
          </a:xfrm>
          <a:prstGeom prst="wedgeEllipseCallout">
            <a:avLst>
              <a:gd name="adj1" fmla="val -57024"/>
              <a:gd name="adj2" fmla="val -532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Odpovím ti také otázkou…</a:t>
            </a:r>
          </a:p>
          <a:p>
            <a:pPr algn="ctr"/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 je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obsahem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tvých kapes?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…Je to to, co v nich máš, co je uvnitř.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2410991" y="3337481"/>
            <a:ext cx="3547766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Zjednodušeně si můžeme říct,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že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obsah obdélníku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cs-CZ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to, co je uvnitř….</a:t>
            </a:r>
          </a:p>
          <a:p>
            <a:r>
              <a:rPr lang="cs-CZ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 to nějaká plocha.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2481011" y="4493901"/>
            <a:ext cx="346280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Pamatuj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Obsah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obdélníku značíme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bdélník 17"/>
          <p:cNvSpPr/>
          <p:nvPr/>
        </p:nvSpPr>
        <p:spPr>
          <a:xfrm rot="5400000">
            <a:off x="497544" y="2813288"/>
            <a:ext cx="1221170" cy="1846694"/>
          </a:xfrm>
          <a:prstGeom prst="rect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 rot="5400000">
            <a:off x="6732240" y="3289541"/>
            <a:ext cx="1221170" cy="1846694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22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39" grpId="0" animBg="1"/>
      <p:bldP spid="45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6000" y="504000"/>
            <a:ext cx="4326827" cy="477054"/>
          </a:xfrm>
        </p:spPr>
        <p:txBody>
          <a:bodyPr wrap="none"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26.4 Co si řekneme nového?   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-11289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Picture 2" descr="http://t3.gstatic.com/images?q=tbn:ANd9GcSifZDslFTdmkh4rux-JRtz5LqN9c3XpjxzGmowdaNpmD-bNWR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4628" y="557197"/>
            <a:ext cx="782809" cy="765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C:\Users\koukalova\AppData\Local\Microsoft\Windows\Temporary Internet Files\Content.IE5\DSHG5858\MC900434411[1].wmf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63" y="1501474"/>
            <a:ext cx="896663" cy="895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válný popisek 9"/>
          <p:cNvSpPr/>
          <p:nvPr/>
        </p:nvSpPr>
        <p:spPr>
          <a:xfrm>
            <a:off x="1261996" y="1099863"/>
            <a:ext cx="2713741" cy="1216363"/>
          </a:xfrm>
          <a:prstGeom prst="wedgeEllipseCallout">
            <a:avLst>
              <a:gd name="adj1" fmla="val -63674"/>
              <a:gd name="adj2" fmla="val 462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jak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mohu </a:t>
            </a:r>
            <a:r>
              <a:rPr lang="cs-CZ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obsah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obdélníku </a:t>
            </a:r>
            <a:r>
              <a:rPr lang="cs-CZ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vypočítat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8" descr="C:\Users\koukalova\AppData\Local\Microsoft\Windows\Temporary Internet Files\Content.IE5\TLMJOQNB\MC900440424[1].wmf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3618" y="1199682"/>
            <a:ext cx="1057275" cy="870585"/>
          </a:xfrm>
          <a:prstGeom prst="rect">
            <a:avLst/>
          </a:prstGeom>
          <a:noFill/>
          <a:extLst/>
        </p:spPr>
      </p:pic>
      <p:sp>
        <p:nvSpPr>
          <p:cNvPr id="12" name="Oválný popisek 11"/>
          <p:cNvSpPr/>
          <p:nvPr/>
        </p:nvSpPr>
        <p:spPr>
          <a:xfrm>
            <a:off x="5697816" y="1323107"/>
            <a:ext cx="2496202" cy="1412444"/>
          </a:xfrm>
          <a:prstGeom prst="wedgeEllipseCallout">
            <a:avLst>
              <a:gd name="adj1" fmla="val -63288"/>
              <a:gd name="adj2" fmla="val -385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Není to těžké, jen mezi sebou vynásobíš délky přilehlých stran.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5523798" y="3947277"/>
            <a:ext cx="3047629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Dej si pozor!!!</a:t>
            </a:r>
          </a:p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Výsledkem výpočtu obsahu jsou </a:t>
            </a:r>
          </a:p>
          <a:p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centimetry čtverečné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!!!!</a:t>
            </a:r>
          </a:p>
          <a:p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Značíme je malou dvojkou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….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5523798" y="2923350"/>
            <a:ext cx="1266693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= a </a:t>
            </a:r>
            <a:r>
              <a:rPr lang="cs-CZ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</a:t>
            </a:r>
          </a:p>
          <a:p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= 6 </a:t>
            </a:r>
            <a:r>
              <a:rPr lang="cs-CZ" sz="16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= 24</a:t>
            </a:r>
          </a:p>
          <a:p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= 24 cm</a:t>
            </a:r>
            <a:r>
              <a:rPr lang="cs-CZ" sz="16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endParaRPr lang="cs-CZ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1024490" y="2849545"/>
            <a:ext cx="2951247" cy="1887334"/>
          </a:xfrm>
          <a:prstGeom prst="rect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 = a </a:t>
            </a:r>
            <a:r>
              <a:rPr lang="cs-CZ" b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</a:t>
            </a:r>
          </a:p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3910405" y="4692255"/>
            <a:ext cx="35618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endParaRPr lang="cs-CZ" sz="20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3963841" y="2544191"/>
            <a:ext cx="3706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</a:t>
            </a:r>
            <a:endParaRPr lang="cs-CZ" sz="20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742718" y="2544191"/>
            <a:ext cx="35618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650812" y="4723033"/>
            <a:ext cx="3706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endParaRPr lang="cs-CZ" sz="20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1941220" y="4753811"/>
            <a:ext cx="92365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= </a:t>
            </a:r>
            <a:r>
              <a:rPr lang="cs-CZ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cs-CZ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cm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1987582" y="2455705"/>
            <a:ext cx="1144546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= 6 cm</a:t>
            </a:r>
            <a:endParaRPr lang="cs-CZ" sz="1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-34002" y="3415793"/>
            <a:ext cx="123406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cs-CZ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4 cm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4066555" y="3623935"/>
            <a:ext cx="934872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cs-CZ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4 cm</a:t>
            </a:r>
          </a:p>
        </p:txBody>
      </p:sp>
    </p:spTree>
    <p:extLst>
      <p:ext uri="{BB962C8B-B14F-4D97-AF65-F5344CB8AC3E}">
        <p14:creationId xmlns:p14="http://schemas.microsoft.com/office/powerpoint/2010/main" val="62775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42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0" y="-11289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Picture 2" descr="http://t3.gstatic.com/images?q=tbn:ANd9GcSifZDslFTdmkh4rux-JRtz5LqN9c3XpjxzGmowdaNpmD-bNWR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8606" y="545870"/>
            <a:ext cx="795389" cy="1081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Nadpis 1"/>
          <p:cNvSpPr txBox="1">
            <a:spLocks/>
          </p:cNvSpPr>
          <p:nvPr/>
        </p:nvSpPr>
        <p:spPr>
          <a:xfrm>
            <a:off x="0" y="504000"/>
            <a:ext cx="376160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26.5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67272" y="1457862"/>
            <a:ext cx="3389839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Vypočítej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obsah obdélníku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ABCD 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o délkách stran 6 a 8 centimetrů.</a:t>
            </a:r>
          </a:p>
        </p:txBody>
      </p:sp>
      <p:pic>
        <p:nvPicPr>
          <p:cNvPr id="1026" name="Picture 2" descr="C:\Users\prusovab\AppData\Local\Microsoft\Windows\Temporary Internet Files\Content.IE5\D1O92E1G\MC90023396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978" y="4115685"/>
            <a:ext cx="988643" cy="804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2267744" y="4225785"/>
            <a:ext cx="5437322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.Vypočítej, jak velká je plocha (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obsah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) výběhu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pro koně. Ten má tvar obdélníku o délkách stran 55 a 30 metrů.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60045" y="2355726"/>
            <a:ext cx="3341351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 = 6 cm             S = a </a:t>
            </a:r>
            <a:r>
              <a:rPr lang="cs-CZ" sz="1600" baseline="30000" dirty="0" smtClean="0">
                <a:latin typeface="Algerian" pitchFamily="82" charset="0"/>
                <a:cs typeface="Times New Roman" pitchFamily="18" charset="0"/>
              </a:rPr>
              <a:t>.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b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b = 8 cm             S = 6 </a:t>
            </a:r>
            <a:r>
              <a:rPr lang="cs-CZ" sz="1600" baseline="30000" dirty="0" smtClean="0">
                <a:latin typeface="Algerian" pitchFamily="82" charset="0"/>
                <a:cs typeface="Times New Roman" pitchFamily="18" charset="0"/>
              </a:rPr>
              <a:t>.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8          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 = ? cm     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S = 48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cm²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Obsah obdélníku ABCD je 48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cm².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211000" y="1627138"/>
            <a:ext cx="3413114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Narýsuj obdélník KLMN o délkách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stran 60 milimetrů a 7 centimetrů.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Vypočítej jeho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obsah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571819" y="2728610"/>
            <a:ext cx="3575018" cy="1077218"/>
          </a:xfrm>
          <a:prstGeom prst="rect">
            <a:avLst/>
          </a:prstGeom>
          <a:solidFill>
            <a:srgbClr val="FDB5F3"/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PAMATUJ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Počítáme-li obsah obrazce,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musíme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si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délky stran převést a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počítat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se stranami </a:t>
            </a:r>
          </a:p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ve stejných jednotkách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!!!!!</a:t>
            </a:r>
          </a:p>
        </p:txBody>
      </p:sp>
      <p:pic>
        <p:nvPicPr>
          <p:cNvPr id="1027" name="Picture 3" descr="C:\Users\prusovab\AppData\Local\Microsoft\Windows\Temporary Internet Files\Content.IE5\LW29ULNB\MP900407314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45" y="3859145"/>
            <a:ext cx="1718144" cy="114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5812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982821" cy="477054"/>
          </a:xfrm>
        </p:spPr>
        <p:txBody>
          <a:bodyPr wrap="none"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26.6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t1.gstatic.com/images?q=tbn:ANd9GcRzHMA4mQ3OHw_tDEfCmY-BTCz3v0qOTIn8YFFY23ZHnO3hTGvvZ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153620"/>
            <a:ext cx="860493" cy="1167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TextovéPole 65"/>
          <p:cNvSpPr txBox="1"/>
          <p:nvPr/>
        </p:nvSpPr>
        <p:spPr>
          <a:xfrm>
            <a:off x="1241211" y="2931790"/>
            <a:ext cx="6662273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Nejprve odhadni a potom narýsuj a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vypočítej.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Který z obrazců má větší obsah?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Čtverec ABCD o délce strany 8 cm  nebo obdélník o délkách stran 9 a 6 cm?</a:t>
            </a:r>
            <a:endParaRPr lang="cs-CZ" sz="1600" dirty="0">
              <a:latin typeface="Symbol" pitchFamily="18" charset="2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1701014" y="2167120"/>
            <a:ext cx="5611088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buAutoNum type="arabicPeriod" startAt="2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Obsah obdélníku PRST je 24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cm².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Vypočítej délku strany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RS,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když víš, že strana PR měří 6 cm.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" name="Obrázek 40" descr="http://t0.gstatic.com/images?q=tbn:ANd9GcR94FzZTT53LwWpui_4CeCn1ClkaUblU4x9VyWaQFi-cLC-Mek4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15" y="2402814"/>
            <a:ext cx="867542" cy="133440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ovéPole 12"/>
          <p:cNvSpPr txBox="1"/>
          <p:nvPr/>
        </p:nvSpPr>
        <p:spPr>
          <a:xfrm>
            <a:off x="642002" y="3906802"/>
            <a:ext cx="7150484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Vymysli dvě dvojice obrazců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(vždy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čtverec a obdélník),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které </a:t>
            </a: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mají stejný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obsah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Zapiš délky jejich stran a výpočtem dokaž, že tomu tak skutečně je. 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Pokud jsou takové velikosti, že jdou narýsovat, učiň tak, poté je vystřihni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a porovnej jejich velikosti.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67544" y="1268305"/>
            <a:ext cx="7108036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Jaký obsah má sklo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v rámu tvaru obdélníku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délkách stran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dm a 20 cm?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( Nezapomeň, že stejně jako u výpočtu obvodu musíme počítat se stejnými</a:t>
            </a:r>
          </a:p>
          <a:p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        jednotkami.)</a:t>
            </a:r>
            <a:endParaRPr lang="cs-CZ" sz="16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prusovab\AppData\Local\Microsoft\Windows\Temporary Internet Files\Content.IE5\LW29ULNB\MP900402459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0397" y="1098679"/>
            <a:ext cx="1036204" cy="1292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93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36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907" y="541415"/>
            <a:ext cx="4834657" cy="477054"/>
          </a:xfrm>
        </p:spPr>
        <p:txBody>
          <a:bodyPr wrap="none"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26.7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Surface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area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rectangle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192028" y="2735515"/>
            <a:ext cx="184730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12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534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931323" y="1183147"/>
            <a:ext cx="1412566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rýsovací prkno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://t0.gstatic.com/images?q=tbn:ANd9GcQRsakOGX2swOmuumVNaB-Fdi156b2tG9vb-9g0YPepysxL4pE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14" y="1408717"/>
            <a:ext cx="1323119" cy="695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Obrázek 41" descr="http://t3.gstatic.com/images?q=tbn:ANd9GcQqUlkEVdoYbhC1DWqNXdrJZB7CsjGQ6xLZE3qXvbDbMTNqLkR5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087" y="541415"/>
            <a:ext cx="680198" cy="826027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TextovéPole 27"/>
          <p:cNvSpPr txBox="1"/>
          <p:nvPr/>
        </p:nvSpPr>
        <p:spPr>
          <a:xfrm>
            <a:off x="5704399" y="2735515"/>
            <a:ext cx="1459054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oložit koberec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931323" y="4305542"/>
            <a:ext cx="1489062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drawing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board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8111635" y="2878433"/>
            <a:ext cx="797383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carpet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7851331" y="4644096"/>
            <a:ext cx="1187954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lay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carpet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6913385" y="1239440"/>
            <a:ext cx="835485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koberec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6" descr="C:\Users\prusovab\AppData\Local\Microsoft\Windows\Temporary Internet Files\Content.IE5\J97M1XV1\MC90019557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626" y="1829344"/>
            <a:ext cx="1881155" cy="2254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prusovab\AppData\Local\Microsoft\Windows\Temporary Internet Files\Content.IE5\LW29ULNB\MC90028097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6580" y="1613075"/>
            <a:ext cx="1183747" cy="1248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5" descr="C:\Users\prusovab\AppData\Local\Microsoft\Windows\Temporary Internet Files\Content.IE5\D1O92E1G\MC900014475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2054" y="3332365"/>
            <a:ext cx="2448272" cy="147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ovéPole 19"/>
          <p:cNvSpPr txBox="1"/>
          <p:nvPr/>
        </p:nvSpPr>
        <p:spPr>
          <a:xfrm>
            <a:off x="3192028" y="2237090"/>
            <a:ext cx="1848583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atematický vzorec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3197795" y="3903075"/>
            <a:ext cx="207435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mathematical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formula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319027" y="2956631"/>
            <a:ext cx="16537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= a </a:t>
            </a:r>
            <a:r>
              <a:rPr lang="cs-CZ" sz="32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3592633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8" grpId="0" animBg="1"/>
      <p:bldP spid="30" grpId="0" animBg="1"/>
      <p:bldP spid="32" grpId="0" animBg="1"/>
      <p:bldP spid="36" grpId="0" animBg="1"/>
      <p:bldP spid="37" grpId="0" animBg="1"/>
      <p:bldP spid="20" grpId="0" animBg="1"/>
      <p:bldP spid="21" grpId="0" animBg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2512291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26.8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074799"/>
              </p:ext>
            </p:extLst>
          </p:nvPr>
        </p:nvGraphicFramePr>
        <p:xfrm>
          <a:off x="183540" y="1044001"/>
          <a:ext cx="7185180" cy="408432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4377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Obsah obdélníku </a:t>
                      </a: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vypočítám:</a:t>
                      </a:r>
                      <a:endParaRPr kumimoji="0" lang="cs-CZ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</a:t>
                      </a: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a) 4 </a:t>
                      </a:r>
                      <a:r>
                        <a:rPr kumimoji="0" lang="cs-CZ" sz="16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lgerian" pitchFamily="82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b) a </a:t>
                      </a:r>
                      <a:r>
                        <a:rPr kumimoji="0" lang="cs-CZ" sz="16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lgerian" pitchFamily="82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c) 2 + a </a:t>
                      </a:r>
                      <a:r>
                        <a:rPr kumimoji="0" lang="cs-CZ" sz="16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lgerian" pitchFamily="82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d) 2 </a:t>
                      </a:r>
                      <a:r>
                        <a:rPr kumimoji="0" lang="cs-CZ" sz="16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lgerian" pitchFamily="82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 a + b 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Obsah obdélníku o stranách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6 a 8 cm je:</a:t>
                      </a:r>
                      <a:endParaRPr kumimoji="0" lang="cs-CZ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a) 28 mm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b) 48 cm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c) 28 cm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d) 48 cm</a:t>
                      </a:r>
                      <a:r>
                        <a:rPr lang="cs-CZ" sz="1600" b="1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38391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Jak se nazývá tato jednotka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</a:t>
                      </a: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obsahu: </a:t>
                      </a: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cm</a:t>
                      </a:r>
                      <a:r>
                        <a:rPr lang="cs-CZ" sz="1600" b="1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</a:t>
                      </a: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a)  centimetr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b)  neexistuje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c)  centimetr dvojkový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d) centimetr čtverečný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endParaRPr kumimoji="0" lang="cs-CZ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cs-C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Budu-li chtít vypočítat, kolik cm</a:t>
                      </a:r>
                      <a:r>
                        <a:rPr lang="cs-CZ" sz="1600" b="1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cs-C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plátna se vejde do rámečku tvaru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obdélníku:</a:t>
                      </a:r>
                    </a:p>
                    <a:p>
                      <a:r>
                        <a:rPr lang="cs-C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cs-CZ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a) vypočítám jeho obsah</a:t>
                      </a:r>
                    </a:p>
                    <a:p>
                      <a:r>
                        <a:rPr lang="cs-CZ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b) vypočítám jeho obvod</a:t>
                      </a:r>
                    </a:p>
                    <a:p>
                      <a:r>
                        <a:rPr lang="cs-CZ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c) odhadnu to</a:t>
                      </a:r>
                    </a:p>
                    <a:p>
                      <a:r>
                        <a:rPr lang="cs-CZ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d) nelze to vypočítat</a:t>
                      </a:r>
                      <a:endParaRPr lang="cs-CZ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Tx/>
              <a:buAutoNum type="arabicPeriod"/>
            </a:pPr>
            <a:endParaRPr lang="cs-CZ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marL="228600" indent="-228600">
              <a:buFontTx/>
              <a:buAutoNum type="arabicPeriod"/>
            </a:pPr>
            <a:r>
              <a:rPr lang="cs-CZ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228600" indent="-228600">
              <a:buFontTx/>
              <a:buAutoNum type="arabicPeriod"/>
            </a:pPr>
            <a:r>
              <a:rPr lang="cs-CZ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228600" indent="-228600">
              <a:buFontTx/>
              <a:buAutoNum type="arabicPeriod"/>
            </a:pPr>
            <a:r>
              <a:rPr lang="cs-CZ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228600" indent="-228600">
              <a:buFontTx/>
              <a:buAutoNum type="arabicPeriod"/>
            </a:pPr>
            <a:endParaRPr lang="cs-CZ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590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507326"/>
            <a:ext cx="373595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26.9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09422" y="1275606"/>
            <a:ext cx="8640960" cy="25922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cs-CZ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BLAŽKOVÁ,R., VAŇUROVÁ,M., Matematika pro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4.ročník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základních škol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3.díl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.vyd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. Všeň: Alter,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2003.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ISBN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80-85775-98-0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Obrázky z databáze Klipart</a:t>
            </a:r>
          </a:p>
          <a:p>
            <a:pPr marL="342900" indent="-342900">
              <a:buFontTx/>
              <a:buAutoNum type="arabicPeriod"/>
            </a:pPr>
            <a:endParaRPr lang="cs-CZ" sz="1400" dirty="0" smtClean="0"/>
          </a:p>
          <a:p>
            <a:r>
              <a:rPr lang="cs-CZ" sz="1400" dirty="0" smtClean="0"/>
              <a:t>   </a:t>
            </a:r>
            <a:endParaRPr lang="cs-CZ" sz="1400" dirty="0"/>
          </a:p>
          <a:p>
            <a:pPr marL="342900" indent="-342900">
              <a:buFontTx/>
              <a:buAutoNum type="arabicPeriod"/>
            </a:pPr>
            <a:endParaRPr lang="cs-CZ" sz="1400" dirty="0"/>
          </a:p>
        </p:txBody>
      </p:sp>
      <p:sp>
        <p:nvSpPr>
          <p:cNvPr id="3" name="Obdélník 2"/>
          <p:cNvSpPr/>
          <p:nvPr/>
        </p:nvSpPr>
        <p:spPr>
          <a:xfrm>
            <a:off x="226368" y="1675951"/>
            <a:ext cx="1105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29816" y="3363838"/>
            <a:ext cx="78843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258668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6079</TotalTime>
  <Words>1111</Words>
  <Application>Microsoft Office PowerPoint</Application>
  <PresentationFormat>Předvádění na obrazovce (16:9)</PresentationFormat>
  <Paragraphs>182</Paragraphs>
  <Slides>10</Slides>
  <Notes>9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26.1 Obsah obdélníku</vt:lpstr>
      <vt:lpstr>Prezentace aplikace PowerPoint</vt:lpstr>
      <vt:lpstr>26.3  Jaké si řekneme nové termíny a názvy?</vt:lpstr>
      <vt:lpstr>26.4 Co si řekneme nového?    </vt:lpstr>
      <vt:lpstr>Prezentace aplikace PowerPoint</vt:lpstr>
      <vt:lpstr>26.6 Něco navíc pro šikovné</vt:lpstr>
      <vt:lpstr>26.7 Surface area of the rectangle </vt:lpstr>
      <vt:lpstr>26.8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Zuzka</cp:lastModifiedBy>
  <cp:revision>407</cp:revision>
  <dcterms:created xsi:type="dcterms:W3CDTF">2010-10-18T18:21:56Z</dcterms:created>
  <dcterms:modified xsi:type="dcterms:W3CDTF">2013-01-16T21:23:08Z</dcterms:modified>
</cp:coreProperties>
</file>