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2" r:id="rId3"/>
    <p:sldId id="259" r:id="rId4"/>
    <p:sldId id="264" r:id="rId5"/>
    <p:sldId id="275" r:id="rId6"/>
    <p:sldId id="261" r:id="rId7"/>
    <p:sldId id="270" r:id="rId8"/>
    <p:sldId id="273" r:id="rId9"/>
    <p:sldId id="276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2"/>
            <p14:sldId id="259"/>
            <p14:sldId id="264"/>
          </p14:sldIdLst>
        </p14:section>
        <p14:section name="Oddíl bez názvu" id="{6F666B9C-4051-4CB0-A816-899DD654D611}">
          <p14:sldIdLst>
            <p14:sldId id="275"/>
            <p14:sldId id="261"/>
            <p14:sldId id="270"/>
            <p14:sldId id="273"/>
            <p14:sldId id="276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816209"/>
    <a:srgbClr val="0099C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750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hyperlink" Target="http://images.google.com/imgres?q=vyk%C5%99i%C4%8Dn%C3%ADk&amp;start=525&amp;hl=cs&amp;biw=1366&amp;bih=673&amp;tbm=isch&amp;tbnid=gS_c5L3_xackkM:&amp;imgrefurl=http://www.vectorstock.com/royalty-free-vector/exclamation-mark-cartoon-character-vector-808214&amp;docid=kegbr3o8jfJ8iM&amp;imgurl=http://www.vectorstock.com/i/composite/82,14/exclamation-mark-cartoon-character-vector-808214.jpg&amp;w=380&amp;h=400&amp;ei=wjskUOSvJ8iOswaBj4CwBQ&amp;zoom=1&amp;iact=hc&amp;vpx=179&amp;vpy=288&amp;dur=194&amp;hovh=230&amp;hovw=219&amp;tx=130&amp;ty=115&amp;sig=118092925907564384504&amp;page=20&amp;tbnh=145&amp;tbnw=140&amp;ndsp=29&amp;ved=1t:429,r:15,s:525,i:1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q=vyk%C5%99i%C4%8Dn%C3%ADk&amp;start=525&amp;hl=cs&amp;biw=1366&amp;bih=673&amp;tbm=isch&amp;tbnid=gS_c5L3_xackkM:&amp;imgrefurl=http://www.vectorstock.com/royalty-free-vector/exclamation-mark-cartoon-character-vector-808214&amp;docid=kegbr3o8jfJ8iM&amp;imgurl=http://www.vectorstock.com/i/composite/82,14/exclamation-mark-cartoon-character-vector-808214.jpg&amp;w=380&amp;h=400&amp;ei=wjskUOSvJ8iOswaBj4CwBQ&amp;zoom=1&amp;iact=hc&amp;vpx=179&amp;vpy=288&amp;dur=194&amp;hovh=230&amp;hovw=219&amp;tx=130&amp;ty=115&amp;sig=118092925907564384504&amp;page=20&amp;tbnh=145&amp;tbnw=140&amp;ndsp=29&amp;ved=1t:429,r:15,s:525,i:139" TargetMode="External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5814"/>
            <a:ext cx="455926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 Útvary souměrné podle osy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2406207" y="3507854"/>
            <a:ext cx="403031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společného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mají tyto obrázky???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Najdeš přímku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(osu), která </a:t>
            </a:r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 může rozdělit  </a:t>
            </a:r>
          </a:p>
          <a:p>
            <a:r>
              <a:rPr lang="cs-CZ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 dvě úplně stejné poloviny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2" descr="C:\Users\prusovab\AppData\Local\Microsoft\Windows\Temporary Internet Files\Content.IE5\LW29ULNB\MP900448448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61" y="1734890"/>
            <a:ext cx="1415802" cy="1512168"/>
          </a:xfrm>
          <a:prstGeom prst="rect">
            <a:avLst/>
          </a:prstGeom>
          <a:noFill/>
          <a:extLst/>
        </p:spPr>
      </p:pic>
      <p:pic>
        <p:nvPicPr>
          <p:cNvPr id="4" name="Picture 3" descr="C:\Users\prusovab\AppData\Local\Microsoft\Windows\Temporary Internet Files\Content.IE5\D1O92E1G\MC9003014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0821"/>
            <a:ext cx="1337767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usovab\AppData\Local\Microsoft\Windows\Temporary Internet Files\Content.IE5\D1O92E1G\MM900178207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20771"/>
            <a:ext cx="1070203" cy="10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rusovab\AppData\Local\Microsoft\Windows\Temporary Internet Files\Content.IE5\J97M1XV1\MM900178221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68" y="2201476"/>
            <a:ext cx="1097636" cy="10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rusovab\AppData\Local\Microsoft\Windows\Temporary Internet Files\Content.IE5\LW29ULNB\MC900221869[1].wmf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1"/>
          <a:stretch/>
        </p:blipFill>
        <p:spPr bwMode="auto">
          <a:xfrm>
            <a:off x="7326982" y="2636161"/>
            <a:ext cx="1019175" cy="1387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ál 7"/>
          <p:cNvSpPr/>
          <p:nvPr/>
        </p:nvSpPr>
        <p:spPr>
          <a:xfrm>
            <a:off x="746895" y="1034430"/>
            <a:ext cx="914400" cy="9144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431757" y="102775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C:\Users\prusovab\AppData\Local\Microsoft\Windows\Temporary Internet Files\Content.IE5\LW29ULNB\MC90034692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38" y="725332"/>
            <a:ext cx="1300766" cy="12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3071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Osová souměrnost, osově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souměrné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útvary.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útvary souměrné podle osy.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504000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199085" y="3218417"/>
            <a:ext cx="23710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Vím, že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průsečík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osy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úsečkou je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0" y="504000"/>
            <a:ext cx="2537875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832801" y="1856952"/>
            <a:ext cx="252280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sestrojit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osu úsečky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84" y="742527"/>
            <a:ext cx="1120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66205" y="1289854"/>
            <a:ext cx="272542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osa je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nějaká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přímka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66205" y="2546959"/>
            <a:ext cx="614732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Osa úsečky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přímka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prochází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středem úsečky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je k ní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kolmá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Obrázek 15" descr="U:\UČITELÉ\Průšová\skeny k dum\obrázek000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t="29692" r="56779" b="55499"/>
          <a:stretch/>
        </p:blipFill>
        <p:spPr bwMode="auto">
          <a:xfrm rot="10800000">
            <a:off x="2314191" y="3153805"/>
            <a:ext cx="2082833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Přímá spojnice 2"/>
          <p:cNvCxnSpPr/>
          <p:nvPr/>
        </p:nvCxnSpPr>
        <p:spPr>
          <a:xfrm flipV="1">
            <a:off x="3923928" y="1628408"/>
            <a:ext cx="2659066" cy="3978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251810" y="156456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</a:t>
            </a:r>
            <a:endParaRPr lang="cs-CZ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646245" y="4091138"/>
            <a:ext cx="18998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Vím, že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osa úsečky 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anou úsečku půlí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prusovab\AppData\Local\Microsoft\Windows\Temporary Internet Files\Content.IE5\HVPAVM1N\MC9002337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9" y="3363838"/>
            <a:ext cx="1071595" cy="14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 animBg="1"/>
      <p:bldP spid="15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3" y="511484"/>
            <a:ext cx="628890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59" y="627534"/>
            <a:ext cx="647348" cy="10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39867" y="1119461"/>
            <a:ext cx="2564420" cy="1063795"/>
          </a:xfrm>
          <a:prstGeom prst="wedgeEllipseCallout">
            <a:avLst>
              <a:gd name="adj1" fmla="val -63766"/>
              <a:gd name="adj2" fmla="val 3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poznám, že je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útvar osově souměrný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436095" y="1073549"/>
            <a:ext cx="2736305" cy="1288807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Nejjednodušší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pomůckou ti budou nůžky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195736" y="4461733"/>
            <a:ext cx="53265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Osově souměrný útvar 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lze poznat tak, že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 jeho vystřižení a </a:t>
            </a:r>
            <a:endParaRPr lang="cs-C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přeložení </a:t>
            </a:r>
            <a:r>
              <a:rPr lang="cs-C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podle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osy </a:t>
            </a:r>
            <a:r>
              <a:rPr lang="cs-C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souměrnosti,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obě části </a:t>
            </a:r>
            <a:r>
              <a:rPr lang="cs-CZ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kryjí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93646" y="2362356"/>
            <a:ext cx="52143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Vystřihni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útvar, o němž si myslíš, že je osově souměrný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(Je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tvořen dvěma stejnými polovinami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468547" y="3055773"/>
            <a:ext cx="32720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Přelož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papír v místě,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kde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si myslíš,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že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je přímka, která ho půlí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503287" y="3780890"/>
            <a:ext cx="390844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Pokud jsi měl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správný odhad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pak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musí obě půlky papíru přesně krýt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Obrázek 26" descr="U:\UČITELÉ\Průšová\skeny k dum\obrázek000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5" t="54391" r="25124" b="31105"/>
          <a:stretch/>
        </p:blipFill>
        <p:spPr bwMode="auto">
          <a:xfrm rot="10800000">
            <a:off x="6156176" y="2885129"/>
            <a:ext cx="2218283" cy="1320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Obrázek 28" descr="http://t0.gstatic.com/images?q=tbn:ANd9GcRHH6HywsgiTf5agPe7Gos3T73J3qo2d59M6uUEfEff4KKCnyVP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5" y="3795886"/>
            <a:ext cx="767903" cy="113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9" grpId="0" animBg="1"/>
      <p:bldP spid="2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8637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21.4 Co si řekneme nového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92" y="557197"/>
            <a:ext cx="75614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" y="962434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066171" y="1067355"/>
            <a:ext cx="2281693" cy="1216363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osa souměrnosti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74902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076056" y="1042029"/>
            <a:ext cx="3243858" cy="1788506"/>
          </a:xfrm>
          <a:prstGeom prst="wedgeEllipseCallout">
            <a:avLst>
              <a:gd name="adj1" fmla="val -63288"/>
              <a:gd name="adj2" fmla="val -3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Osa souměrnosti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taková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přímka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která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prochází středem útvaru a půlí jej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dvě stejné poloviny.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160826" y="2830535"/>
            <a:ext cx="480612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Osu souměrnosti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lze určit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nejen u některých 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geometrických útvarů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ale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i u věcí, které nás obklopují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987591" y="3961123"/>
            <a:ext cx="914400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 descr="http://t0.gstatic.com/images?q=tbn:ANd9GcRHH6HywsgiTf5agPe7Gos3T73J3qo2d59M6uUEfEff4KKCnyVP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7" y="2830535"/>
            <a:ext cx="758482" cy="9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bdélník 20"/>
          <p:cNvSpPr/>
          <p:nvPr/>
        </p:nvSpPr>
        <p:spPr>
          <a:xfrm>
            <a:off x="3106688" y="4003771"/>
            <a:ext cx="1969368" cy="914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C:\Users\prusovab\AppData\Local\Microsoft\Windows\Temporary Internet Files\Content.IE5\QEC5XKSS\MC90044215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51248"/>
            <a:ext cx="1180499" cy="11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2843808" y="4460971"/>
            <a:ext cx="24679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314377" y="3579862"/>
            <a:ext cx="0" cy="15331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7877056" y="3315334"/>
            <a:ext cx="0" cy="1692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827584" y="4422043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4064739" y="3651731"/>
            <a:ext cx="0" cy="15331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1439652" y="3655451"/>
            <a:ext cx="0" cy="15331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 descr="C:\Users\prusovab\AppData\Local\Microsoft\Windows\Temporary Internet Files\Content.IE5\J97M1XV1\MC900192936[1].wm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71127"/>
            <a:ext cx="1604010" cy="139954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3" grpId="0" animBg="1"/>
      <p:bldP spid="5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44" y="1630910"/>
            <a:ext cx="1172981" cy="15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402893" y="2100898"/>
            <a:ext cx="560926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Pozoruj,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zda mají všechny útvary stejný počet os souměrnosti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0" y="504000"/>
            <a:ext cx="3761607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02893" y="1303604"/>
            <a:ext cx="70359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Vystřihni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 papíru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čtverec, obdélník, rovnostranný trojúhelník a kruh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Postupným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překládáním papíru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urči všechny osy souměrnosti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daných obrazců.</a:t>
            </a:r>
          </a:p>
        </p:txBody>
      </p:sp>
      <p:pic>
        <p:nvPicPr>
          <p:cNvPr id="1026" name="Picture 2" descr="C:\Users\prusovab\AppData\Local\Microsoft\Windows\Temporary Internet Files\Content.IE5\D1O92E1G\MC900233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2366">
            <a:off x="372056" y="3491422"/>
            <a:ext cx="1537745" cy="12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50468" y="2795497"/>
            <a:ext cx="639779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 čtverečkovaný papír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narýsuj co nejvíce osově souměrných útvarů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2123728" y="35078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123728" y="36602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123727" y="3812654"/>
            <a:ext cx="36004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123728" y="39650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123728" y="41174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123728" y="42698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2123728" y="44222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123728" y="45746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2123728" y="4727054"/>
            <a:ext cx="3600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V="1">
            <a:off x="23157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2475294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26205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V="1">
            <a:off x="27729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29253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V="1">
            <a:off x="30777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 flipV="1">
            <a:off x="32301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V="1">
            <a:off x="33825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35349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flipV="1">
            <a:off x="36873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38397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V="1">
            <a:off x="3996952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V="1">
            <a:off x="41445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42969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 flipV="1">
            <a:off x="44493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V="1">
            <a:off x="46017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 flipV="1">
            <a:off x="47541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V="1">
            <a:off x="49065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V="1">
            <a:off x="50589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 flipV="1">
            <a:off x="52113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 flipV="1">
            <a:off x="53637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/>
          <p:nvPr/>
        </p:nvCxnSpPr>
        <p:spPr>
          <a:xfrm flipV="1">
            <a:off x="5516136" y="3363838"/>
            <a:ext cx="0" cy="1477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ovéPole 126"/>
          <p:cNvSpPr txBox="1"/>
          <p:nvPr/>
        </p:nvSpPr>
        <p:spPr>
          <a:xfrm>
            <a:off x="6012159" y="3772649"/>
            <a:ext cx="30740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 Vyjmenuj některé útvary,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které nejsou osově souměrné.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8282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5071" y="1319753"/>
            <a:ext cx="42066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Zamysli se,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kde leží osa souměrnosti kruhu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Jakým bodem musí procházet?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Kolik os souměrnosti můžeme u kruhu určit?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11" y="492443"/>
            <a:ext cx="591577" cy="8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501009" y="2393284"/>
            <a:ext cx="527618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.    Platí pro všechny trojúhelníky, že jsou osově souměrné?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Mají stejný počet  os souměrnosti?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Urči, zda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je nebo není osově souměrný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trojúhelník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pravoúhlý, rovnostranný a rovnoramenný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Obrázek 40" descr="http://t0.gstatic.com/images?q=tbn:ANd9GcR94FzZTT53LwWpui_4CeCn1ClkaUblU4x9VyWaQFi-cLC-Mek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" y="3651870"/>
            <a:ext cx="612268" cy="12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ál 9"/>
          <p:cNvSpPr/>
          <p:nvPr/>
        </p:nvSpPr>
        <p:spPr>
          <a:xfrm>
            <a:off x="5868144" y="915564"/>
            <a:ext cx="1346448" cy="137824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vnoramenný trojúhelník 2"/>
          <p:cNvSpPr/>
          <p:nvPr/>
        </p:nvSpPr>
        <p:spPr>
          <a:xfrm>
            <a:off x="1043608" y="3723878"/>
            <a:ext cx="703100" cy="1093396"/>
          </a:xfrm>
          <a:prstGeom prst="triangle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2078019" y="3877636"/>
            <a:ext cx="1060704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ovnoramenný trojúhelník 14"/>
          <p:cNvSpPr/>
          <p:nvPr/>
        </p:nvSpPr>
        <p:spPr>
          <a:xfrm>
            <a:off x="3600705" y="3877636"/>
            <a:ext cx="650360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004048" y="3699969"/>
            <a:ext cx="385951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Vyhledej co nejvíce geometrických tvarů,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rozděl je do dvou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skupin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toho,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zda jsou nebo nejsou osově souměrné.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U osově souměrných se snaž určit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co nejvíce os souměrnosti.</a:t>
            </a:r>
          </a:p>
        </p:txBody>
      </p:sp>
      <p:sp>
        <p:nvSpPr>
          <p:cNvPr id="6" name="Ovál 5"/>
          <p:cNvSpPr/>
          <p:nvPr/>
        </p:nvSpPr>
        <p:spPr>
          <a:xfrm>
            <a:off x="7548181" y="2649651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649958" y="1319753"/>
            <a:ext cx="618891" cy="629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7581827" y="1949917"/>
            <a:ext cx="755151" cy="699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917903" y="2053693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7812360" y="1491630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917903" y="2245041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922678" y="2393438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946814" y="2834836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7943314" y="3009794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7946813" y="3214394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7970261" y="3382846"/>
            <a:ext cx="82703" cy="97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011612" y="1530366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7876959" y="1585959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7831240" y="1627312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7784550" y="1634487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7719784" y="1710987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7771314" y="1759515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7823820" y="1783779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7911413" y="1783779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7865694" y="1783779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7980298" y="1782248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8057331" y="1683015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8011612" y="1735251"/>
            <a:ext cx="45719" cy="48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3326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Symmetry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95580"/>
            <a:ext cx="6703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srdce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19" y="503122"/>
            <a:ext cx="885481" cy="4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2711191" y="1433837"/>
            <a:ext cx="66556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motýl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331640" y="3889138"/>
            <a:ext cx="64793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224686" y="3847556"/>
            <a:ext cx="11633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butterfly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765551" y="4484971"/>
            <a:ext cx="5164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axis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794405" y="850096"/>
            <a:ext cx="4587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C:\Users\prusovab\AppData\Local\Microsoft\Windows\Temporary Internet Files\Content.IE5\J97M1XV1\MC90019293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89" y="1871980"/>
            <a:ext cx="2334114" cy="1851898"/>
          </a:xfrm>
          <a:prstGeom prst="rect">
            <a:avLst/>
          </a:prstGeom>
          <a:noFill/>
          <a:extLst/>
        </p:spPr>
      </p:pic>
      <p:pic>
        <p:nvPicPr>
          <p:cNvPr id="3075" name="Picture 3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3" y="2046782"/>
            <a:ext cx="1615989" cy="16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3990297" y="1307268"/>
            <a:ext cx="33498" cy="3082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068230" y="1379836"/>
            <a:ext cx="33499" cy="2861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6244213" y="2535460"/>
            <a:ext cx="7793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čtverec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462222" y="1157026"/>
            <a:ext cx="5613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kruh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155021" y="1487757"/>
            <a:ext cx="6431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circle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119179" y="3847556"/>
            <a:ext cx="90441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obdélník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8155021" y="4499721"/>
            <a:ext cx="9396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rectangle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250273" y="2704737"/>
            <a:ext cx="7216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square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ál 42"/>
          <p:cNvSpPr/>
          <p:nvPr/>
        </p:nvSpPr>
        <p:spPr>
          <a:xfrm>
            <a:off x="7142346" y="1145914"/>
            <a:ext cx="914400" cy="9144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7166092" y="2267391"/>
            <a:ext cx="914400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400000">
            <a:off x="6913068" y="3795573"/>
            <a:ext cx="1394897" cy="8924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31" grpId="0" animBg="1"/>
      <p:bldP spid="33" grpId="0" animBg="1"/>
      <p:bldP spid="34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24574"/>
              </p:ext>
            </p:extLst>
          </p:nvPr>
        </p:nvGraphicFramePr>
        <p:xfrm>
          <a:off x="183540" y="1044001"/>
          <a:ext cx="7185180" cy="38320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Kolik os souměrnosti má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úsečka?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jednu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dvě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žádnou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mnoho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Kolik os souměrnosti má </a:t>
                      </a: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čtverec?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žádnou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jednu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dvě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čtyři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Není pravda, že osa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souměrnosti …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 daný útvar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půlí.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 je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přímka.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se značí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o.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 je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úsečka.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os souměrnosti má </a:t>
                      </a: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obdélník</a:t>
                      </a:r>
                      <a:r>
                        <a:rPr lang="cs-CZ" sz="1600" b="1" i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žádnou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jednu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 dvě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čtyři</a:t>
                      </a:r>
                      <a:endParaRPr lang="cs-CZ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2.díl 3.vyd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1996.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80-85775-96-4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</a:t>
            </a:r>
          </a:p>
          <a:p>
            <a:pPr marL="342900" indent="-342900">
              <a:buAutoNum type="arabicPeriod" startAt="3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BLAŽKOVÁ,R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., VAŇUROVÁ,M., Matematika pro 3.ročník 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3.díl3.vyd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2004.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ISBN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80-85775-77-8</a:t>
            </a:r>
          </a:p>
          <a:p>
            <a:pPr marL="342900" indent="-342900">
              <a:buFontTx/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010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958</Words>
  <Application>Microsoft Office PowerPoint</Application>
  <PresentationFormat>Předvádění na obrazovce (16:9)</PresentationFormat>
  <Paragraphs>147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21.1 Útvary souměrné podle osy</vt:lpstr>
      <vt:lpstr>Prezentace aplikace PowerPoint</vt:lpstr>
      <vt:lpstr>21.3  Jaké si řekneme nové termíny a názvy?</vt:lpstr>
      <vt:lpstr>21.4 Co si řekneme nového ?</vt:lpstr>
      <vt:lpstr>Prezentace aplikace PowerPoint</vt:lpstr>
      <vt:lpstr>21.6 Něco navíc pro šikovné</vt:lpstr>
      <vt:lpstr>21.7  Symmetry</vt:lpstr>
      <vt:lpstr>21.8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414</cp:revision>
  <dcterms:created xsi:type="dcterms:W3CDTF">2010-10-18T18:21:56Z</dcterms:created>
  <dcterms:modified xsi:type="dcterms:W3CDTF">2012-11-29T06:36:50Z</dcterms:modified>
</cp:coreProperties>
</file>