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59" r:id="rId4"/>
    <p:sldId id="264" r:id="rId5"/>
    <p:sldId id="275" r:id="rId6"/>
    <p:sldId id="261" r:id="rId7"/>
    <p:sldId id="270" r:id="rId8"/>
    <p:sldId id="273" r:id="rId9"/>
    <p:sldId id="274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2E9CAD-D9FC-4EF8-8105-ADCD243C0CA7}">
          <p14:sldIdLst>
            <p14:sldId id="257"/>
            <p14:sldId id="276"/>
            <p14:sldId id="259"/>
            <p14:sldId id="264"/>
          </p14:sldIdLst>
        </p14:section>
        <p14:section name="Oddíl bez názvu" id="{6F666B9C-4051-4CB0-A816-899DD654D611}">
          <p14:sldIdLst>
            <p14:sldId id="275"/>
            <p14:sldId id="261"/>
            <p14:sldId id="270"/>
            <p14:sldId id="273"/>
            <p14:sldId id="274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13763"/>
    <a:srgbClr val="816209"/>
    <a:srgbClr val="0099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>
        <p:scale>
          <a:sx n="84" d="100"/>
          <a:sy n="84" d="100"/>
        </p:scale>
        <p:origin x="-96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image" Target="../media/image2.png"/><Relationship Id="rId15" Type="http://schemas.openxmlformats.org/officeDocument/2006/relationships/image" Target="../media/image12.wmf"/><Relationship Id="rId10" Type="http://schemas.openxmlformats.org/officeDocument/2006/relationships/image" Target="../media/image7.wmf"/><Relationship Id="rId4" Type="http://schemas.openxmlformats.org/officeDocument/2006/relationships/image" Target="../media/image1.png"/><Relationship Id="rId9" Type="http://schemas.openxmlformats.org/officeDocument/2006/relationships/image" Target="../media/image6.wmf"/><Relationship Id="rId14" Type="http://schemas.openxmlformats.org/officeDocument/2006/relationships/image" Target="../media/image1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4.jpeg"/><Relationship Id="rId7" Type="http://schemas.openxmlformats.org/officeDocument/2006/relationships/image" Target="../media/image20.wmf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7.jpeg"/><Relationship Id="rId5" Type="http://schemas.openxmlformats.org/officeDocument/2006/relationships/image" Target="../media/image16.wmf"/><Relationship Id="rId10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11.wmf"/><Relationship Id="rId10" Type="http://schemas.openxmlformats.org/officeDocument/2006/relationships/image" Target="../media/image27.wmf"/><Relationship Id="rId4" Type="http://schemas.openxmlformats.org/officeDocument/2006/relationships/image" Target="../media/image3.wmf"/><Relationship Id="rId9" Type="http://schemas.openxmlformats.org/officeDocument/2006/relationships/image" Target="../media/image26.wmf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32.jpeg"/><Relationship Id="rId4" Type="http://schemas.openxmlformats.org/officeDocument/2006/relationships/hyperlink" Target="http://images.google.com/imgres?q=kliparty+zdarma&amp;num=10&amp;hl=cs&amp;biw=1366&amp;bih=673&amp;tbm=isch&amp;tbnid=7n0bthxXdLicJM:&amp;imgrefurl=http://fotky-foto.cz/fotobanka/vektorove-kliparty-ilustrace-emotikony-smajlika(10000051)/&amp;docid=iFZULCZYIDDbEM&amp;imgurl=http://wl.static.fotolia.com/jpg/00/10/00/00/400_F_10000051_0Mb47QJGF1i7stGAJZiZSoXmWjZNNMmE.jpg&amp;w=380&amp;h=400&amp;ei=uC0kUKqqJdDssgaD34G4BQ&amp;zoom=1&amp;iact=hc&amp;vpx=373&amp;vpy=161&amp;dur=100&amp;hovh=230&amp;hovw=219&amp;tx=123&amp;ty=123&amp;sig=118092925907564384504&amp;page=3&amp;tbnh=145&amp;tbnw=138&amp;start=43&amp;ndsp=25&amp;ved=1t:429,r:8,s:43,i:23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brazky.cz/?q=t%C4%9Bleso+ku%C5%BEel&amp;from=1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7854" y="495814"/>
            <a:ext cx="4515981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 Krychle, koule, válec, kvádr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337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5171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517121"/>
            <a:ext cx="3061970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27" y="1117854"/>
            <a:ext cx="122505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prusovab\AppData\Local\Microsoft\Windows\Temporary Internet Files\Content.IE5\D1O92E1G\MP90018276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27224"/>
            <a:ext cx="1647648" cy="130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prusovab\AppData\Local\Microsoft\Windows\Temporary Internet Files\Content.IE5\J97M1XV1\MC900440405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528" y="1257248"/>
            <a:ext cx="2270528" cy="209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prusovab\AppData\Local\Microsoft\Windows\Temporary Internet Files\Content.IE5\D1O92E1G\MC90023226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13" y="2138521"/>
            <a:ext cx="998015" cy="102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rusovab\AppData\Local\Microsoft\Windows\Temporary Internet Files\Content.IE5\QEC5XKSS\MC90040619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94" y="3503690"/>
            <a:ext cx="1133326" cy="86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rusovab\AppData\Local\Microsoft\Windows\Temporary Internet Files\Content.IE5\J97M1XV1\MC900233750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52" y="3272202"/>
            <a:ext cx="1304025" cy="98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rusovab\AppData\Local\Microsoft\Windows\Temporary Internet Files\Content.IE5\D1O92E1G\MC90021577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16" y="2584212"/>
            <a:ext cx="1043566" cy="126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prusovab\AppData\Local\Microsoft\Windows\Temporary Internet Files\Content.IE5\LW29ULNB\MC900290665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810" y="2722493"/>
            <a:ext cx="1302190" cy="139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prusovab\AppData\Local\Microsoft\Windows\Temporary Internet Files\Content.IE5\J97M1XV1\MC90035127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464" y="813020"/>
            <a:ext cx="992040" cy="119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/>
          <p:cNvSpPr txBox="1"/>
          <p:nvPr/>
        </p:nvSpPr>
        <p:spPr>
          <a:xfrm>
            <a:off x="3021441" y="3766249"/>
            <a:ext cx="22220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některá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tělesa?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rusovab\AppData\Local\Microsoft\Windows\Temporary Internet Files\Content.IE5\LW29ULNB\MC900286967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091" y="2032047"/>
            <a:ext cx="1305877" cy="13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80608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Krychle, koule, kvádr, válec, kužel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 vrchol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stěna, hrana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geometrická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tělesa – diferenciace.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193027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97424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2.2. Co již víme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31" name="Obdélník 30"/>
          <p:cNvSpPr/>
          <p:nvPr/>
        </p:nvSpPr>
        <p:spPr>
          <a:xfrm>
            <a:off x="5151231" y="2246281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0" name="Přímá spojnice 59"/>
          <p:cNvCxnSpPr/>
          <p:nvPr/>
        </p:nvCxnSpPr>
        <p:spPr>
          <a:xfrm>
            <a:off x="8100392" y="2386081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bdélník 69"/>
          <p:cNvSpPr/>
          <p:nvPr/>
        </p:nvSpPr>
        <p:spPr>
          <a:xfrm>
            <a:off x="7020272" y="3498690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000" b="1" dirty="0"/>
          </a:p>
          <a:p>
            <a:pPr algn="ctr"/>
            <a:endPara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1081068"/>
            <a:ext cx="745165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Mezi geometrickými obrazci bezpečně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poznám trojúhelník, čtverec, kruh a obdélník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90" y="735326"/>
            <a:ext cx="917992" cy="10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vnoramenný trojúhelník 10"/>
          <p:cNvSpPr/>
          <p:nvPr/>
        </p:nvSpPr>
        <p:spPr>
          <a:xfrm>
            <a:off x="585261" y="1678098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555775" y="167809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 rot="10800000">
            <a:off x="6439144" y="1855101"/>
            <a:ext cx="1832913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4301227" y="1670755"/>
            <a:ext cx="1175652" cy="1098746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Rovnoramenný trojúhelník 17"/>
          <p:cNvSpPr/>
          <p:nvPr/>
        </p:nvSpPr>
        <p:spPr>
          <a:xfrm>
            <a:off x="4716016" y="3047069"/>
            <a:ext cx="1501557" cy="123571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724888" y="2935409"/>
            <a:ext cx="1261423" cy="12473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 rot="16200000">
            <a:off x="2448484" y="3315424"/>
            <a:ext cx="1128981" cy="6008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67544" y="2955692"/>
            <a:ext cx="1549155" cy="1542373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117608" y="4712287"/>
            <a:ext cx="481253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správně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stejné obrazce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spočítej,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kolik kterých je.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vnoramenný trojúhelník 22"/>
          <p:cNvSpPr/>
          <p:nvPr/>
        </p:nvSpPr>
        <p:spPr>
          <a:xfrm>
            <a:off x="8269844" y="4317904"/>
            <a:ext cx="556244" cy="48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1828004" y="1852191"/>
            <a:ext cx="369366" cy="342613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8363283" y="2901519"/>
            <a:ext cx="369366" cy="342613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439144" y="4450014"/>
            <a:ext cx="1128981" cy="6008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 rot="16200000">
            <a:off x="-6997" y="4452521"/>
            <a:ext cx="644283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3927717" y="3299454"/>
            <a:ext cx="644283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6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78" y="511484"/>
            <a:ext cx="6154139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-1828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02" y="627534"/>
            <a:ext cx="477505" cy="6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3598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álný popisek 14"/>
          <p:cNvSpPr/>
          <p:nvPr/>
        </p:nvSpPr>
        <p:spPr>
          <a:xfrm>
            <a:off x="1331640" y="1318021"/>
            <a:ext cx="2304256" cy="1092249"/>
          </a:xfrm>
          <a:prstGeom prst="wedgeEllipseCallout">
            <a:avLst>
              <a:gd name="adj1" fmla="val -61807"/>
              <a:gd name="adj2" fmla="val -2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jsou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geometrická tělesa?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75907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7" name="Oválný popisek 16"/>
          <p:cNvSpPr/>
          <p:nvPr/>
        </p:nvSpPr>
        <p:spPr>
          <a:xfrm>
            <a:off x="5436095" y="1073549"/>
            <a:ext cx="3258493" cy="1581195"/>
          </a:xfrm>
          <a:prstGeom prst="wedgeEllipseCallout">
            <a:avLst>
              <a:gd name="adj1" fmla="val -58927"/>
              <a:gd name="adj2" fmla="val -35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Mezi geometrická tělesa patří 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koule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krychle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kvádr, </a:t>
            </a:r>
            <a:r>
              <a:rPr lang="cs-CZ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kužel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válec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7469736" y="5236046"/>
            <a:ext cx="32768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obrázku je znázorněn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pravý úhel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29699" y="2642190"/>
            <a:ext cx="11383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KRYCHLE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169594" y="2778831"/>
            <a:ext cx="8659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VÁLEC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487499" y="2832740"/>
            <a:ext cx="87716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KOULE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456858" y="2609554"/>
            <a:ext cx="9108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KVÁDR</a:t>
            </a:r>
          </a:p>
        </p:txBody>
      </p:sp>
      <p:sp>
        <p:nvSpPr>
          <p:cNvPr id="3" name="Krychle 2"/>
          <p:cNvSpPr/>
          <p:nvPr/>
        </p:nvSpPr>
        <p:spPr>
          <a:xfrm>
            <a:off x="429699" y="3329203"/>
            <a:ext cx="945225" cy="957583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Krychle 28"/>
          <p:cNvSpPr/>
          <p:nvPr/>
        </p:nvSpPr>
        <p:spPr>
          <a:xfrm>
            <a:off x="2406874" y="3057654"/>
            <a:ext cx="936104" cy="1248738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lechovka 4"/>
          <p:cNvSpPr/>
          <p:nvPr/>
        </p:nvSpPr>
        <p:spPr>
          <a:xfrm>
            <a:off x="6183442" y="3329203"/>
            <a:ext cx="914400" cy="1512168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179512" y="4624358"/>
            <a:ext cx="404790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Pozoruj a popiš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rozdíl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mezi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krychlí a kvádrem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764547" y="2821872"/>
            <a:ext cx="85472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KUŽEL</a:t>
            </a:r>
          </a:p>
        </p:txBody>
      </p:sp>
      <p:pic>
        <p:nvPicPr>
          <p:cNvPr id="4098" name="Picture 2" descr="náhled obrázk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873" y="3316424"/>
            <a:ext cx="1154070" cy="147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horova\AppData\Local\Microsoft\Windows\Temporary Internet Files\Content.IE5\S2BTJOVH\MC9004370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628" y="323351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9" grpId="0" animBg="1"/>
      <p:bldP spid="21" grpId="0" animBg="1"/>
      <p:bldP spid="22" grpId="0" animBg="1"/>
      <p:bldP spid="27" grpId="0" animBg="1"/>
      <p:bldP spid="3" grpId="0" animBg="1"/>
      <p:bldP spid="29" grpId="0" animBg="1"/>
      <p:bldP spid="5" grpId="0" animBg="1"/>
      <p:bldP spid="3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7848"/>
            <a:ext cx="4166526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2.4 Co si řekneme nového?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18" y="580667"/>
            <a:ext cx="645938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36" y="1014895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ný popisek 9"/>
          <p:cNvSpPr/>
          <p:nvPr/>
        </p:nvSpPr>
        <p:spPr>
          <a:xfrm>
            <a:off x="1331640" y="1067356"/>
            <a:ext cx="1864638" cy="790602"/>
          </a:xfrm>
          <a:prstGeom prst="wedgeEllipseCallout">
            <a:avLst>
              <a:gd name="adj1" fmla="val -54522"/>
              <a:gd name="adj2" fmla="val -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poznám?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74902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2" name="Oválný popisek 11"/>
          <p:cNvSpPr/>
          <p:nvPr/>
        </p:nvSpPr>
        <p:spPr>
          <a:xfrm>
            <a:off x="4591540" y="771551"/>
            <a:ext cx="3804878" cy="1652926"/>
          </a:xfrm>
          <a:prstGeom prst="wedgeEllipseCallout">
            <a:avLst>
              <a:gd name="adj1" fmla="val -57651"/>
              <a:gd name="adj2" fmla="val -22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to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jednoduché, </a:t>
            </a:r>
            <a:r>
              <a:rPr lang="cs-C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každé těleso si můžeš představit jako nějaký předmět, který znáš…</a:t>
            </a:r>
            <a:endParaRPr lang="cs-CZ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Krychle 19"/>
          <p:cNvSpPr/>
          <p:nvPr/>
        </p:nvSpPr>
        <p:spPr>
          <a:xfrm>
            <a:off x="199775" y="2258280"/>
            <a:ext cx="1008112" cy="935171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rychle 20"/>
          <p:cNvSpPr/>
          <p:nvPr/>
        </p:nvSpPr>
        <p:spPr>
          <a:xfrm>
            <a:off x="211006" y="3725780"/>
            <a:ext cx="914304" cy="1197934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lechovka 22"/>
          <p:cNvSpPr/>
          <p:nvPr/>
        </p:nvSpPr>
        <p:spPr>
          <a:xfrm rot="5400000">
            <a:off x="4774451" y="2286720"/>
            <a:ext cx="698376" cy="1156323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Users\prusovab\AppData\Local\Microsoft\Windows\Temporary Internet Files\Content.IE5\J97M1XV1\MP90017790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384" y="2257002"/>
            <a:ext cx="1361213" cy="90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usovab\AppData\Local\Microsoft\Windows\Temporary Internet Files\Content.IE5\LW29ULNB\MC90011248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37" y="3511623"/>
            <a:ext cx="847853" cy="156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prusovab\AppData\Local\Microsoft\Windows\Temporary Internet Files\Content.IE5\D1O92E1G\MP900182763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13" y="3276129"/>
            <a:ext cx="951952" cy="75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C:\Users\prusovab\AppData\Local\Microsoft\Windows\Temporary Internet Files\Content.IE5\D1O92E1G\MC90021577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227" y="2328265"/>
            <a:ext cx="631199" cy="76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331640" y="2658221"/>
            <a:ext cx="11383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KRYCHLE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663557" y="4155470"/>
            <a:ext cx="9108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KVÁDR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156176" y="3654530"/>
            <a:ext cx="87716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KOULE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6061006" y="2754662"/>
            <a:ext cx="8659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VÁLEC</a:t>
            </a:r>
          </a:p>
        </p:txBody>
      </p:sp>
      <p:pic>
        <p:nvPicPr>
          <p:cNvPr id="3074" name="Picture 2" descr="C:\Users\prusovab\AppData\Local\Microsoft\Windows\Temporary Internet Files\Content.IE5\LW29ULNB\MC900333162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723" y="4210126"/>
            <a:ext cx="802533" cy="84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6156176" y="4464701"/>
            <a:ext cx="85472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KUŽEL</a:t>
            </a:r>
          </a:p>
        </p:txBody>
      </p:sp>
      <p:pic>
        <p:nvPicPr>
          <p:cNvPr id="3076" name="Picture 4" descr="náhled obrázk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89" y="4211884"/>
            <a:ext cx="695924" cy="89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rova\AppData\Local\Microsoft\Windows\Temporary Internet Files\Content.IE5\S2BTJOVH\MC900437065[1]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83934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20" grpId="0" animBg="1"/>
      <p:bldP spid="21" grpId="0" animBg="1"/>
      <p:bldP spid="23" grpId="0" animBg="1"/>
      <p:bldP spid="30" grpId="0" animBg="1"/>
      <p:bldP spid="32" grpId="0" animBg="1"/>
      <p:bldP spid="33" grpId="0" animBg="1"/>
      <p:bldP spid="34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18" y="627534"/>
            <a:ext cx="841834" cy="11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6685" y="504000"/>
            <a:ext cx="3838550" cy="52322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2.5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Procvičení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03649" y="1134327"/>
            <a:ext cx="645561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Přiřaď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obrázky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 daným geometrickým tvarům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řekni, jak se nazývají,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a spočítej, kolik jich je.</a:t>
            </a:r>
          </a:p>
        </p:txBody>
      </p:sp>
      <p:sp>
        <p:nvSpPr>
          <p:cNvPr id="20" name="Krychle 19"/>
          <p:cNvSpPr/>
          <p:nvPr/>
        </p:nvSpPr>
        <p:spPr>
          <a:xfrm>
            <a:off x="319470" y="4245735"/>
            <a:ext cx="728193" cy="684630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rychle 20"/>
          <p:cNvSpPr/>
          <p:nvPr/>
        </p:nvSpPr>
        <p:spPr>
          <a:xfrm>
            <a:off x="1946116" y="4125812"/>
            <a:ext cx="626272" cy="809314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Plechovka 22"/>
          <p:cNvSpPr/>
          <p:nvPr/>
        </p:nvSpPr>
        <p:spPr>
          <a:xfrm>
            <a:off x="5886062" y="4125812"/>
            <a:ext cx="482352" cy="868291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4" name="Picture 2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71" y="1952320"/>
            <a:ext cx="1019190" cy="838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C:\Users\prusovab\AppData\Local\Microsoft\Windows\Temporary Internet Files\Content.IE5\J97M1XV1\MC90035127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38786"/>
            <a:ext cx="992040" cy="119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prusovab\AppData\Local\Microsoft\Windows\Temporary Internet Files\Content.IE5\QEC5XKSS\MC90039705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41" y="1986664"/>
            <a:ext cx="1132799" cy="115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rusovab\AppData\Local\Microsoft\Windows\Temporary Internet Files\Content.IE5\J97M1XV1\MC90031252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543" y="2853904"/>
            <a:ext cx="553271" cy="55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rusovab\AppData\Local\Microsoft\Windows\Temporary Internet Files\Content.IE5\D1O92E1G\MC90043476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58" y="2715766"/>
            <a:ext cx="1202318" cy="120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prusovab\AppData\Local\Microsoft\Windows\Temporary Internet Files\Content.IE5\LW29ULNB\MC90032536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390" y="2897908"/>
            <a:ext cx="773332" cy="105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prusovab\AppData\Local\Microsoft\Windows\Temporary Internet Files\Content.IE5\J97M1XV1\MC90019753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65" y="2897908"/>
            <a:ext cx="705414" cy="64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usovab\AppData\Local\Microsoft\Windows\Temporary Internet Files\Content.IE5\J97M1XV1\MC900296102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374" y="1851540"/>
            <a:ext cx="807364" cy="72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rusovab\AppData\Local\Microsoft\Windows\Temporary Internet Files\Content.IE5\D1O92E1G\MC90037091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8098" y="1842268"/>
            <a:ext cx="860756" cy="87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áhled obrázk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176" y="4153881"/>
            <a:ext cx="667185" cy="81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horova\AppData\Local\Microsoft\Windows\Temporary Internet Files\Content.IE5\S2BTJOVH\MC900437065[1]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96046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3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256230" cy="523220"/>
          </a:xfr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2.6 Něco navíc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09987"/>
            <a:ext cx="1167641" cy="158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046392" y="1163344"/>
            <a:ext cx="504336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Každá krychle (i kvádr) má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vrcholů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stěn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hran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Krychle 2"/>
          <p:cNvSpPr/>
          <p:nvPr/>
        </p:nvSpPr>
        <p:spPr>
          <a:xfrm>
            <a:off x="2159243" y="2211710"/>
            <a:ext cx="1772330" cy="2445951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838667" y="1998972"/>
            <a:ext cx="113524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221457" y="4326431"/>
            <a:ext cx="91723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STĚNA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29109" y="3279746"/>
            <a:ext cx="98616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HRANA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3931573" y="2076487"/>
            <a:ext cx="879218" cy="135223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3250886" y="2368251"/>
            <a:ext cx="2642227" cy="1909876"/>
          </a:xfrm>
          <a:prstGeom prst="straightConnector1">
            <a:avLst/>
          </a:prstGeom>
          <a:ln w="19050">
            <a:solidFill>
              <a:srgbClr val="8137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3931573" y="2412204"/>
            <a:ext cx="1436291" cy="1796663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3441310" y="2337526"/>
            <a:ext cx="1681784" cy="315581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2942333" y="3647783"/>
            <a:ext cx="2279124" cy="756323"/>
          </a:xfrm>
          <a:prstGeom prst="straightConnector1">
            <a:avLst/>
          </a:prstGeom>
          <a:ln w="19050">
            <a:solidFill>
              <a:srgbClr val="8137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 flipV="1">
            <a:off x="3757583" y="3555794"/>
            <a:ext cx="1648707" cy="722333"/>
          </a:xfrm>
          <a:prstGeom prst="straightConnector1">
            <a:avLst/>
          </a:prstGeom>
          <a:ln w="19050">
            <a:solidFill>
              <a:srgbClr val="8137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54996" y="3650625"/>
            <a:ext cx="1956764" cy="100703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369874" y="3458693"/>
            <a:ext cx="789369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641290" y="2409785"/>
            <a:ext cx="1770470" cy="79301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6499305" y="3194947"/>
            <a:ext cx="219406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Na modelu krychle a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vádru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ukaž všechny 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vrcholy, stěny a hrany.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075" y="492443"/>
            <a:ext cx="3118161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Geometrical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body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34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463" y="1613853"/>
            <a:ext cx="113832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KRYCHLE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480" y="566836"/>
            <a:ext cx="1105877" cy="58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Obrázek 41" descr="http://t3.gstatic.com/images?q=tbn:ANd9GcQqUlkEVdoYbhC1DWqNXdrJZB7CsjGQ6xLZE3qXvbDbMTNqLkR5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764" y="684540"/>
            <a:ext cx="536182" cy="57348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Krychle 16"/>
          <p:cNvSpPr/>
          <p:nvPr/>
        </p:nvSpPr>
        <p:spPr>
          <a:xfrm>
            <a:off x="179512" y="2285877"/>
            <a:ext cx="1545109" cy="1524444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Krychle 17"/>
          <p:cNvSpPr/>
          <p:nvPr/>
        </p:nvSpPr>
        <p:spPr>
          <a:xfrm>
            <a:off x="4198945" y="1878412"/>
            <a:ext cx="1198859" cy="1923673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Plechovka 19"/>
          <p:cNvSpPr/>
          <p:nvPr/>
        </p:nvSpPr>
        <p:spPr>
          <a:xfrm>
            <a:off x="6064448" y="1735299"/>
            <a:ext cx="986408" cy="2102276"/>
          </a:xfrm>
          <a:prstGeom prst="can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77208" y="4001644"/>
            <a:ext cx="7809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CUBE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975248" y="4021988"/>
            <a:ext cx="96853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CUBOID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249910" y="1396287"/>
            <a:ext cx="9108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KVÁDR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339752" y="4021988"/>
            <a:ext cx="94609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SPHERE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374216" y="1789111"/>
            <a:ext cx="87716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KOULE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039910" y="1199125"/>
            <a:ext cx="8659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VÁLEC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050774" y="4001644"/>
            <a:ext cx="126989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CYLINDER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7857480" y="1544245"/>
            <a:ext cx="85472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KUŽEL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857480" y="4191265"/>
            <a:ext cx="74090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CONE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náhled obrázk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579" y="2146825"/>
            <a:ext cx="1154778" cy="187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horova\AppData\Local\Microsoft\Windows\Temporary Internet Files\Content.IE5\S2BTJOVH\MC9004370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5572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3519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45262"/>
              </p:ext>
            </p:extLst>
          </p:nvPr>
        </p:nvGraphicFramePr>
        <p:xfrm>
          <a:off x="183540" y="1044001"/>
          <a:ext cx="7185180" cy="392994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8877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Mezi geometrická tělesa nepatří: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koule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kvádr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kruh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krychle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Geometrická tělesa jsou: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kruh, čtverec, obdélník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b) obdélník, koule, kvádr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c) čtverec, krychle, koule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d) krychle, kvádr, koule, válec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3839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Hrací kostka ve hře Člověče, nezlob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se má tvar: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 koule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 krychle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 kvádru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 čtverce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Míč na kopanou má tvar:</a:t>
                      </a:r>
                    </a:p>
                    <a:p>
                      <a:endParaRPr lang="cs-CZ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válce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šišky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koule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kruhu</a:t>
                      </a:r>
                      <a:endParaRPr lang="cs-CZ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5756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3528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1. Obrázky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 databáze Klipart</a:t>
            </a:r>
          </a:p>
          <a:p>
            <a:pPr marL="342900" indent="-342900">
              <a:buFontTx/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://obrazky.cz/?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q=t%C4%9Bleso+ku%C5%BEel&amp;from=19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3, 4, 5, 7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5069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6419</TotalTime>
  <Words>741</Words>
  <Application>Microsoft Office PowerPoint</Application>
  <PresentationFormat>Předvádění na obrazovce (16:9)</PresentationFormat>
  <Paragraphs>128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2.1 Krychle, koule, válec, kvádr</vt:lpstr>
      <vt:lpstr>2.2. Co již víme</vt:lpstr>
      <vt:lpstr>2.3  Jaké si řekneme nové termíny a názvy?</vt:lpstr>
      <vt:lpstr>2.4 Co si řekneme nového?    </vt:lpstr>
      <vt:lpstr>Prezentace aplikace PowerPoint</vt:lpstr>
      <vt:lpstr>2.6 Něco navíc pro šikovné</vt:lpstr>
      <vt:lpstr>2.7 Geometrical body</vt:lpstr>
      <vt:lpstr>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418</cp:revision>
  <dcterms:created xsi:type="dcterms:W3CDTF">2010-10-18T18:21:56Z</dcterms:created>
  <dcterms:modified xsi:type="dcterms:W3CDTF">2013-01-26T14:08:37Z</dcterms:modified>
</cp:coreProperties>
</file>