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2" r:id="rId3"/>
    <p:sldId id="259" r:id="rId4"/>
    <p:sldId id="264" r:id="rId5"/>
    <p:sldId id="275" r:id="rId6"/>
    <p:sldId id="261" r:id="rId7"/>
    <p:sldId id="270" r:id="rId8"/>
    <p:sldId id="273" r:id="rId9"/>
    <p:sldId id="274" r:id="rId10"/>
    <p:sldId id="269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42E9CAD-D9FC-4EF8-8105-ADCD243C0CA7}">
          <p14:sldIdLst>
            <p14:sldId id="257"/>
            <p14:sldId id="272"/>
            <p14:sldId id="259"/>
            <p14:sldId id="264"/>
          </p14:sldIdLst>
        </p14:section>
        <p14:section name="Oddíl bez názvu" id="{6F666B9C-4051-4CB0-A816-899DD654D611}">
          <p14:sldIdLst>
            <p14:sldId id="275"/>
            <p14:sldId id="261"/>
            <p14:sldId id="270"/>
            <p14:sldId id="273"/>
            <p14:sldId id="274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6209"/>
    <a:srgbClr val="0099CC"/>
    <a:srgbClr val="FF0066"/>
    <a:srgbClr val="00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60" autoAdjust="0"/>
  </p:normalViewPr>
  <p:slideViewPr>
    <p:cSldViewPr>
      <p:cViewPr>
        <p:scale>
          <a:sx n="84" d="100"/>
          <a:sy n="84" d="100"/>
        </p:scale>
        <p:origin x="-1758" y="-10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17.1.2016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85192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17.1.2016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39020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Elektronická učebnice - Základní škola Děčín VI, Na Stráni 879/2, příspěvková organizace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82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17.1.2016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17.1.2016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17.1.2016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17.1.2016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17.1.2016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17.1.2016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17.1.2016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17.1.2016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17.1.2016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17.1.2016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17.1.2016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17.1.2016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prusa\Dokumenty\Prezentace1256.wav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5.jpeg"/><Relationship Id="rId4" Type="http://schemas.openxmlformats.org/officeDocument/2006/relationships/hyperlink" Target="http://images.google.com/imgres?q=%C3%BAse%C4%8Dka&amp;start=163&amp;hl=cs&amp;biw=1366&amp;bih=673&amp;tbm=isch&amp;tbnid=uJbAyxn2rUjN4M:&amp;imgrefurl=http://www.tygrici.net/2012/04/ctvrtletni-opakovani.html&amp;docid=vVCWy2ibv7r9uM&amp;imgurl=http://3.bp.blogspot.com/-jq7-S3DzaEI/T5MwJMrNweI/AAAAAAAANkA/AcNdIYHdjAA/s1600/ma.gif&amp;w=1138&amp;h=900&amp;ei=cCYkUPanF42LswaSsoHYDw&amp;zoom=1&amp;iact=hc&amp;vpx=786&amp;vpy=346&amp;dur=908&amp;hovh=200&amp;hovw=253&amp;tx=132&amp;ty=116&amp;sig=118092925907564384504&amp;page=8&amp;tbnh=145&amp;tbnw=183&amp;ndsp=24&amp;ved=1t:429,r:9,s:163,i:26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images.google.com/imgres?q=kliparty+zdarma&amp;num=10&amp;hl=cs&amp;biw=1366&amp;bih=673&amp;tbm=isch&amp;tbnid=7n0bthxXdLicJM:&amp;imgrefurl=http://fotky-foto.cz/fotobanka/vektorove-kliparty-ilustrace-emotikony-smajlika(10000051)/&amp;docid=iFZULCZYIDDbEM&amp;imgurl=http://wl.static.fotolia.com/jpg/00/10/00/00/400_F_10000051_0Mb47QJGF1i7stGAJZiZSoXmWjZNNMmE.jpg&amp;w=380&amp;h=400&amp;ei=uC0kUKqqJdDssgaD34G4BQ&amp;zoom=1&amp;iact=hc&amp;vpx=373&amp;vpy=161&amp;dur=100&amp;hovh=230&amp;hovw=219&amp;tx=123&amp;ty=123&amp;sig=118092925907564384504&amp;page=3&amp;tbnh=145&amp;tbnw=138&amp;start=43&amp;ndsp=25&amp;ved=1t:429,r:8,s:43,i:23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7854" y="495814"/>
            <a:ext cx="5507277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18.1 Pravý úhel, pravoúhlý trojúhelník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rezentace12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8388" y="4687888"/>
            <a:ext cx="304800" cy="30480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0" y="337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29"/>
          <p:cNvSpPr txBox="1"/>
          <p:nvPr/>
        </p:nvSpPr>
        <p:spPr>
          <a:xfrm>
            <a:off x="-7854" y="4517122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Blanka Průšová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obrázek 5" descr="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0" y="4517121"/>
            <a:ext cx="3061970" cy="64633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ovéPole 12"/>
          <p:cNvSpPr txBox="1"/>
          <p:nvPr/>
        </p:nvSpPr>
        <p:spPr>
          <a:xfrm>
            <a:off x="2051720" y="3622621"/>
            <a:ext cx="473928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Co společného mají tyto obrázky???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Najdeš na nich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kolmice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? Ukaž všechny, které vidíš.</a:t>
            </a:r>
          </a:p>
        </p:txBody>
      </p:sp>
      <p:pic>
        <p:nvPicPr>
          <p:cNvPr id="1026" name="Picture 2" descr="C:\Users\prusovab\AppData\Local\Microsoft\Windows\Temporary Internet Files\Content.IE5\QEC5XKSS\MP90040049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9" y="1037775"/>
            <a:ext cx="1562653" cy="125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usovab\AppData\Local\Microsoft\Windows\Temporary Internet Files\Content.IE5\J97M1XV1\MC90030153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21046"/>
            <a:ext cx="1485603" cy="148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rusovab\AppData\Local\Microsoft\Windows\Temporary Internet Files\Content.IE5\QEC5XKSS\MP90043092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100" y="1037193"/>
            <a:ext cx="1789150" cy="299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rusovab\AppData\Local\Microsoft\Windows\Temporary Internet Files\Content.IE5\LW29ULNB\MP900406638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95987"/>
            <a:ext cx="2975727" cy="198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rusovab\AppData\Local\Microsoft\Windows\Temporary Internet Files\Content.IE5\D1O92E1G\MP900449125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43039"/>
            <a:ext cx="1416761" cy="228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764506"/>
              </p:ext>
            </p:extLst>
          </p:nvPr>
        </p:nvGraphicFramePr>
        <p:xfrm>
          <a:off x="755576" y="1275606"/>
          <a:ext cx="7344816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437511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Blanka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Průšová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Pravý úhel, pravoúhlý trojúhelník.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pravý úhel a pravoúhlý trojúhelník.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0" y="498603"/>
            <a:ext cx="2090572" cy="477054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véPole 20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	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Matematika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905792" y="3709661"/>
            <a:ext cx="123623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Zapisujeme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140826" y="4465904"/>
            <a:ext cx="86234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600" b="1" dirty="0" smtClean="0">
                <a:latin typeface="Symbol" pitchFamily="18" charset="2"/>
              </a:rPr>
              <a:t>^ 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r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6372200" y="3709661"/>
            <a:ext cx="79060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Čteme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5308508" y="4467622"/>
            <a:ext cx="268214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Přímka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 je kolmá k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přímce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Nadpis 1"/>
          <p:cNvSpPr txBox="1">
            <a:spLocks/>
          </p:cNvSpPr>
          <p:nvPr/>
        </p:nvSpPr>
        <p:spPr>
          <a:xfrm>
            <a:off x="0" y="504000"/>
            <a:ext cx="2537875" cy="4770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18.2 Co již víme?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540969" y="2202326"/>
            <a:ext cx="254108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Bezpečně poznám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kolmice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3783127" y="2218763"/>
            <a:ext cx="244009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Umím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kolmice narýsovat.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884" y="742527"/>
            <a:ext cx="11201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ovéPole 43"/>
          <p:cNvSpPr txBox="1"/>
          <p:nvPr/>
        </p:nvSpPr>
        <p:spPr>
          <a:xfrm>
            <a:off x="646108" y="1299739"/>
            <a:ext cx="549381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Umím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správně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určit vzájemnou polohu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dvou přímek v rovině.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3776957" y="2833562"/>
            <a:ext cx="428142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Vím,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že je rýsuji pomocí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trojúhelníku s ryskou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6" name="Obrázek 45" descr="U:\UČITELÉ\Průšová\skeny k dum\září, říjen sken\obrázek0000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t="66427" r="69075" b="20909"/>
          <a:stretch/>
        </p:blipFill>
        <p:spPr bwMode="auto">
          <a:xfrm rot="10800000">
            <a:off x="539552" y="3172116"/>
            <a:ext cx="2205188" cy="17038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498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 animBg="1"/>
      <p:bldP spid="38" grpId="0" animBg="1"/>
      <p:bldP spid="39" grpId="0" animBg="1"/>
      <p:bldP spid="40" grpId="0" animBg="1"/>
      <p:bldP spid="42" grpId="0" animBg="1"/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78" y="511484"/>
            <a:ext cx="636905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18.3 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2555776" y="2499742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0" y="-18288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302" y="627534"/>
            <a:ext cx="477505" cy="69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koukalova\AppData\Local\Microsoft\Windows\Temporary Internet Files\Content.IE5\DSHG5858\MC900434411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3598"/>
            <a:ext cx="896663" cy="8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álný popisek 14"/>
          <p:cNvSpPr/>
          <p:nvPr/>
        </p:nvSpPr>
        <p:spPr>
          <a:xfrm>
            <a:off x="1239867" y="1119461"/>
            <a:ext cx="2564420" cy="1063795"/>
          </a:xfrm>
          <a:prstGeom prst="wedgeEllipseCallout">
            <a:avLst>
              <a:gd name="adj1" fmla="val -63766"/>
              <a:gd name="adj2" fmla="val 33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vypadá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pravý úhel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8" descr="C:\Users\koukalova\AppData\Local\Microsoft\Windows\Temporary Internet Files\Content.IE5\TLMJOQNB\MC900440424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75907"/>
            <a:ext cx="1057275" cy="870585"/>
          </a:xfrm>
          <a:prstGeom prst="rect">
            <a:avLst/>
          </a:prstGeom>
          <a:noFill/>
          <a:extLst/>
        </p:spPr>
      </p:pic>
      <p:sp>
        <p:nvSpPr>
          <p:cNvPr id="17" name="Oválný popisek 16"/>
          <p:cNvSpPr/>
          <p:nvPr/>
        </p:nvSpPr>
        <p:spPr>
          <a:xfrm>
            <a:off x="5436095" y="1073549"/>
            <a:ext cx="3258493" cy="1581195"/>
          </a:xfrm>
          <a:prstGeom prst="wedgeEllipseCallout">
            <a:avLst>
              <a:gd name="adj1" fmla="val -58927"/>
              <a:gd name="adj2" fmla="val -35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Můžeš si ho představit jako část kříže. Pomohou ti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znalosti o sestrojování kolmic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5131732" y="2741016"/>
            <a:ext cx="327685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 obrázku je znázorněn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pravý úhel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33905" y="2362356"/>
            <a:ext cx="310373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Dvě k sobě kolmé přímky rozdělují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rovinu na 4 části.</a:t>
            </a:r>
          </a:p>
        </p:txBody>
      </p:sp>
      <p:pic>
        <p:nvPicPr>
          <p:cNvPr id="18" name="Obrázek 17" descr="U:\UČITELÉ\Průšová\skeny k dum\září, říjen sken\obrázek0000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t="68319" r="68066" b="18644"/>
          <a:stretch/>
        </p:blipFill>
        <p:spPr bwMode="auto">
          <a:xfrm rot="10800000">
            <a:off x="638756" y="3867894"/>
            <a:ext cx="2205052" cy="12044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Obrázek 22" descr="U:\UČITELÉ\Průšová\skeny k dum\září, říjen sken\obrázek0000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" t="52998" r="66867" b="34861"/>
          <a:stretch/>
        </p:blipFill>
        <p:spPr bwMode="auto">
          <a:xfrm rot="10800000">
            <a:off x="6012278" y="3204396"/>
            <a:ext cx="2016222" cy="13475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627843" y="3094608"/>
            <a:ext cx="247535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Každá z těchto částí roviny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 nazývá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pravý úhel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017493" y="3617401"/>
            <a:ext cx="168507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…..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rchol úhlu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5413306" y="4669565"/>
            <a:ext cx="328128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olopřímky VA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…ramena úhlu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4211960" y="3927888"/>
            <a:ext cx="1904871" cy="377784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H="1" flipV="1">
            <a:off x="6228184" y="3942244"/>
            <a:ext cx="936104" cy="789746"/>
          </a:xfrm>
          <a:prstGeom prst="straightConnector1">
            <a:avLst/>
          </a:prstGeom>
          <a:ln w="19050">
            <a:solidFill>
              <a:schemeClr val="accent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V="1">
            <a:off x="6732240" y="4371950"/>
            <a:ext cx="288148" cy="360040"/>
          </a:xfrm>
          <a:prstGeom prst="straightConnector1">
            <a:avLst/>
          </a:prstGeom>
          <a:ln w="19050">
            <a:solidFill>
              <a:schemeClr val="accent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/>
          <p:cNvSpPr txBox="1"/>
          <p:nvPr/>
        </p:nvSpPr>
        <p:spPr>
          <a:xfrm>
            <a:off x="3736384" y="4500288"/>
            <a:ext cx="112775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VA  </a:t>
            </a:r>
            <a:r>
              <a:rPr lang="cs-CZ" sz="1600" b="1" dirty="0" smtClean="0">
                <a:latin typeface="Symbol" pitchFamily="18" charset="2"/>
              </a:rPr>
              <a:t>^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38" grpId="0" animBg="1"/>
      <p:bldP spid="39" grpId="0" animBg="1"/>
      <p:bldP spid="24" grpId="0" animBg="1"/>
      <p:bldP spid="25" grpId="0" animBg="1"/>
      <p:bldP spid="26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4326826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18.4 Co si řekneme nového?  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-11289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398" y="557197"/>
            <a:ext cx="1122040" cy="7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koukalova\AppData\Local\Microsoft\Windows\Temporary Internet Files\Content.IE5\DSHG5858\MC900434411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7" y="962434"/>
            <a:ext cx="896663" cy="8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álný popisek 9"/>
          <p:cNvSpPr/>
          <p:nvPr/>
        </p:nvSpPr>
        <p:spPr>
          <a:xfrm>
            <a:off x="1066171" y="1067355"/>
            <a:ext cx="2713741" cy="1216363"/>
          </a:xfrm>
          <a:prstGeom prst="wedgeEllipseCallout">
            <a:avLst>
              <a:gd name="adj1" fmla="val -54522"/>
              <a:gd name="adj2" fmla="val -5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vypadá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pravoúhlý trojúhelník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 descr="C:\Users\koukalova\AppData\Local\Microsoft\Windows\Temporary Internet Files\Content.IE5\TLMJOQNB\MC900440424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769" y="1025535"/>
            <a:ext cx="1057275" cy="870585"/>
          </a:xfrm>
          <a:prstGeom prst="rect">
            <a:avLst/>
          </a:prstGeom>
          <a:noFill/>
          <a:extLst/>
        </p:spPr>
      </p:pic>
      <p:sp>
        <p:nvSpPr>
          <p:cNvPr id="12" name="Oválný popisek 11"/>
          <p:cNvSpPr/>
          <p:nvPr/>
        </p:nvSpPr>
        <p:spPr>
          <a:xfrm>
            <a:off x="5336512" y="1187995"/>
            <a:ext cx="3243858" cy="1372061"/>
          </a:xfrm>
          <a:prstGeom prst="wedgeEllipseCallout">
            <a:avLst>
              <a:gd name="adj1" fmla="val -63288"/>
              <a:gd name="adj2" fmla="val -38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to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takový trojúhelník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který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 dvě strany k sobě kolmé.</a:t>
            </a:r>
            <a:endParaRPr lang="cs-CZ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915778" y="2538148"/>
            <a:ext cx="209544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Ramena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pravého úhlu 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jsou polopřímky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7360229" y="3003797"/>
            <a:ext cx="124585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16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ravoúhlý</a:t>
            </a:r>
          </a:p>
          <a:p>
            <a:r>
              <a:rPr lang="cs-CZ" sz="1600" b="1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rojúhelník </a:t>
            </a:r>
          </a:p>
        </p:txBody>
      </p:sp>
      <p:sp>
        <p:nvSpPr>
          <p:cNvPr id="3" name="Pravoúhlý trojúhelník 2"/>
          <p:cNvSpPr/>
          <p:nvPr/>
        </p:nvSpPr>
        <p:spPr>
          <a:xfrm>
            <a:off x="6273458" y="2786655"/>
            <a:ext cx="1944216" cy="1944216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louk 3"/>
          <p:cNvSpPr/>
          <p:nvPr/>
        </p:nvSpPr>
        <p:spPr>
          <a:xfrm>
            <a:off x="5816258" y="4273671"/>
            <a:ext cx="914400" cy="914400"/>
          </a:xfrm>
          <a:prstGeom prst="arc">
            <a:avLst>
              <a:gd name="adj1" fmla="val 16276134"/>
              <a:gd name="adj2" fmla="val 2142678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louk 27"/>
          <p:cNvSpPr/>
          <p:nvPr/>
        </p:nvSpPr>
        <p:spPr>
          <a:xfrm>
            <a:off x="3626214" y="4273670"/>
            <a:ext cx="914400" cy="869829"/>
          </a:xfrm>
          <a:prstGeom prst="arc">
            <a:avLst>
              <a:gd name="adj1" fmla="val 16200000"/>
              <a:gd name="adj2" fmla="val 2148733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TextovéPole 41"/>
          <p:cNvSpPr txBox="1"/>
          <p:nvPr/>
        </p:nvSpPr>
        <p:spPr>
          <a:xfrm>
            <a:off x="915778" y="3252095"/>
            <a:ext cx="210051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Vrchol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pravého úhlu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je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společný počátek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těchto polopřímek.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926618" y="4197768"/>
            <a:ext cx="226966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 obrázcích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označujeme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pravý úhel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obloučkem 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 tečkou uvnitř.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335703" y="2680631"/>
            <a:ext cx="378630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  <a:p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cs-CZ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4084949" y="4698415"/>
            <a:ext cx="1732844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4083414" y="2979925"/>
            <a:ext cx="1535" cy="17270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ál 4"/>
          <p:cNvSpPr/>
          <p:nvPr/>
        </p:nvSpPr>
        <p:spPr>
          <a:xfrm>
            <a:off x="6444208" y="4567546"/>
            <a:ext cx="72008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 flipH="1">
            <a:off x="4227921" y="4538359"/>
            <a:ext cx="53610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31" grpId="0" animBg="1"/>
      <p:bldP spid="19" grpId="0" animBg="1"/>
      <p:bldP spid="3" grpId="0" animBg="1"/>
      <p:bldP spid="4" grpId="0" animBg="1"/>
      <p:bldP spid="28" grpId="0" animBg="1"/>
      <p:bldP spid="42" grpId="0" animBg="1"/>
      <p:bldP spid="43" grpId="0" animBg="1"/>
      <p:bldP spid="61" grpId="0" animBg="1"/>
      <p:bldP spid="5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0" y="-11289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45" y="844863"/>
            <a:ext cx="1172981" cy="159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ovéPole 34"/>
          <p:cNvSpPr txBox="1"/>
          <p:nvPr/>
        </p:nvSpPr>
        <p:spPr>
          <a:xfrm>
            <a:off x="210967" y="2856007"/>
            <a:ext cx="380424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Kolik pravých úhlů najdeš na obrázcích?</a:t>
            </a: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0" y="504000"/>
            <a:ext cx="3761607" cy="4770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238968" y="4283656"/>
            <a:ext cx="354937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Vyjmenuj všechny útvary, které znáš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a ve kterých můžeš najít pravý úhel.</a:t>
            </a:r>
          </a:p>
        </p:txBody>
      </p:sp>
      <p:sp>
        <p:nvSpPr>
          <p:cNvPr id="55" name="Obdélník 54"/>
          <p:cNvSpPr/>
          <p:nvPr/>
        </p:nvSpPr>
        <p:spPr>
          <a:xfrm>
            <a:off x="447706" y="3661644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bdélník 55"/>
          <p:cNvSpPr/>
          <p:nvPr/>
        </p:nvSpPr>
        <p:spPr>
          <a:xfrm>
            <a:off x="1763688" y="3291830"/>
            <a:ext cx="914400" cy="15740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7" name="Přímá spojnice 56"/>
          <p:cNvCxnSpPr/>
          <p:nvPr/>
        </p:nvCxnSpPr>
        <p:spPr>
          <a:xfrm flipV="1">
            <a:off x="1763688" y="3291830"/>
            <a:ext cx="914400" cy="15740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 flipH="1" flipV="1">
            <a:off x="467544" y="3661645"/>
            <a:ext cx="894562" cy="9051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 flipH="1" flipV="1">
            <a:off x="1763688" y="3291830"/>
            <a:ext cx="914400" cy="15740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flipV="1">
            <a:off x="467544" y="3661644"/>
            <a:ext cx="894562" cy="905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vnoramenný trojúhelník 3"/>
          <p:cNvSpPr/>
          <p:nvPr/>
        </p:nvSpPr>
        <p:spPr>
          <a:xfrm>
            <a:off x="467544" y="1799136"/>
            <a:ext cx="1060704" cy="91440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402893" y="1303604"/>
            <a:ext cx="442460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Který z následujících trojúhelníků je pravoúhlý?</a:t>
            </a:r>
          </a:p>
        </p:txBody>
      </p:sp>
      <p:sp>
        <p:nvSpPr>
          <p:cNvPr id="28" name="Rovnoramenný trojúhelník 27"/>
          <p:cNvSpPr/>
          <p:nvPr/>
        </p:nvSpPr>
        <p:spPr>
          <a:xfrm rot="10800000">
            <a:off x="1699947" y="2028508"/>
            <a:ext cx="2867991" cy="583730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ovnoramenný trojúhelník 29"/>
          <p:cNvSpPr/>
          <p:nvPr/>
        </p:nvSpPr>
        <p:spPr>
          <a:xfrm>
            <a:off x="4660957" y="1799136"/>
            <a:ext cx="1596950" cy="815550"/>
          </a:xfrm>
          <a:prstGeom prst="triangle">
            <a:avLst/>
          </a:prstGeom>
          <a:noFill/>
          <a:ln>
            <a:solidFill>
              <a:srgbClr val="816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ovnoramenný trojúhelník 31"/>
          <p:cNvSpPr/>
          <p:nvPr/>
        </p:nvSpPr>
        <p:spPr>
          <a:xfrm rot="8084014">
            <a:off x="6292122" y="1527384"/>
            <a:ext cx="1596950" cy="815550"/>
          </a:xfrm>
          <a:prstGeom prst="triangl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ovéPole 37"/>
          <p:cNvSpPr txBox="1"/>
          <p:nvPr/>
        </p:nvSpPr>
        <p:spPr>
          <a:xfrm>
            <a:off x="5252123" y="3291830"/>
            <a:ext cx="322716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Rozhlédni se kolem sebe a ukaž,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kde všude vidíš pravý úhel.</a:t>
            </a:r>
          </a:p>
        </p:txBody>
      </p:sp>
      <p:pic>
        <p:nvPicPr>
          <p:cNvPr id="1026" name="Picture 2" descr="C:\Users\prusovab\AppData\Local\Microsoft\Windows\Temporary Internet Files\Content.IE5\D1O92E1G\MC90023396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57" y="3492811"/>
            <a:ext cx="1537745" cy="125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3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4" grpId="0" animBg="1"/>
      <p:bldP spid="55" grpId="0" animBg="1"/>
      <p:bldP spid="56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406297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547664" y="1322467"/>
            <a:ext cx="546175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Rozděl rovinné obrazce, které znáš, do dvou skupin.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Kritériem bude to, zda obsahují nebo neobsahují pravý úhel.</a:t>
            </a:r>
          </a:p>
        </p:txBody>
      </p:sp>
      <p:pic>
        <p:nvPicPr>
          <p:cNvPr id="2050" name="Picture 2" descr="http://t1.gstatic.com/images?q=tbn:ANd9GcRzHMA4mQ3OHw_tDEfCmY-BTCz3v0qOTIn8YFFY23ZHnO3hTGvv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709987"/>
            <a:ext cx="1167641" cy="15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ovéPole 65"/>
          <p:cNvSpPr txBox="1"/>
          <p:nvPr/>
        </p:nvSpPr>
        <p:spPr>
          <a:xfrm>
            <a:off x="1057256" y="3531466"/>
            <a:ext cx="7029488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Jaký útvar narýsuješ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budeš-li postupovat podle následujícího návodu?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Narýsuj úsečku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o délce 5cm. Sestroj její střed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Bodem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veď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kolmici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a na ní vyznač body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tak, aby platilo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|SB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= |SD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| =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25 mm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a zároveň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že polopřímky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SB a SD jsou polopřímky opačné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 Jaký útvar vznikne, spojíš-li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body A, B, C a D?</a:t>
            </a:r>
            <a:endParaRPr lang="cs-CZ" sz="1600" dirty="0">
              <a:latin typeface="Symbol" pitchFamily="18" charset="2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1403648" y="2459508"/>
            <a:ext cx="353975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Kolik pravých úhlů vidíš na obrázku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tohoto pravoúhlého trojúhelníku?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Obrázek 40" descr="http://t0.gstatic.com/images?q=tbn:ANd9GcR94FzZTT53LwWpui_4CeCn1ClkaUblU4x9VyWaQFi-cLC-Mek4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14" y="1614855"/>
            <a:ext cx="867542" cy="1334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U:\UČITELÉ\Průšová\skeny k dum\září, říjen sken\obrázek00006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38951" r="74876" b="54616"/>
          <a:stretch/>
        </p:blipFill>
        <p:spPr bwMode="auto">
          <a:xfrm>
            <a:off x="5292080" y="2159756"/>
            <a:ext cx="1480946" cy="1154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483373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angle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192028" y="2735515"/>
            <a:ext cx="18473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34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619945" y="1137991"/>
            <a:ext cx="55656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kříž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t0.gstatic.com/images?q=tbn:ANd9GcQRsakOGX2swOmuumVNaB-Fdi156b2tG9vb-9g0YPepysxL4pE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76552"/>
            <a:ext cx="1467135" cy="7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Obrázek 41" descr="http://t3.gstatic.com/images?q=tbn:ANd9GcQqUlkEVdoYbhC1DWqNXdrJZB7CsjGQ6xLZE3qXvbDbMTNqLkR5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03056"/>
            <a:ext cx="968230" cy="131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ovéPole 27"/>
          <p:cNvSpPr txBox="1"/>
          <p:nvPr/>
        </p:nvSpPr>
        <p:spPr>
          <a:xfrm>
            <a:off x="5572554" y="1878002"/>
            <a:ext cx="112082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pravý úhel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437202" y="4390181"/>
            <a:ext cx="60785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cross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6943752" y="1864120"/>
            <a:ext cx="116330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ight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angle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prusovab\AppData\Local\Microsoft\Windows\Temporary Internet Files\Content.IE5\D1O92E1G\MP90044912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78" y="1536614"/>
            <a:ext cx="1564899" cy="27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Obrázek 34" descr="U:\UČITELÉ\Průšová\skeny k dum\září, říjen sken\obrázek00006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" t="52998" r="66867" b="34861"/>
          <a:stretch/>
        </p:blipFill>
        <p:spPr bwMode="auto">
          <a:xfrm rot="10800000">
            <a:off x="5580112" y="2467303"/>
            <a:ext cx="2727281" cy="21649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TextovéPole 35"/>
          <p:cNvSpPr txBox="1"/>
          <p:nvPr/>
        </p:nvSpPr>
        <p:spPr>
          <a:xfrm>
            <a:off x="4284734" y="3374293"/>
            <a:ext cx="69923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vertex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284734" y="4559458"/>
            <a:ext cx="76174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vrchol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4665607" y="4390181"/>
            <a:ext cx="986513" cy="16927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>
            <a:off x="4818007" y="3795886"/>
            <a:ext cx="834113" cy="37334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63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30" grpId="0" animBg="1"/>
      <p:bldP spid="32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2916832" cy="477054"/>
          </a:xfrm>
        </p:spPr>
        <p:txBody>
          <a:bodyPr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288905"/>
              </p:ext>
            </p:extLst>
          </p:nvPr>
        </p:nvGraphicFramePr>
        <p:xfrm>
          <a:off x="179512" y="1059582"/>
          <a:ext cx="7272808" cy="392994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680218"/>
              </a:tblGrid>
              <a:tr h="18877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Trojúhelník, který obsahuje pravý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úhel, se nazývá: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a) pravý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b) kolmý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c) levý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d) pravoúhlý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Pravý úhel svírají úhlopříčky v:</a:t>
                      </a: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a) kruhu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b) obdélníku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c) čtverci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d) trojúhelníku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38391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Pravý úhel nenajdeš v: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a)  čtverci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b)  kružnici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c)  obdélníku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d)  pravoúhlém trojúhelníku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K rýsování pravoúhlého trojúhelníku potřebuji:</a:t>
                      </a:r>
                    </a:p>
                    <a:p>
                      <a:endParaRPr lang="cs-CZ" sz="1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a) pravítko</a:t>
                      </a:r>
                    </a:p>
                    <a:p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b) kružítko</a:t>
                      </a:r>
                    </a:p>
                    <a:p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c)  gumu</a:t>
                      </a:r>
                    </a:p>
                    <a:p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d) trojúhelník s ryskou</a:t>
                      </a:r>
                    </a:p>
                    <a:p>
                      <a:endParaRPr lang="cs-CZ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FontTx/>
              <a:buAutoNum type="arabicPeriod"/>
            </a:pP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5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507326"/>
            <a:ext cx="37359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9422" y="1275606"/>
            <a:ext cx="8640960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cs-CZ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BLAŽKOVÁ,R., VAŇUROVÁ,M., Matematika pro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4.ročník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základních škol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1.díl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.vyd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 Všeň: Alter,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2003.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80-85775-97-2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pPr marL="342900" indent="-342900">
              <a:buFontTx/>
              <a:buAutoNum type="arabicPeriod"/>
            </a:pPr>
            <a:endParaRPr lang="cs-CZ" sz="1400" dirty="0" smtClean="0"/>
          </a:p>
          <a:p>
            <a:r>
              <a:rPr lang="cs-CZ" sz="1400" dirty="0" smtClean="0"/>
              <a:t>   </a:t>
            </a:r>
            <a:endParaRPr lang="cs-CZ" sz="1400" dirty="0"/>
          </a:p>
          <a:p>
            <a:pPr marL="342900" indent="-342900">
              <a:buFontTx/>
              <a:buAutoNum type="arabicPeriod"/>
            </a:pP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226368" y="1675951"/>
            <a:ext cx="1105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9816" y="3363838"/>
            <a:ext cx="7884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506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5822</TotalTime>
  <Words>905</Words>
  <Application>Microsoft Office PowerPoint</Application>
  <PresentationFormat>Předvádění na obrazovce (16:9)</PresentationFormat>
  <Paragraphs>152</Paragraphs>
  <Slides>10</Slides>
  <Notes>9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18.1 Pravý úhel, pravoúhlý trojúhelník</vt:lpstr>
      <vt:lpstr>Prezentace aplikace PowerPoint</vt:lpstr>
      <vt:lpstr>18.3  Jaké si řekneme nové termíny a názvy?</vt:lpstr>
      <vt:lpstr>18.4 Co si řekneme nového?    </vt:lpstr>
      <vt:lpstr>Prezentace aplikace PowerPoint</vt:lpstr>
      <vt:lpstr>18.6 Něco navíc pro šikovné</vt:lpstr>
      <vt:lpstr>18.7 Right angle</vt:lpstr>
      <vt:lpstr>18.8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vprusa</cp:lastModifiedBy>
  <cp:revision>388</cp:revision>
  <dcterms:created xsi:type="dcterms:W3CDTF">2010-10-18T18:21:56Z</dcterms:created>
  <dcterms:modified xsi:type="dcterms:W3CDTF">2016-01-17T14:45:32Z</dcterms:modified>
</cp:coreProperties>
</file>