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72" r:id="rId3"/>
    <p:sldId id="259" r:id="rId4"/>
    <p:sldId id="264" r:id="rId5"/>
    <p:sldId id="275" r:id="rId6"/>
    <p:sldId id="261" r:id="rId7"/>
    <p:sldId id="270" r:id="rId8"/>
    <p:sldId id="273" r:id="rId9"/>
    <p:sldId id="274" r:id="rId10"/>
    <p:sldId id="269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642E9CAD-D9FC-4EF8-8105-ADCD243C0CA7}">
          <p14:sldIdLst>
            <p14:sldId id="257"/>
            <p14:sldId id="272"/>
            <p14:sldId id="259"/>
            <p14:sldId id="264"/>
          </p14:sldIdLst>
        </p14:section>
        <p14:section name="Oddíl bez názvu" id="{6F666B9C-4051-4CB0-A816-899DD654D611}">
          <p14:sldIdLst>
            <p14:sldId id="275"/>
            <p14:sldId id="261"/>
            <p14:sldId id="270"/>
            <p14:sldId id="273"/>
            <p14:sldId id="274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FF0066"/>
    <a:srgbClr val="00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60" autoAdjust="0"/>
  </p:normalViewPr>
  <p:slideViewPr>
    <p:cSldViewPr>
      <p:cViewPr>
        <p:scale>
          <a:sx n="84" d="100"/>
          <a:sy n="84" d="100"/>
        </p:scale>
        <p:origin x="-1758" y="-105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29.11.2015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885192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29.11.2015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39020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>
                <a:solidFill>
                  <a:prstClr val="black"/>
                </a:solidFill>
              </a:rPr>
              <a:pPr/>
              <a:t>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Elektronická učebnice - Základní škola Děčín VI, Na Stráni 879/2, příspěvková organizace</a:t>
            </a:r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829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29.11.2015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29.11.2015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29.11.2015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29.11.2015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29.11.2015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29.11.2015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prusa\Dokumenty\Prezentace1256.wav" TargetMode="External"/><Relationship Id="rId6" Type="http://schemas.openxmlformats.org/officeDocument/2006/relationships/image" Target="../media/image3.jpeg"/><Relationship Id="rId11" Type="http://schemas.openxmlformats.org/officeDocument/2006/relationships/image" Target="../media/image8.wmf"/><Relationship Id="rId5" Type="http://schemas.openxmlformats.org/officeDocument/2006/relationships/image" Target="../media/image2.png"/><Relationship Id="rId10" Type="http://schemas.openxmlformats.org/officeDocument/2006/relationships/image" Target="../media/image7.wmf"/><Relationship Id="rId4" Type="http://schemas.openxmlformats.org/officeDocument/2006/relationships/image" Target="../media/image1.png"/><Relationship Id="rId9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hyperlink" Target="http://images.google.com/imgres?q=%C3%BAse%C4%8Dka&amp;start=163&amp;hl=cs&amp;biw=1366&amp;bih=673&amp;tbm=isch&amp;tbnid=uJbAyxn2rUjN4M:&amp;imgrefurl=http://www.tygrici.net/2012/04/ctvrtletni-opakovani.html&amp;docid=vVCWy2ibv7r9uM&amp;imgurl=http://3.bp.blogspot.com/-jq7-S3DzaEI/T5MwJMrNweI/AAAAAAAANkA/AcNdIYHdjAA/s1600/ma.gif&amp;w=1138&amp;h=900&amp;ei=cCYkUPanF42LswaSsoHYDw&amp;zoom=1&amp;iact=hc&amp;vpx=786&amp;vpy=346&amp;dur=908&amp;hovh=200&amp;hovw=253&amp;tx=132&amp;ty=116&amp;sig=118092925907564384504&amp;page=8&amp;tbnh=145&amp;tbnw=183&amp;ndsp=24&amp;ved=1t:429,r:9,s:163,i:26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3520515" cy="477054"/>
          </a:xfr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16.1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Kolmice </a:t>
            </a:r>
            <a:r>
              <a:rPr lang="cs-CZ" sz="25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2500" b="1" smtClean="0">
                <a:latin typeface="Times New Roman" pitchFamily="18" charset="0"/>
                <a:cs typeface="Times New Roman" pitchFamily="18" charset="0"/>
              </a:rPr>
              <a:t>rýsování)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rezentace125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88388" y="4687888"/>
            <a:ext cx="304800" cy="304800"/>
          </a:xfrm>
          <a:prstGeom prst="rect">
            <a:avLst/>
          </a:prstGeom>
        </p:spPr>
      </p:pic>
      <p:sp>
        <p:nvSpPr>
          <p:cNvPr id="24" name="TextovéPole 23"/>
          <p:cNvSpPr txBox="1"/>
          <p:nvPr/>
        </p:nvSpPr>
        <p:spPr>
          <a:xfrm>
            <a:off x="-13826" y="-15557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ovéPole 29"/>
          <p:cNvSpPr txBox="1"/>
          <p:nvPr/>
        </p:nvSpPr>
        <p:spPr>
          <a:xfrm>
            <a:off x="-7854" y="4517122"/>
            <a:ext cx="915185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cs-CZ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Blanka Průšová</a:t>
            </a: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obrázek 5" descr="Imag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030" y="4517121"/>
            <a:ext cx="3061970" cy="64633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ovéPole 12"/>
          <p:cNvSpPr txBox="1"/>
          <p:nvPr/>
        </p:nvSpPr>
        <p:spPr>
          <a:xfrm>
            <a:off x="2142684" y="3760875"/>
            <a:ext cx="523412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       Co mají společného tyto obrázky???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Na co se musí při jejich výrobě nebo konstrukci dávat pozor?</a:t>
            </a:r>
          </a:p>
        </p:txBody>
      </p:sp>
      <p:pic>
        <p:nvPicPr>
          <p:cNvPr id="9" name="Picture 8" descr="http://t0.gstatic.com/images?q=tbn:ANd9GcQUsPDdv2IZD-lr1GrCHE434pnsPY1sX30DTsHnEdhxCwvLHzSJu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811" y="2183589"/>
            <a:ext cx="2603873" cy="141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rusovab\AppData\Local\Microsoft\Windows\Temporary Internet Files\Content.IE5\QEC5XKSS\MP900399688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08853"/>
            <a:ext cx="1493787" cy="149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usovab\AppData\Local\Microsoft\Windows\Temporary Internet Files\Content.IE5\LW29ULNB\MP900427795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969" y="853703"/>
            <a:ext cx="1567910" cy="194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rusovab\AppData\Local\Microsoft\Windows\Temporary Internet Files\Content.IE5\D1O92E1G\MC900229443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676" y="2890499"/>
            <a:ext cx="1423954" cy="145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rusovab\AppData\Local\Microsoft\Windows\Temporary Internet Files\Content.IE5\J97M1XV1\MC900079182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27483"/>
            <a:ext cx="1669003" cy="136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rusovab\AppData\Local\Microsoft\Windows\Temporary Internet Files\Content.IE5\QEC5XKSS\MC900006337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91014"/>
            <a:ext cx="1959672" cy="146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026780"/>
              </p:ext>
            </p:extLst>
          </p:nvPr>
        </p:nvGraphicFramePr>
        <p:xfrm>
          <a:off x="1043608" y="1275606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Blanka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Průšová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4.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Kolmice, rýsování kolmic, kolmice procházející daným bodem.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rýsování kolmic a kolmic procházejících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daným bodem.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498603"/>
            <a:ext cx="2090572" cy="477054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80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ovéPole 20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Elektronická  učebnice - 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</a:rPr>
              <a:t>Základní škola Děčín VI, Na Stráni 879/2  – příspěvková organizace                                	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</a:rPr>
              <a:t>Matematika</a:t>
            </a:r>
            <a:endParaRPr lang="cs-CZ" sz="1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46170" y="4154524"/>
            <a:ext cx="870751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kolmice</a:t>
            </a:r>
          </a:p>
        </p:txBody>
      </p:sp>
      <p:cxnSp>
        <p:nvCxnSpPr>
          <p:cNvPr id="13" name="Přímá spojnice 12"/>
          <p:cNvCxnSpPr/>
          <p:nvPr/>
        </p:nvCxnSpPr>
        <p:spPr>
          <a:xfrm>
            <a:off x="179512" y="3147814"/>
            <a:ext cx="1678825" cy="243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 flipV="1">
            <a:off x="969343" y="2427734"/>
            <a:ext cx="0" cy="15236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2162830" y="2896678"/>
            <a:ext cx="199637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2162831" y="3490018"/>
            <a:ext cx="199637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4642300" y="3162579"/>
            <a:ext cx="1236236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Zapisujeme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2629120" y="4152205"/>
            <a:ext cx="1206869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rovnoběžky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3828020" y="3343795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p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3880776" y="2844972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o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813289" y="3690540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n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1275090" y="3112963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m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4778637" y="3720850"/>
            <a:ext cx="726481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m     n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4726632" y="4311039"/>
            <a:ext cx="708848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  p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6569209" y="3172117"/>
            <a:ext cx="790601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Čteme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6029747" y="3720850"/>
            <a:ext cx="2739853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Přímka m je kolmá k přímce n.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5756422" y="4335381"/>
            <a:ext cx="3286925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Přímka o je rovnoběžná s přímkou p.</a:t>
            </a:r>
          </a:p>
        </p:txBody>
      </p:sp>
      <p:cxnSp>
        <p:nvCxnSpPr>
          <p:cNvPr id="47" name="Přímá spojnice 46"/>
          <p:cNvCxnSpPr/>
          <p:nvPr/>
        </p:nvCxnSpPr>
        <p:spPr>
          <a:xfrm>
            <a:off x="5045591" y="4360390"/>
            <a:ext cx="0" cy="2892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/>
          <p:cNvCxnSpPr/>
          <p:nvPr/>
        </p:nvCxnSpPr>
        <p:spPr>
          <a:xfrm flipH="1">
            <a:off x="5081006" y="3987135"/>
            <a:ext cx="165364" cy="23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68"/>
          <p:cNvCxnSpPr/>
          <p:nvPr/>
        </p:nvCxnSpPr>
        <p:spPr>
          <a:xfrm>
            <a:off x="5133061" y="4361492"/>
            <a:ext cx="0" cy="2892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nice 69"/>
          <p:cNvCxnSpPr/>
          <p:nvPr/>
        </p:nvCxnSpPr>
        <p:spPr>
          <a:xfrm flipH="1">
            <a:off x="5163687" y="3793566"/>
            <a:ext cx="1" cy="19312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Nadpis 1"/>
          <p:cNvSpPr txBox="1">
            <a:spLocks/>
          </p:cNvSpPr>
          <p:nvPr/>
        </p:nvSpPr>
        <p:spPr>
          <a:xfrm>
            <a:off x="0" y="504000"/>
            <a:ext cx="2537875" cy="47705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16.2 Co již víme?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646108" y="1880209"/>
            <a:ext cx="3234668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co jsou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rovnoběžky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kolmice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5163688" y="2258457"/>
            <a:ext cx="323037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Umím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zapsat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vztah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mezi přímkami.</a:t>
            </a:r>
          </a:p>
        </p:txBody>
      </p:sp>
      <p:pic>
        <p:nvPicPr>
          <p:cNvPr id="43" name="Picture 2" descr="http://t3.gstatic.com/images?q=tbn:ANd9GcSifZDslFTdmkh4rux-JRtz5LqN9c3XpjxzGmowdaNpmD-bNWR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884" y="742527"/>
            <a:ext cx="112017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ovéPole 43"/>
          <p:cNvSpPr txBox="1"/>
          <p:nvPr/>
        </p:nvSpPr>
        <p:spPr>
          <a:xfrm>
            <a:off x="646108" y="1299739"/>
            <a:ext cx="549381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Umím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správně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určit vzájemnou polohu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dvou přímek v rovině.</a:t>
            </a:r>
          </a:p>
        </p:txBody>
      </p:sp>
    </p:spTree>
    <p:extLst>
      <p:ext uri="{BB962C8B-B14F-4D97-AF65-F5344CB8AC3E}">
        <p14:creationId xmlns:p14="http://schemas.microsoft.com/office/powerpoint/2010/main" val="69498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78" y="511484"/>
            <a:ext cx="6369051" cy="477054"/>
          </a:xfr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16.3  Jaké si řekneme nové termíny a názvy?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2555776" y="2499742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0" y="-18288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t3.gstatic.com/images?q=tbn:ANd9GcSifZDslFTdmkh4rux-JRtz5LqN9c3XpjxzGmowdaNpmD-bNWR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302" y="627534"/>
            <a:ext cx="477505" cy="69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koukalova\AppData\Local\Microsoft\Windows\Temporary Internet Files\Content.IE5\DSHG5858\MC900434411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03598"/>
            <a:ext cx="896663" cy="89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álný popisek 14"/>
          <p:cNvSpPr/>
          <p:nvPr/>
        </p:nvSpPr>
        <p:spPr>
          <a:xfrm>
            <a:off x="1273566" y="1203598"/>
            <a:ext cx="2564420" cy="1063795"/>
          </a:xfrm>
          <a:prstGeom prst="wedgeEllipseCallout">
            <a:avLst>
              <a:gd name="adj1" fmla="val -57163"/>
              <a:gd name="adj2" fmla="val 176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Jak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narýsuji správně kolmice?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8" descr="C:\Users\koukalova\AppData\Local\Microsoft\Windows\Temporary Internet Files\Content.IE5\TLMJOQNB\MC900440424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075907"/>
            <a:ext cx="1057275" cy="870585"/>
          </a:xfrm>
          <a:prstGeom prst="rect">
            <a:avLst/>
          </a:prstGeom>
          <a:noFill/>
          <a:extLst/>
        </p:spPr>
      </p:pic>
      <p:sp>
        <p:nvSpPr>
          <p:cNvPr id="17" name="Oválný popisek 16"/>
          <p:cNvSpPr/>
          <p:nvPr/>
        </p:nvSpPr>
        <p:spPr>
          <a:xfrm>
            <a:off x="5364088" y="1075907"/>
            <a:ext cx="3180214" cy="1348846"/>
          </a:xfrm>
          <a:prstGeom prst="wedgeEllipseCallout">
            <a:avLst>
              <a:gd name="adj1" fmla="val -50132"/>
              <a:gd name="adj2" fmla="val -392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Budeš potřebovat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trojúhelník s ryskou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24" name="Obrázek 23" descr="U:\UČITELÉ\Průšová\skeny k dum\září, říjen sken\obrázek0000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4" t="66069" r="26531" b="21983"/>
          <a:stretch/>
        </p:blipFill>
        <p:spPr bwMode="auto">
          <a:xfrm rot="10800000">
            <a:off x="727271" y="3495753"/>
            <a:ext cx="1205865" cy="9721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Obrázek 26" descr="U:\UČITELÉ\Průšová\skeny k dum\září, říjen sken\obrázek00003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3" t="66069" r="46810" b="21983"/>
          <a:stretch/>
        </p:blipFill>
        <p:spPr bwMode="auto">
          <a:xfrm rot="10800000">
            <a:off x="3359472" y="3552943"/>
            <a:ext cx="1381125" cy="9721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Obrázek 32" descr="U:\UČITELÉ\Průšová\skeny k dum\září, říjen sken\obrázek00003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7" t="66427" r="69075" b="20909"/>
          <a:stretch/>
        </p:blipFill>
        <p:spPr bwMode="auto">
          <a:xfrm rot="10800000">
            <a:off x="6299047" y="3495753"/>
            <a:ext cx="1656184" cy="10306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TextovéPole 34"/>
          <p:cNvSpPr txBox="1"/>
          <p:nvPr/>
        </p:nvSpPr>
        <p:spPr>
          <a:xfrm>
            <a:off x="1419940" y="4688120"/>
            <a:ext cx="2965364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Přímky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jsou k sobě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kolmé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5390940" y="4688176"/>
            <a:ext cx="2197084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Zapisujeme: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p </a:t>
            </a:r>
            <a:r>
              <a:rPr lang="cs-CZ" sz="1600" b="1" dirty="0" smtClean="0">
                <a:solidFill>
                  <a:srgbClr val="FF0000"/>
                </a:solidFill>
                <a:latin typeface="Symbol" pitchFamily="18" charset="2"/>
              </a:rPr>
              <a:t>^ </a:t>
            </a:r>
            <a:r>
              <a:rPr lang="cs-CZ" sz="1600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6074607" y="2525484"/>
            <a:ext cx="215636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Podle nejdelší strany 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trojúhelníku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narýsuj</a:t>
            </a:r>
          </a:p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přímku r.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2902622" y="2539453"/>
            <a:ext cx="2568332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Trojúhelník k ní přilož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tak, aby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se ryska kryla</a:t>
            </a:r>
          </a:p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s narýsovanou přímkou.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295306" y="2539453"/>
            <a:ext cx="2105063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Podle nejdelší strany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trojúhelníku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narýsuj</a:t>
            </a:r>
          </a:p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přímku p.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4326826" cy="477054"/>
          </a:xfr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16.4 Co si řekneme nového?   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-11289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 descr="http://t3.gstatic.com/images?q=tbn:ANd9GcSifZDslFTdmkh4rux-JRtz5LqN9c3XpjxzGmowdaNpmD-bNWR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21125"/>
            <a:ext cx="617984" cy="90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koukalova\AppData\Local\Microsoft\Windows\Temporary Internet Files\Content.IE5\DSHG5858\MC900434411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5" y="1526012"/>
            <a:ext cx="896663" cy="89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álný popisek 9"/>
          <p:cNvSpPr/>
          <p:nvPr/>
        </p:nvSpPr>
        <p:spPr>
          <a:xfrm>
            <a:off x="954412" y="1713402"/>
            <a:ext cx="2897507" cy="1207811"/>
          </a:xfrm>
          <a:prstGeom prst="wedgeEllipseCallout">
            <a:avLst>
              <a:gd name="adj1" fmla="val -54522"/>
              <a:gd name="adj2" fmla="val -5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jak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mohu narýsovat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kolmici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která prochází daným bodem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8" descr="C:\Users\koukalova\AppData\Local\Microsoft\Windows\Temporary Internet Files\Content.IE5\TLMJOQNB\MC900440424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407" y="1943817"/>
            <a:ext cx="1057275" cy="870585"/>
          </a:xfrm>
          <a:prstGeom prst="rect">
            <a:avLst/>
          </a:prstGeom>
          <a:noFill/>
          <a:extLst/>
        </p:spPr>
      </p:pic>
      <p:sp>
        <p:nvSpPr>
          <p:cNvPr id="12" name="Oválný popisek 11"/>
          <p:cNvSpPr/>
          <p:nvPr/>
        </p:nvSpPr>
        <p:spPr>
          <a:xfrm>
            <a:off x="5650030" y="1422587"/>
            <a:ext cx="2882410" cy="1372061"/>
          </a:xfrm>
          <a:prstGeom prst="wedgeEllipseCallout">
            <a:avLst>
              <a:gd name="adj1" fmla="val -59805"/>
              <a:gd name="adj2" fmla="val 58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Opět ti pomůže 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trojúhelník s ryskou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znalosti o rýsování kolmic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107504" y="3075806"/>
            <a:ext cx="3796489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Narýsuj přímku p a na ní vyznač bod A.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Trojúhelník přilož k přímce p tak, aby se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s ní ryska kryla a zároveň nejdelší strana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trojúhelníku procházela bodem A. 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424225" y="4308838"/>
            <a:ext cx="316304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2. Podle nejdelší strany trojúhelníku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narýsuj přímku r.</a:t>
            </a:r>
          </a:p>
        </p:txBody>
      </p:sp>
      <p:pic>
        <p:nvPicPr>
          <p:cNvPr id="32" name="Obrázek 31" descr="U:\UČITELÉ\Průšová\skeny k dum\září, říjen sken\obrázek00004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3" t="63440" r="71074" b="25807"/>
          <a:stretch/>
        </p:blipFill>
        <p:spPr bwMode="auto">
          <a:xfrm rot="10800000">
            <a:off x="6865085" y="3227674"/>
            <a:ext cx="2160240" cy="12074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Obrázek 33" descr="U:\UČITELÉ\Průšová\skeny k dum\září, říjen sken\obrázek00004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6" t="64038" r="48060" b="27348"/>
          <a:stretch/>
        </p:blipFill>
        <p:spPr bwMode="auto">
          <a:xfrm rot="10800000">
            <a:off x="4415054" y="2989826"/>
            <a:ext cx="2232248" cy="12491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TextovéPole 34"/>
          <p:cNvSpPr txBox="1"/>
          <p:nvPr/>
        </p:nvSpPr>
        <p:spPr>
          <a:xfrm>
            <a:off x="590708" y="950860"/>
            <a:ext cx="534293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Př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Narýsuj přímku p a vyznač na ní bod A.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Narýsuj přímku r, která jím prochází a je k přímce p kolmá.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4277739" y="4601225"/>
            <a:ext cx="4584653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Říkáme, že jsme bodem A vedli kolmici r k přímce 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33" grpId="0" animBg="1"/>
      <p:bldP spid="31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0" y="-11289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 descr="http://t3.gstatic.com/images?q=tbn:ANd9GcSifZDslFTdmkh4rux-JRtz5LqN9c3XpjxzGmowdaNpmD-bNWR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34608"/>
            <a:ext cx="1266056" cy="90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koukalova\AppData\Local\Microsoft\Windows\Temporary Internet Files\Content.IE5\DSHG5858\MC900434411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76" y="2085711"/>
            <a:ext cx="896663" cy="89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álný popisek 9"/>
          <p:cNvSpPr/>
          <p:nvPr/>
        </p:nvSpPr>
        <p:spPr>
          <a:xfrm>
            <a:off x="1547664" y="2089180"/>
            <a:ext cx="2177427" cy="930356"/>
          </a:xfrm>
          <a:prstGeom prst="wedgeEllipseCallout">
            <a:avLst>
              <a:gd name="adj1" fmla="val -74741"/>
              <a:gd name="adj2" fmla="val 17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budu postupovat?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8" descr="C:\Users\koukalova\AppData\Local\Microsoft\Windows\Temporary Internet Files\Content.IE5\TLMJOQNB\MC900440424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48951"/>
            <a:ext cx="1057275" cy="870585"/>
          </a:xfrm>
          <a:prstGeom prst="rect">
            <a:avLst/>
          </a:prstGeom>
          <a:noFill/>
          <a:extLst/>
        </p:spPr>
      </p:pic>
      <p:sp>
        <p:nvSpPr>
          <p:cNvPr id="12" name="Oválný popisek 11"/>
          <p:cNvSpPr/>
          <p:nvPr/>
        </p:nvSpPr>
        <p:spPr>
          <a:xfrm>
            <a:off x="5759114" y="1847441"/>
            <a:ext cx="2777636" cy="1372061"/>
          </a:xfrm>
          <a:prstGeom prst="wedgeEllipseCallout">
            <a:avLst>
              <a:gd name="adj1" fmla="val -71998"/>
              <a:gd name="adj2" fmla="val -56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Ničeho se neboj a postupuj 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úplně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stejně, jako kdyby na přímce ležel.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707178" y="3435846"/>
            <a:ext cx="6529118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Narýsuj přímku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 vyznač na ní body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Narýsuj přímku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která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prochází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bodem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 je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kolmá k přímce p,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   přímku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která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prochází bodem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 je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kolmá k přímce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Zapiš vzájemnou polohu přímek:  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k ___  l         k  ____  p       l ____  p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467544" y="1232539"/>
            <a:ext cx="588603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Př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Narýsuj přímku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 bod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který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na ní neleží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  Narýsuj přímku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která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jím prochází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 je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 přímce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kolmá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Nadpis 1"/>
          <p:cNvSpPr txBox="1">
            <a:spLocks/>
          </p:cNvSpPr>
          <p:nvPr/>
        </p:nvSpPr>
        <p:spPr>
          <a:xfrm>
            <a:off x="0" y="504000"/>
            <a:ext cx="3761607" cy="47705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37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33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3982821" cy="477054"/>
          </a:xfr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6022" y="1008799"/>
            <a:ext cx="6737742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Narýsuj si libovolnou přímku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Vyznač body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A, B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které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leží na přímce p.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Sestroj přímky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a, b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které procházejí těmito body a jsou kolmé k přímce p.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Dále pak vyznač body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C, D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které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přímce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 neleží,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 sestroj přímky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c, d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které jimi procházejí a jsou kolmé k přímce p.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Zapiš vztahy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mezi všemi přímkami v obrázku.</a:t>
            </a:r>
          </a:p>
        </p:txBody>
      </p:sp>
      <p:pic>
        <p:nvPicPr>
          <p:cNvPr id="2050" name="Picture 2" descr="http://t1.gstatic.com/images?q=tbn:ANd9GcRzHMA4mQ3OHw_tDEfCmY-BTCz3v0qOTIn8YFFY23ZHnO3hTGvv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530" y="748416"/>
            <a:ext cx="1167641" cy="158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ovéPole 65"/>
          <p:cNvSpPr txBox="1"/>
          <p:nvPr/>
        </p:nvSpPr>
        <p:spPr>
          <a:xfrm>
            <a:off x="2184660" y="3363838"/>
            <a:ext cx="518924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3.   Zamysli se, jak by nám znalost o rýsování mohla pomoci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například u sestrojení čtverce a obdélníku.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1691680" y="2427734"/>
            <a:ext cx="7015831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Sestroj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různoběžné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přímky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Vyznač bod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který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neleží na žádné z nich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Sestroj přímku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která prochází bodem T a je kolmá k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přímce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k,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 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přímku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která prochází bodem T a je kolmá k přímce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l.</a:t>
            </a:r>
          </a:p>
        </p:txBody>
      </p:sp>
      <p:pic>
        <p:nvPicPr>
          <p:cNvPr id="41" name="Obrázek 40" descr="http://t0.gstatic.com/images?q=tbn:ANd9GcR94FzZTT53LwWpui_4CeCn1ClkaUblU4x9VyWaQFi-cLC-Mek4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97" y="2772872"/>
            <a:ext cx="1296144" cy="210729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ovéPole 8"/>
          <p:cNvSpPr txBox="1"/>
          <p:nvPr/>
        </p:nvSpPr>
        <p:spPr>
          <a:xfrm>
            <a:off x="1758297" y="4155926"/>
            <a:ext cx="709861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4.   O jaké útvary se jedná?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a)  Všechny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strany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jsou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navzájem kolmé a sousední strany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nejsou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stejně dlouhé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b) 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šechny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čtyři strany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jsou stejně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dlouhé, ale nikde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nemají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pravý úhel.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5385" y="492443"/>
            <a:ext cx="1896738" cy="477054"/>
          </a:xfr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16.7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Vertical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192028" y="2735515"/>
            <a:ext cx="18473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1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34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43776" y="1230017"/>
            <a:ext cx="877163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televize 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Přímá spojnice 13"/>
          <p:cNvCxnSpPr/>
          <p:nvPr/>
        </p:nvCxnSpPr>
        <p:spPr>
          <a:xfrm flipV="1">
            <a:off x="4527788" y="2045664"/>
            <a:ext cx="1" cy="22474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t0.gstatic.com/images?q=tbn:ANd9GcQRsakOGX2swOmuumVNaB-Fdi156b2tG9vb-9g0YPepysxL4pE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680" y="559003"/>
            <a:ext cx="1339130" cy="70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Přímá spojnice 21"/>
          <p:cNvCxnSpPr/>
          <p:nvPr/>
        </p:nvCxnSpPr>
        <p:spPr>
          <a:xfrm>
            <a:off x="3449999" y="3166614"/>
            <a:ext cx="21716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4124731" y="1610606"/>
            <a:ext cx="899605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kolmice 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4147172" y="4467826"/>
            <a:ext cx="854721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vertical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1823654" y="2535460"/>
            <a:ext cx="504754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TV 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1683903" y="4705022"/>
            <a:ext cx="1091324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microwave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467544" y="3082700"/>
            <a:ext cx="1762021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mikrovlnná trouba 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7148266" y="755295"/>
            <a:ext cx="595035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okno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rusovab\AppData\Local\Microsoft\Windows\Temporary Internet Files\Content.IE5\LW29ULNB\MC90033983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19" y="1399294"/>
            <a:ext cx="1076369" cy="109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usovab\AppData\Local\Microsoft\Windows\Temporary Internet Files\Content.IE5\J97M1XV1\MC90028036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0" y="3573780"/>
            <a:ext cx="1586257" cy="106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rusovab\AppData\Local\Microsoft\Windows\Temporary Internet Files\Content.IE5\QEC5XKSS\MP900178703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766" y="1290949"/>
            <a:ext cx="1901684" cy="105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rusovab\AppData\Local\Microsoft\Windows\Temporary Internet Files\Content.IE5\LW29ULNB\MP900401153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493" y="3055028"/>
            <a:ext cx="1554176" cy="198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ovéPole 34"/>
          <p:cNvSpPr txBox="1"/>
          <p:nvPr/>
        </p:nvSpPr>
        <p:spPr>
          <a:xfrm>
            <a:off x="8248597" y="2348508"/>
            <a:ext cx="845103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window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8390462" y="4661315"/>
            <a:ext cx="56137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door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7092889" y="2663213"/>
            <a:ext cx="64152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dveře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63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2512291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191861"/>
              </p:ext>
            </p:extLst>
          </p:nvPr>
        </p:nvGraphicFramePr>
        <p:xfrm>
          <a:off x="183540" y="1044001"/>
          <a:ext cx="7185180" cy="3929949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8877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 rýsování kolmic potřebuji: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a) kruh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b) kružítko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c) pravítko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d) trojúhelník s ryskou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Kolmice nenajdu: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a) ve čtverci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b) v obdélníku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c) v kruhu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d) v pravoúhlém trojúhelníku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38391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Kolmice mají společný: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a)  střed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b)  právě jeden bod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c)  počátek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d)  konec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Každé dvě vedlejší strany v   </a:t>
                      </a:r>
                    </a:p>
                    <a:p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obdélníku jsou:</a:t>
                      </a:r>
                    </a:p>
                    <a:p>
                      <a:endParaRPr lang="cs-CZ" sz="16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a) rovnoběžné</a:t>
                      </a:r>
                    </a:p>
                    <a:p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b) opačné</a:t>
                      </a:r>
                    </a:p>
                    <a:p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c)  shodné</a:t>
                      </a:r>
                    </a:p>
                    <a:p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d)  kolmé</a:t>
                      </a:r>
                      <a:endParaRPr lang="cs-CZ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AutoNum type="arabicPeriod"/>
            </a:pPr>
            <a:endParaRPr lang="cs-CZ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endParaRPr lang="cs-CZ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15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507326"/>
            <a:ext cx="373595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09422" y="1275606"/>
            <a:ext cx="8640960" cy="2592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lang="cs-CZ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BLAŽKOVÁ,R., VAŇUROVÁ,M., Matematika pro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4.ročník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základních škol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1.díl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.vyd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. Všeň: Alter,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2003.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ISBN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80-85775-97-2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Obrázky z databáze Klipart</a:t>
            </a:r>
          </a:p>
          <a:p>
            <a:pPr marL="342900" indent="-342900">
              <a:buFontTx/>
              <a:buAutoNum type="arabicPeriod"/>
            </a:pPr>
            <a:endParaRPr lang="cs-CZ" sz="1400" dirty="0" smtClean="0"/>
          </a:p>
          <a:p>
            <a:r>
              <a:rPr lang="cs-CZ" sz="1400" dirty="0" smtClean="0"/>
              <a:t>   </a:t>
            </a:r>
            <a:endParaRPr lang="cs-CZ" sz="1400" dirty="0"/>
          </a:p>
          <a:p>
            <a:pPr marL="342900" indent="-342900">
              <a:buFontTx/>
              <a:buAutoNum type="arabicPeriod"/>
            </a:pPr>
            <a:endParaRPr lang="cs-CZ" sz="1400" dirty="0"/>
          </a:p>
        </p:txBody>
      </p:sp>
      <p:sp>
        <p:nvSpPr>
          <p:cNvPr id="3" name="Obdélník 2"/>
          <p:cNvSpPr/>
          <p:nvPr/>
        </p:nvSpPr>
        <p:spPr>
          <a:xfrm>
            <a:off x="226368" y="1675951"/>
            <a:ext cx="1105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29816" y="3363838"/>
            <a:ext cx="7884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5069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5466</TotalTime>
  <Words>1117</Words>
  <Application>Microsoft Office PowerPoint</Application>
  <PresentationFormat>Předvádění na obrazovce (16:9)</PresentationFormat>
  <Paragraphs>165</Paragraphs>
  <Slides>10</Slides>
  <Notes>9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16.1 Kolmice (rýsování)</vt:lpstr>
      <vt:lpstr>Prezentace aplikace PowerPoint</vt:lpstr>
      <vt:lpstr>16.3  Jaké si řekneme nové termíny a názvy?</vt:lpstr>
      <vt:lpstr>16.4 Co si řekneme nového?    </vt:lpstr>
      <vt:lpstr>Prezentace aplikace PowerPoint</vt:lpstr>
      <vt:lpstr>16.6 Něco navíc pro šikovné</vt:lpstr>
      <vt:lpstr>16.7 Vertical</vt:lpstr>
      <vt:lpstr>16.8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vprusa</cp:lastModifiedBy>
  <cp:revision>354</cp:revision>
  <dcterms:created xsi:type="dcterms:W3CDTF">2010-10-18T18:21:56Z</dcterms:created>
  <dcterms:modified xsi:type="dcterms:W3CDTF">2015-11-29T09:27:03Z</dcterms:modified>
</cp:coreProperties>
</file>