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71" r:id="rId3"/>
    <p:sldId id="259" r:id="rId4"/>
    <p:sldId id="264" r:id="rId5"/>
    <p:sldId id="260" r:id="rId6"/>
    <p:sldId id="261" r:id="rId7"/>
    <p:sldId id="270" r:id="rId8"/>
    <p:sldId id="263" r:id="rId9"/>
    <p:sldId id="272" r:id="rId10"/>
    <p:sldId id="269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642E9CAD-D9FC-4EF8-8105-ADCD243C0CA7}">
          <p14:sldIdLst>
            <p14:sldId id="257"/>
            <p14:sldId id="271"/>
            <p14:sldId id="259"/>
            <p14:sldId id="264"/>
          </p14:sldIdLst>
        </p14:section>
        <p14:section name="Oddíl bez názvu" id="{6F666B9C-4051-4CB0-A816-899DD654D611}">
          <p14:sldIdLst>
            <p14:sldId id="260"/>
            <p14:sldId id="261"/>
            <p14:sldId id="270"/>
            <p14:sldId id="263"/>
            <p14:sldId id="272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FF0066"/>
    <a:srgbClr val="00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60" autoAdjust="0"/>
  </p:normalViewPr>
  <p:slideViewPr>
    <p:cSldViewPr>
      <p:cViewPr>
        <p:scale>
          <a:sx n="84" d="100"/>
          <a:sy n="84" d="100"/>
        </p:scale>
        <p:origin x="-750" y="-3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15.11.2012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885192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15.11.2012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39020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829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15.11.2012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15.11.2012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15.11.2012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15.11.2012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15.11.2012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15.11.2012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15.11.2012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15.11.2012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15.11.2012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15.11.2012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15.11.2012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15.11.2012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prusa\Dokumenty\Prezentace1256.wav" TargetMode="External"/><Relationship Id="rId6" Type="http://schemas.openxmlformats.org/officeDocument/2006/relationships/image" Target="../media/image3.jpeg"/><Relationship Id="rId11" Type="http://schemas.openxmlformats.org/officeDocument/2006/relationships/image" Target="../media/image8.wmf"/><Relationship Id="rId5" Type="http://schemas.openxmlformats.org/officeDocument/2006/relationships/image" Target="../media/image2.png"/><Relationship Id="rId10" Type="http://schemas.openxmlformats.org/officeDocument/2006/relationships/image" Target="../media/image7.wmf"/><Relationship Id="rId4" Type="http://schemas.openxmlformats.org/officeDocument/2006/relationships/image" Target="../media/image1.png"/><Relationship Id="rId9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hyperlink" Target="http://images.google.com/imgres?q=prav%C3%ADtko&amp;hl=cs&amp;biw=1366&amp;bih=673&amp;tbm=isch&amp;tbnid=ggUO8Fc9UKWKbM:&amp;imgrefurl=http://www.atti.sk/obchod/kancelarske-potreby/pisacie-a-kresliace-potreby/pravitka-uhlomery/pravitko-s-ryskov&amp;docid=9r40Dmt1Vwv_zM&amp;imgurl=http://www.atti.sk/images_l/s_ryskou.jpg&amp;w=639&amp;h=600&amp;ei=FjMkUPvVA4v0sgax8ICgCA&amp;zoom=1&amp;iact=hc&amp;vpx=173&amp;vpy=327&amp;dur=701&amp;hovh=218&amp;hovw=232&amp;tx=104&amp;ty=113&amp;sig=118092925907564384504&amp;page=2&amp;tbnh=145&amp;tbnw=141&amp;start=19&amp;ndsp=24&amp;ved=1t:429,r:6,s:19,i:151" TargetMode="Externa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wmf"/><Relationship Id="rId5" Type="http://schemas.openxmlformats.org/officeDocument/2006/relationships/image" Target="../media/image16.jpeg"/><Relationship Id="rId4" Type="http://schemas.openxmlformats.org/officeDocument/2006/relationships/hyperlink" Target="http://images.google.com/imgres?q=vyk%C5%99i%C4%8Dn%C3%ADk&amp;start=877&amp;hl=cs&amp;biw=1366&amp;bih=673&amp;tbm=isch&amp;tbnid=vJuuJ0EVbUE_6M:&amp;imgrefurl=http://www.clipartof.com/gallery/clipart/exclamation_point_character.html&amp;docid=9lFEFppqpwyOIM&amp;imgurl=http://images.clipartof.com/small/1055271-Royalty-Free-Vector-Clip-Art-Illustration-Of-A-Digital-Collage-Of-Question-Mark-And-Exclamation-Point-Characters.jpg&amp;w=450&amp;h=464&amp;ei=-DskUOqiN8jAtAad5oGAAg&amp;zoom=1&amp;iact=hc&amp;vpx=809&amp;vpy=75&amp;dur=98&amp;hovh=228&amp;hovw=221&amp;tx=93&amp;ty=155&amp;sig=118092925907564384504&amp;page=33&amp;tbnh=153&amp;tbnw=148&amp;ndsp=24&amp;ved=1t:429,r:15,s:877,i:5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hyperlink" Target="http://images.google.com/imgres?q=kliparty+zdarma&amp;num=10&amp;hl=cs&amp;biw=1366&amp;bih=673&amp;tbm=isch&amp;tbnid=7n0bthxXdLicJM:&amp;imgrefurl=http://fotky-foto.cz/fotobanka/vektorove-kliparty-ilustrace-emotikony-smajlika(10000051)/&amp;docid=iFZULCZYIDDbEM&amp;imgurl=http://wl.static.fotolia.com/jpg/00/10/00/00/400_F_10000051_0Mb47QJGF1i7stGAJZiZSoXmWjZNNMmE.jpg&amp;w=380&amp;h=400&amp;ei=uC0kUKqqJdDssgaD34G4BQ&amp;zoom=1&amp;iact=hc&amp;vpx=373&amp;vpy=161&amp;dur=100&amp;hovh=230&amp;hovw=219&amp;tx=123&amp;ty=123&amp;sig=118092925907564384504&amp;page=3&amp;tbnh=145&amp;tbnw=138&amp;start=43&amp;ndsp=25&amp;ved=1t:429,r:8,s:43,i:237" TargetMode="Externa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hyperlink" Target="http://images.google.com/imgres?q=sova&amp;start=294&amp;hl=cs&amp;biw=1366&amp;bih=673&amp;tbm=isch&amp;tbnid=YS5uItbZv0JnlM:&amp;imgrefurl=http://www.mslentilka.cz/lentilka/tridy.htm&amp;docid=0ffTqf-SsXtNtM&amp;imgurl=http://www.mslentilka.cz/lentilka/images/sova.png&amp;w=1632&amp;h=1709&amp;ei=TS4kULe2JI7jtQa69YHADg&amp;zoom=1&amp;iact=hc&amp;vpx=342&amp;vpy=328&amp;dur=5127&amp;hovh=230&amp;hovw=219&amp;tx=135&amp;ty=164&amp;sig=118092925907564384504&amp;page=12&amp;tbnh=145&amp;tbnw=138&amp;ndsp=26&amp;ved=1t:429,r:1,s:294,i:9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6674" y="476886"/>
            <a:ext cx="5425523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14.1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Úsečky – porovnávání, přenášení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rezentace125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88388" y="4687888"/>
            <a:ext cx="304800" cy="304800"/>
          </a:xfrm>
          <a:prstGeom prst="rect">
            <a:avLst/>
          </a:prstGeom>
        </p:spPr>
      </p:pic>
      <p:sp>
        <p:nvSpPr>
          <p:cNvPr id="24" name="TextovéPole 23"/>
          <p:cNvSpPr txBox="1"/>
          <p:nvPr/>
        </p:nvSpPr>
        <p:spPr>
          <a:xfrm>
            <a:off x="-13826" y="-15557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ovéPole 29"/>
          <p:cNvSpPr txBox="1"/>
          <p:nvPr/>
        </p:nvSpPr>
        <p:spPr>
          <a:xfrm>
            <a:off x="-7854" y="4517122"/>
            <a:ext cx="915185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cs-CZ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Blanka Průšová</a:t>
            </a: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obrázek 5" descr="Imag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030" y="4517121"/>
            <a:ext cx="3061970" cy="64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prusovab\AppData\Local\Microsoft\Windows\Temporary Internet Files\Content.IE5\RSGIIU5C\MP90040718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93" y="1251689"/>
            <a:ext cx="2196974" cy="146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usovab\AppData\Local\Microsoft\Windows\Temporary Internet Files\Content.IE5\HVPAVM1N\MP900400573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50386"/>
            <a:ext cx="1872208" cy="146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rusovab\AppData\Local\Microsoft\Windows\Temporary Internet Files\Content.IE5\JN45DP3M\MC900088888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779" y="1443016"/>
            <a:ext cx="1556851" cy="228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rusovab\AppData\Local\Microsoft\Windows\Temporary Internet Files\Content.IE5\HVPAVM1N\MC900237509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614" y="2477038"/>
            <a:ext cx="1220100" cy="186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489728" y="3067403"/>
            <a:ext cx="4325223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Poradíš, jak vyrobit plot, aby byly všechny plaňky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tejně dlouhé??? … A špagety????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939550" y="3998708"/>
            <a:ext cx="3504229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… A jak zjistím, kdo nebo co je větší???</a:t>
            </a:r>
          </a:p>
        </p:txBody>
      </p:sp>
      <p:pic>
        <p:nvPicPr>
          <p:cNvPr id="1030" name="Picture 6" descr="C:\Users\prusovab\AppData\Local\Microsoft\Windows\Temporary Internet Files\Content.IE5\HVPAVM1N\MC900237771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541" y="627534"/>
            <a:ext cx="1782247" cy="163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rusovab\AppData\Local\Microsoft\Windows\Temporary Internet Files\Content.IE5\T3NZV7HG\MC900279152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66220"/>
            <a:ext cx="1512168" cy="67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2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736259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Blanka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Průšová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Úsečka, porovnávání úseček, přenášení 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úseček.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porovnávání a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přenášení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úseček.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498603"/>
            <a:ext cx="2090572" cy="477054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14.10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80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2537874" cy="477054"/>
          </a:xfr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14.2 Co již víme?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Elektronická  učebnice - 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</a:rPr>
              <a:t>Základní škola Děčín VI, Na Stráni 879/2  – příspěvková organizace                                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</a:rPr>
              <a:t>	Matematika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cs-CZ" sz="1000" dirty="0"/>
          </a:p>
        </p:txBody>
      </p:sp>
      <p:cxnSp>
        <p:nvCxnSpPr>
          <p:cNvPr id="7" name="Přímá spojnice 6"/>
          <p:cNvCxnSpPr/>
          <p:nvPr/>
        </p:nvCxnSpPr>
        <p:spPr>
          <a:xfrm>
            <a:off x="2555776" y="2499742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0" y="-18288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7544" y="1150077"/>
            <a:ext cx="3938899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co je </a:t>
            </a:r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úsečka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 umím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změřit její délku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cxnSp>
        <p:nvCxnSpPr>
          <p:cNvPr id="33" name="Přímá spojnice 32"/>
          <p:cNvCxnSpPr>
            <a:endCxn id="43" idx="0"/>
          </p:cNvCxnSpPr>
          <p:nvPr/>
        </p:nvCxnSpPr>
        <p:spPr>
          <a:xfrm>
            <a:off x="228600" y="4392494"/>
            <a:ext cx="3228943" cy="34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3347864" y="4266480"/>
            <a:ext cx="0" cy="2520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>
            <a:off x="467544" y="4266480"/>
            <a:ext cx="0" cy="2520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bdélník 42"/>
          <p:cNvSpPr/>
          <p:nvPr/>
        </p:nvSpPr>
        <p:spPr>
          <a:xfrm>
            <a:off x="3126359" y="4395942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B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44" name="Obdélník 43"/>
          <p:cNvSpPr/>
          <p:nvPr/>
        </p:nvSpPr>
        <p:spPr>
          <a:xfrm>
            <a:off x="228600" y="4516471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A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pic>
        <p:nvPicPr>
          <p:cNvPr id="1026" name="Picture 2" descr="http://t3.gstatic.com/images?q=tbn:ANd9GcSifZDslFTdmkh4rux-JRtz5LqN9c3XpjxzGmowdaNpmD-bNWR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347" y="571220"/>
            <a:ext cx="112017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895523" y="1659187"/>
            <a:ext cx="185339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Měříme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pravítkem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39533" y="3194088"/>
            <a:ext cx="2686826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Zapisujeme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600" b="1" dirty="0">
                <a:solidFill>
                  <a:srgbClr val="FF0000"/>
                </a:solidFill>
              </a:rPr>
              <a:t>│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AB</a:t>
            </a:r>
            <a:r>
              <a:rPr lang="cs-CZ" sz="1600" b="1" dirty="0">
                <a:solidFill>
                  <a:srgbClr val="FF0000"/>
                </a:solidFill>
              </a:rPr>
              <a:t> │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=  7 cm</a:t>
            </a:r>
            <a:endParaRPr lang="cs-CZ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t2.gstatic.com/images?q=tbn:ANd9GcTVKuWM9Af7_FwS91e0e0gP7Eynp1y3RQzc-W9FNKEU0BT5Jxb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44" y="2151472"/>
            <a:ext cx="1600157" cy="69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ázek 16" descr="http://t2.gstatic.com/images?q=tbn:ANd9GcQGJbpRYG7vPfXvUctYcUgt26pGZ7JDPFOAzI4q22hiEk4H6TE1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685" y="2151472"/>
            <a:ext cx="819979" cy="73899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ovéPole 18"/>
          <p:cNvSpPr txBox="1"/>
          <p:nvPr/>
        </p:nvSpPr>
        <p:spPr>
          <a:xfrm>
            <a:off x="413895" y="3694104"/>
            <a:ext cx="3050401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Čteme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délka úsečky AB je 7 cm.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6" descr="data:image/jpeg;base64,/9j/4AAQSkZJRgABAQAAAQABAAD/2wCEAAkGBhAQDw8NDRAQDw0PDQ8PDQ0NDw8NDg0MFBAVFBQQFBIXGyYeFxovGRUUHy8gIycpLCwtFR4xNTAqNSYrLCkBCQoKDgwOGg8PGiwcHRwsLCkpKSktKSkpKSkpLyk1KSkpKSwpKSkpLCksLCwpLCwsNikpKSksKSkpKSkpKSkpKf/AABEIAL0BCwMBIgACEQEDEQH/xAAbAAEBAAIDAQAAAAAAAAAAAAAAAQYHAgMEBf/EAEEQAAIBAgMCCQoEBQQDAQAAAAABAgMRBBIhBTEGExYiQVFTkdEUFTJhgZKTlKHSUlRkcSNCYnKxpMHT8DRDoiT/xAAYAQEBAQEBAAAAAAAAAAAAAAAAAQMCBP/EAB4RAQACAwADAQEAAAAAAAAAAAATUQECEgMRoTFS/9oADAMBAAIRAxEAPwDeAKQBcAAAABbkAAAAALgAABYAAAAAAAAAAAAAAAAAAAAAAFuQAEW5C2AgAAAAAAAAAAAAAAAAAAAAAAAAAAAAAAAAAAoIAAAAAAAUgAWAuAKQAAAAAAAFIUCAFAhSABYC4AFIUCCwFwAAApBcXAAACksLi4BBgNgLFRLi4FBLi4AAAAAAAAAAAAAAAAAAAAAAAAAAAAAAAAAAAAAAAAAAAAAAKABACgQAAAUgFIUgAAAADztym2lpFaMCQTnd3aW5WOfk39Uu87IQsrI6q2JtotX9AL5N/VLvHk39Uu86Y4uXTZ/Q9dOaaugOqhN3cXq10ncdVSjd5ouz/wAihVbunvW8DtAAFZCkAAAACkAAFAgBQICgCHzsRt6hCcqcnLPH0koSdj6LMD2rVSxte9krJttpJJN3bZ1rj24229YfdfDrBL/2y+FU8Cvhxgu1fw5+BidHZlGVNR5k+Zl4yOV30tdO/Xc5YjZVHI1aEX+OVlZt2339h3wzkZTy6wO/jX7k/AvLjBdq+r0Jb7X6jFp7GpNJZErNO6S6He37HCvsqisitCLz3s7Jz5tmlrrvQ4JWWrhvgd/Haf2T8Crhpgu2/wDie/uMUexqN01FJJPmpaPp1OC2VR4y1oeinxd1m6eda/rS9hOCVly4bYHt11+hPwKuGmB7de5U8DEo7Do3byqzVrdC/Y4U9jUs07xi+cml0x5q0ftTftHBKzDlnge3XuVPAr4Z4Ht17lTwMQjsOkrtxu7tq/Qm723nCnsOk4WaTlltxkXfW1rrUcLKzLllge3XuVPA66HC/BLM3XjrK65tTc/YYlW2FTyNRilLLpN30fWTzLSkmstrSjuvuUk8u/2F4JWZcscD28fdqeB4pcK8Jv46PX6M/AxqrsOneGWCSzc5XfOjZqy1/Y41eD9O6cY2STTjd8723JwSMmXCnCdtH3Z+B6MLwuwavevH1c2fgYZDg+s98iUMq6X6d3r3HdHg/STd43Tiko3fN33d79OncOCRmnLDBdvH3Z+B1UuFuCTk3Xiru60nqu4w+nsGmpTcoXTmnDWWkcsU1v6037TjS2FSeZOGa0nbWStF/wAujHBIzflhgvzEe6fgOWOB/MQ7p+BhFHg9TyrjIXqa3leW++j7rHCpwcp8W1GN6mRxU25elbfa/tHBKzrljgfzEL3tunv7hyxwP5iHdPwMInwepNK0csrxea8nqmm1a5xrcHaby5IbprNzp60/5o7xwSs55YYHd5RC/VafgHwwwX5iO78M/AwiewKWaMlFq0m5K8nm5rSW/TXX2ElsKGeLUP4eSams09W3Fx6fVLvLGkrOOV+C7eO+3oz39w5YYLt49foz3dxhK2LTzZsrtb0by9O75179WnsOEdiQU5Xj/DcIKKzSumpSb6f7e4cErOuV+C7ePuz8ByvwW/yiFv2l4GDx2LTTleLabuleSy3ik1e+vX7TjS2LBZs0dM94c6StTSVk9eu4jJcs75XYL8xDp/F0b+g7qfCLCyyqNaLzNKOkrNt2SvYwCnsamvSjm1lbnSXNk75dGejBKVPiYSfo1U/VbjHJfRocErZAAMm4a329QVTGYiEt0ouLtvs7myDXG0Jf/vxHqf8AuzTx/rHy/jhgMFGjFxi27ylJuVruUpOTeiS3tnZicNGpFwmrxe8uYtzZ51irJJHmxWCjUlCUnL+HLMkrZW7pq6a64o9GYjqLrXgQcrnkqbOjKrGs5SzRVkk1l139F/qelzW66v1dP/d4U10O/wCwVzv62ePC7NjTqTqRc81RpzzSck2r667t7PUmW4HGvSzxlBt2lFxf7NWZ1bPwSoxyKUpLM3znuu27LqWp33FwPPtLAxr03Tk2ldO66000MGlTjxbk+akk30pHozHS6yd9L5fUr77aEHTjqcKmS+uSamlpbMt2v76+xHPjxGpC9nHLfrSEqsU2sj0fUgrwzwCeJjiszzRhly9DXO+5nu8oK60Mua11e1rLQnHQurxtfpaCvLs/Z0KVWrWVRt1mm4vdHVv2vU9NbDxq06tOXoVIyg/7WrP/ACWpVgnZRu+my3HOFdNXs9OvQI8mytjrD5rTlPNbekno27tre9d/qR6Mfgo1oZJNq04TTT1UoyUl9UdykW5UdGBwipU1Si3li5W9ScnK31PFtrYMcTkbm4OF9UlK8XvVn/k+ncXKiUoZYqN72SXdofJx/B6NWvHEZ3CSdJtKKd3TnmVm93U/UfWuQiqfKpbAjHEeVKpUvnqS4ptOmnOCjKytfek7+pH1GzjcqK0j5WyNgLDSnKE5SjJNZGtFzrp3v0blu0PqXAHXiaCqU505ejOEou2+0lY8GytlLDOK4ydTNVhrNa3u9f31+iPpXOqrLWL6pp9wMNoAXB5XuSRqfb203Q2ji4zVHWcXHjMTGi8jipJ5XH1/Q2ycXBHem3OWXk07x69+mnnwlj1Yf52n9heUq6sP87T+w3BkXUMi6kaS4r6xgz/TRO2NoUa0k6ioOUY2jbaiouzvppA6MNiKEIzio4fn+lfasZN+3JdbzfuRdSGReo5kxTuLNtCVsVQnGKthubHLHLtSEbR009D1fQ9WzNtU6KcYeTNNt67Spy+rh/2xvHi11IcWupFlxRFm2oFwkX6f56l9peUi0/8AG1/XUvtNu5F1LuLxa6l3FlxTmDa/jUPKSP6fX9dR8CrhJH9P89R8DbvFrqXcTi11LuQlxRBtfxqTlHHqofPUPA6IcJIpzlaj0aLF0X9TcXFR6l3I8tTZcG5t/wA9r6LSwlxRDtbU8tv5rOXEJJp5Vi6FznPhA2+bxKXrxdB6m0o7Hgmnd6NaaWFTY8G27vVt2VraiXFEO1/GpPP8ctstO+bf5VQ8TnU4QZnGMo0991bFUH/ubZexqWVQsvSzN2i233HPE7NpzteKTi7pqMbkkxSxZtqNcIOfLKqftxWH8TujwiVudGk9ejFYa31kbWp7Mpqcp5YtyWqcY2X0O7yOn2cPciWXFJDtbUq4RL8EPm8N9xHwiX4IfN4b7jbXkNLs6fuR8B5BS7On7kfAS60Q7W1LyhX4I/NYb7hyiX4I/NYX7jbPkFLsqfuQ8CebqPZU/hw8BLrRBtfxqnlAvwR+Zw33kXCFdmvmcL95tfzZR7Gl8OHgTzXQ7Gl8OHgJdaSDa2qfP67P/UYX7zjygXZ/6jC/ebX81UOxo/Ch4DzTh+wo/Cp+BZdaINraofCBdk/j4X7xygXZS+Phf+Q2s9kYfsKPwqfgPM2G/L0fg0/AS4og2v41T5/XZS+Nhf8AkOL2znlCEaUs0pxjH+Lh/Sbst0/WbX8y4b8vQ+DT8Cx2Ph01KNCimndONKmmn1p20ZJsUsG1vXBaL9kWwBg9QCkAAAAAAAAAAAALgWAAAAAAAAsAAAAAAALAAAAAFgAAAAXAsAAAAAoEAAAAAAAAAAAAAAAAAsAAAAAAAAAAAAAAAAAAAAACwAAoEAAAFIwAAAAAAAAAAAAAAAAAAQAAIAAAAAAAXAACwAABgAAAAAAFJcAAAAAAAAAAAAAAAAAAAAAAApAAAAAAAAUCAAAAUCAXKBACgf/Z"/>
          <p:cNvSpPr>
            <a:spLocks noChangeAspect="1" noChangeArrowheads="1"/>
          </p:cNvSpPr>
          <p:nvPr/>
        </p:nvSpPr>
        <p:spPr bwMode="auto">
          <a:xfrm>
            <a:off x="63500" y="-871538"/>
            <a:ext cx="2543175" cy="180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8" descr="data:image/jpeg;base64,/9j/4AAQSkZJRgABAQAAAQABAAD/2wCEAAkGBhAQDw8NDRAQDw0PDQ8PDQ0NDw8NDg0MFBAVFBQQFBIXGyYeFxovGRUUHy8gIycpLCwtFR4xNTAqNSYrLCkBCQoKDgwOGg8PGiwcHRwsLCkpKSktKSkpKSkpLyk1KSkpKSwpKSkpLCksLCwpLCwsNikpKSksKSkpKSkpKSkpKf/AABEIAL0BCwMBIgACEQEDEQH/xAAbAAEBAAIDAQAAAAAAAAAAAAAAAQYHAgMEBf/EAEEQAAIBAgMCCQoEBQQDAQAAAAABAgMRBBIhBTEGExYiQVFTkdEUFTJhgZKTlKHSUlRkcSNCYnKxpMHT8DRDoiT/xAAYAQEBAQEBAAAAAAAAAAAAAAAAAQMCBP/EAB4RAQACAwADAQEAAAAAAAAAAAATUQECEgMRoTFS/9oADAMBAAIRAxEAPwDeAKQBcAAAABbkAAAAALgAABYAAAAAAAAAAAAAAAAAAAAAAFuQAEW5C2AgAAAAAAAAAAAAAAAAAAAAAAAAAAAAAAAAAAoIAAAAAAAUgAWAuAKQAAAAAAAFIUCAFAhSABYC4AFIUCCwFwAAApBcXAAACksLi4BBgNgLFRLi4FBLi4AAAAAAAAAAAAAAAAAAAAAAAAAAAAAAAAAAAAAAAAAAAAAAKABACgQAAAUgFIUgAAAADztym2lpFaMCQTnd3aW5WOfk39Uu87IQsrI6q2JtotX9AL5N/VLvHk39Uu86Y4uXTZ/Q9dOaaugOqhN3cXq10ncdVSjd5ouz/wAihVbunvW8DtAAFZCkAAAACkAAFAgBQICgCHzsRt6hCcqcnLPH0koSdj6LMD2rVSxte9krJttpJJN3bZ1rj24229YfdfDrBL/2y+FU8Cvhxgu1fw5+BidHZlGVNR5k+Zl4yOV30tdO/Xc5YjZVHI1aEX+OVlZt2339h3wzkZTy6wO/jX7k/AvLjBdq+r0Jb7X6jFp7GpNJZErNO6S6He37HCvsqisitCLz3s7Jz5tmlrrvQ4JWWrhvgd/Haf2T8Crhpgu2/wDie/uMUexqN01FJJPmpaPp1OC2VR4y1oeinxd1m6eda/rS9hOCVly4bYHt11+hPwKuGmB7de5U8DEo7Do3byqzVrdC/Y4U9jUs07xi+cml0x5q0ftTftHBKzDlnge3XuVPAr4Z4Ht17lTwMQjsOkrtxu7tq/Qm723nCnsOk4WaTlltxkXfW1rrUcLKzLllge3XuVPA66HC/BLM3XjrK65tTc/YYlW2FTyNRilLLpN30fWTzLSkmstrSjuvuUk8u/2F4JWZcscD28fdqeB4pcK8Jv46PX6M/AxqrsOneGWCSzc5XfOjZqy1/Y41eD9O6cY2STTjd8723JwSMmXCnCdtH3Z+B6MLwuwavevH1c2fgYZDg+s98iUMq6X6d3r3HdHg/STd43Tiko3fN33d79OncOCRmnLDBdvH3Z+B1UuFuCTk3Xiru60nqu4w+nsGmpTcoXTmnDWWkcsU1v6037TjS2FSeZOGa0nbWStF/wAujHBIzflhgvzEe6fgOWOB/MQ7p+BhFHg9TyrjIXqa3leW++j7rHCpwcp8W1GN6mRxU25elbfa/tHBKzrljgfzEL3tunv7hyxwP5iHdPwMInwepNK0csrxea8nqmm1a5xrcHaby5IbprNzp60/5o7xwSs55YYHd5RC/VafgHwwwX5iO78M/AwiewKWaMlFq0m5K8nm5rSW/TXX2ElsKGeLUP4eSams09W3Fx6fVLvLGkrOOV+C7eO+3oz39w5YYLt49foz3dxhK2LTzZsrtb0by9O75179WnsOEdiQU5Xj/DcIKKzSumpSb6f7e4cErOuV+C7ePuz8ByvwW/yiFv2l4GDx2LTTleLabuleSy3ik1e+vX7TjS2LBZs0dM94c6StTSVk9eu4jJcs75XYL8xDp/F0b+g7qfCLCyyqNaLzNKOkrNt2SvYwCnsamvSjm1lbnSXNk75dGejBKVPiYSfo1U/VbjHJfRocErZAAMm4a329QVTGYiEt0ouLtvs7myDXG0Jf/vxHqf8AuzTx/rHy/jhgMFGjFxi27ylJuVruUpOTeiS3tnZicNGpFwmrxe8uYtzZ51irJJHmxWCjUlCUnL+HLMkrZW7pq6a64o9GYjqLrXgQcrnkqbOjKrGs5SzRVkk1l139F/qelzW66v1dP/d4U10O/wCwVzv62ePC7NjTqTqRc81RpzzSck2r667t7PUmW4HGvSzxlBt2lFxf7NWZ1bPwSoxyKUpLM3znuu27LqWp33FwPPtLAxr03Tk2ldO66000MGlTjxbk+akk30pHozHS6yd9L5fUr77aEHTjqcKmS+uSamlpbMt2v76+xHPjxGpC9nHLfrSEqsU2sj0fUgrwzwCeJjiszzRhly9DXO+5nu8oK60Mua11e1rLQnHQurxtfpaCvLs/Z0KVWrWVRt1mm4vdHVv2vU9NbDxq06tOXoVIyg/7WrP/ACWpVgnZRu+my3HOFdNXs9OvQI8mytjrD5rTlPNbekno27tre9d/qR6Mfgo1oZJNq04TTT1UoyUl9UdykW5UdGBwipU1Si3li5W9ScnK31PFtrYMcTkbm4OF9UlK8XvVn/k+ncXKiUoZYqN72SXdofJx/B6NWvHEZ3CSdJtKKd3TnmVm93U/UfWuQiqfKpbAjHEeVKpUvnqS4ptOmnOCjKytfek7+pH1GzjcqK0j5WyNgLDSnKE5SjJNZGtFzrp3v0blu0PqXAHXiaCqU505ejOEou2+0lY8GytlLDOK4ydTNVhrNa3u9f31+iPpXOqrLWL6pp9wMNoAXB5XuSRqfb203Q2ji4zVHWcXHjMTGi8jipJ5XH1/Q2ycXBHem3OWXk07x69+mnnwlj1Yf52n9heUq6sP87T+w3BkXUMi6kaS4r6xgz/TRO2NoUa0k6ioOUY2jbaiouzvppA6MNiKEIzio4fn+lfasZN+3JdbzfuRdSGReo5kxTuLNtCVsVQnGKthubHLHLtSEbR009D1fQ9WzNtU6KcYeTNNt67Spy+rh/2xvHi11IcWupFlxRFm2oFwkX6f56l9peUi0/8AG1/XUvtNu5F1LuLxa6l3FlxTmDa/jUPKSP6fX9dR8CrhJH9P89R8DbvFrqXcTi11LuQlxRBtfxqTlHHqofPUPA6IcJIpzlaj0aLF0X9TcXFR6l3I8tTZcG5t/wA9r6LSwlxRDtbU8tv5rOXEJJp5Vi6FznPhA2+bxKXrxdB6m0o7Hgmnd6NaaWFTY8G27vVt2VraiXFEO1/GpPP8ctstO+bf5VQ8TnU4QZnGMo0991bFUH/ubZexqWVQsvSzN2i233HPE7NpzteKTi7pqMbkkxSxZtqNcIOfLKqftxWH8TujwiVudGk9ejFYa31kbWp7Mpqcp5YtyWqcY2X0O7yOn2cPciWXFJDtbUq4RL8EPm8N9xHwiX4IfN4b7jbXkNLs6fuR8B5BS7On7kfAS60Q7W1LyhX4I/NYb7hyiX4I/NYX7jbPkFLsqfuQ8CebqPZU/hw8BLrRBtfxqnlAvwR+Zw33kXCFdmvmcL95tfzZR7Gl8OHgTzXQ7Gl8OHgJdaSDa2qfP67P/UYX7zjygXZ/6jC/ebX81UOxo/Ch4DzTh+wo/Cp+BZdaINraofCBdk/j4X7xygXZS+Phf+Q2s9kYfsKPwqfgPM2G/L0fg0/AS4og2v41T5/XZS+Nhf8AkOL2znlCEaUs0pxjH+Lh/Sbst0/WbX8y4b8vQ+DT8Cx2Ph01KNCimndONKmmn1p20ZJsUsG1vXBaL9kWwBg9QCkAAAAAAAAAAAALgWAAAAAAAAsAAAAAAALAAAAAFgAAAAXAsAAAAAoEAAAAAAAAAAAAAAAAAsAAAAAAAAAAAAAAAAAAAAACwAAoEAAAFIwAAAAAAAAAAAAAAAAAAQAAIAAAAAAAXAACwAABgAAAAAAFJcAAAAAAAAAAAAAAAAAAAAAAApAAAAAAAAUCAAAAUCAXKBACgf/Z"/>
          <p:cNvSpPr>
            <a:spLocks noChangeAspect="1" noChangeArrowheads="1"/>
          </p:cNvSpPr>
          <p:nvPr/>
        </p:nvSpPr>
        <p:spPr bwMode="auto">
          <a:xfrm>
            <a:off x="215900" y="-719138"/>
            <a:ext cx="2543175" cy="180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478133" y="4398070"/>
            <a:ext cx="2880320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4298658" y="4272832"/>
            <a:ext cx="444063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že jednou z možností porovnávání úseček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e jejich změření a porovnání naměřených hodnot. 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5076056" y="1631960"/>
            <a:ext cx="2032416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Znám</a:t>
            </a:r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jednotky délky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6432437" y="2305690"/>
            <a:ext cx="233589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cm = 10 mm</a:t>
            </a:r>
          </a:p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dm = 10 cm = 100 mm</a:t>
            </a:r>
            <a:endParaRPr lang="cs-CZ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4339870" y="2145974"/>
            <a:ext cx="1832553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centimetr…….. </a:t>
            </a:r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milimetr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…….. </a:t>
            </a:r>
            <a:r>
              <a:rPr lang="cs-CZ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decimetr…….. </a:t>
            </a:r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cs-CZ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Obrázek 31" descr="U:\UČITELÉ\Průšová\skeny k dum\obrázek00003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5" t="49530" r="9549" b="41520"/>
          <a:stretch/>
        </p:blipFill>
        <p:spPr bwMode="auto">
          <a:xfrm rot="10800000">
            <a:off x="4166774" y="3194088"/>
            <a:ext cx="4704405" cy="9083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427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78" y="511484"/>
            <a:ext cx="6369051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14.3 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Jaké si řekneme nové termíny a názvy?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2555776" y="2499742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0" y="-18288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520" y="2728297"/>
            <a:ext cx="5415265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Postup můžeme i zjednodušit – místo </a:t>
            </a:r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pravítka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můžeme použít: </a:t>
            </a:r>
          </a:p>
        </p:txBody>
      </p:sp>
      <p:pic>
        <p:nvPicPr>
          <p:cNvPr id="1026" name="Picture 2" descr="http://t3.gstatic.com/images?q=tbn:ANd9GcSifZDslFTdmkh4rux-JRtz5LqN9c3XpjxzGmowdaNpmD-bNWR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302" y="627534"/>
            <a:ext cx="477505" cy="69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koukalova\AppData\Local\Microsoft\Windows\Temporary Internet Files\Content.IE5\DSHG5858\MC900434411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4" y="1128712"/>
            <a:ext cx="896663" cy="89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álný popisek 14"/>
          <p:cNvSpPr/>
          <p:nvPr/>
        </p:nvSpPr>
        <p:spPr>
          <a:xfrm>
            <a:off x="959015" y="1075907"/>
            <a:ext cx="3153069" cy="1587054"/>
          </a:xfrm>
          <a:prstGeom prst="wedgeEllipseCallout">
            <a:avLst>
              <a:gd name="adj1" fmla="val -54522"/>
              <a:gd name="adj2" fmla="val -5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Jak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 přímce p 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sestrojím  úsečku PM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která má stejnou délku jako úsečka AB?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8" descr="C:\Users\koukalova\AppData\Local\Microsoft\Windows\Temporary Internet Files\Content.IE5\TLMJOQNB\MC900440424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075907"/>
            <a:ext cx="1057275" cy="870585"/>
          </a:xfrm>
          <a:prstGeom prst="rect">
            <a:avLst/>
          </a:prstGeom>
          <a:noFill/>
          <a:extLst/>
        </p:spPr>
      </p:pic>
      <p:sp>
        <p:nvSpPr>
          <p:cNvPr id="17" name="Oválný popisek 16"/>
          <p:cNvSpPr/>
          <p:nvPr/>
        </p:nvSpPr>
        <p:spPr>
          <a:xfrm>
            <a:off x="5292080" y="1150896"/>
            <a:ext cx="3600400" cy="1746678"/>
          </a:xfrm>
          <a:prstGeom prst="wedgeEllipseCallout">
            <a:avLst>
              <a:gd name="adj1" fmla="val -50132"/>
              <a:gd name="adj2" fmla="val -392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Změříme úsečku AB.</a:t>
            </a:r>
          </a:p>
          <a:p>
            <a:pPr marL="342900" indent="-342900" algn="ctr">
              <a:buAutoNum type="arabicPeriod"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 přímce p zvolíme bod P.</a:t>
            </a:r>
          </a:p>
          <a:p>
            <a:pPr marL="342900" indent="-342900" algn="ctr">
              <a:buAutoNum type="arabicPeriod"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Sestrojíme bod M tak, aby  PM  =   AB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Přímá spojnice 3"/>
          <p:cNvCxnSpPr/>
          <p:nvPr/>
        </p:nvCxnSpPr>
        <p:spPr>
          <a:xfrm>
            <a:off x="7092280" y="2499742"/>
            <a:ext cx="0" cy="21602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8244408" y="2446937"/>
            <a:ext cx="0" cy="21602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7524328" y="2499742"/>
            <a:ext cx="0" cy="21602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7824098" y="2446937"/>
            <a:ext cx="0" cy="21602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539552" y="3204829"/>
            <a:ext cx="1423788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roužek papíru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2959152" y="3209894"/>
            <a:ext cx="922047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kružítko 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4637752" y="3379171"/>
            <a:ext cx="4307461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Říkáme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že jsme úsečku AB přenesli na přímku p.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Úsečky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 a PM jsou shodné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(Při přemístění na sebe se kryjí.)</a:t>
            </a:r>
          </a:p>
          <a:p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Zapisujeme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AB 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PM</a:t>
            </a:r>
          </a:p>
          <a:p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!!!  Délky shodných úseček se sobě rovnají !!!</a:t>
            </a:r>
          </a:p>
        </p:txBody>
      </p:sp>
      <p:pic>
        <p:nvPicPr>
          <p:cNvPr id="34" name="Obrázek 33" descr="U:\UČITELÉ\Průšová\skeny k dum\obrázek00004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0" t="39066" r="24892" b="44171"/>
          <a:stretch/>
        </p:blipFill>
        <p:spPr bwMode="auto">
          <a:xfrm rot="10800000">
            <a:off x="347527" y="3654608"/>
            <a:ext cx="3935095" cy="1365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1" name="Group 66"/>
          <p:cNvGrpSpPr>
            <a:grpSpLocks/>
          </p:cNvGrpSpPr>
          <p:nvPr/>
        </p:nvGrpSpPr>
        <p:grpSpPr bwMode="auto">
          <a:xfrm>
            <a:off x="6219229" y="4184832"/>
            <a:ext cx="152400" cy="152401"/>
            <a:chOff x="576" y="1152"/>
            <a:chExt cx="96" cy="96"/>
          </a:xfrm>
        </p:grpSpPr>
        <p:sp>
          <p:nvSpPr>
            <p:cNvPr id="22" name="WordArt 67"/>
            <p:cNvSpPr>
              <a:spLocks noChangeArrowheads="1" noChangeShapeType="1" noTextEdit="1"/>
            </p:cNvSpPr>
            <p:nvPr/>
          </p:nvSpPr>
          <p:spPr bwMode="auto">
            <a:xfrm>
              <a:off x="576" y="1199"/>
              <a:ext cx="96" cy="4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/>
              <a:r>
                <a:rPr lang="cs-CZ" sz="3600" b="1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=</a:t>
              </a:r>
            </a:p>
          </p:txBody>
        </p:sp>
        <p:sp>
          <p:nvSpPr>
            <p:cNvPr id="23" name="Freeform 68"/>
            <p:cNvSpPr>
              <a:spLocks/>
            </p:cNvSpPr>
            <p:nvPr/>
          </p:nvSpPr>
          <p:spPr bwMode="auto">
            <a:xfrm>
              <a:off x="576" y="1152"/>
              <a:ext cx="90" cy="25"/>
            </a:xfrm>
            <a:custGeom>
              <a:avLst/>
              <a:gdLst>
                <a:gd name="T0" fmla="*/ 0 w 404"/>
                <a:gd name="T1" fmla="*/ 104 h 180"/>
                <a:gd name="T2" fmla="*/ 9 w 404"/>
                <a:gd name="T3" fmla="*/ 61 h 180"/>
                <a:gd name="T4" fmla="*/ 35 w 404"/>
                <a:gd name="T5" fmla="*/ 44 h 180"/>
                <a:gd name="T6" fmla="*/ 103 w 404"/>
                <a:gd name="T7" fmla="*/ 1 h 180"/>
                <a:gd name="T8" fmla="*/ 172 w 404"/>
                <a:gd name="T9" fmla="*/ 9 h 180"/>
                <a:gd name="T10" fmla="*/ 181 w 404"/>
                <a:gd name="T11" fmla="*/ 35 h 180"/>
                <a:gd name="T12" fmla="*/ 224 w 404"/>
                <a:gd name="T13" fmla="*/ 112 h 180"/>
                <a:gd name="T14" fmla="*/ 292 w 404"/>
                <a:gd name="T15" fmla="*/ 147 h 180"/>
                <a:gd name="T16" fmla="*/ 387 w 404"/>
                <a:gd name="T17" fmla="*/ 112 h 180"/>
                <a:gd name="T18" fmla="*/ 404 w 404"/>
                <a:gd name="T19" fmla="*/ 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4" h="180">
                  <a:moveTo>
                    <a:pt x="0" y="104"/>
                  </a:moveTo>
                  <a:cubicBezTo>
                    <a:pt x="3" y="90"/>
                    <a:pt x="2" y="74"/>
                    <a:pt x="9" y="61"/>
                  </a:cubicBezTo>
                  <a:cubicBezTo>
                    <a:pt x="14" y="52"/>
                    <a:pt x="27" y="51"/>
                    <a:pt x="35" y="44"/>
                  </a:cubicBezTo>
                  <a:cubicBezTo>
                    <a:pt x="59" y="24"/>
                    <a:pt x="72" y="11"/>
                    <a:pt x="103" y="1"/>
                  </a:cubicBezTo>
                  <a:cubicBezTo>
                    <a:pt x="126" y="4"/>
                    <a:pt x="151" y="0"/>
                    <a:pt x="172" y="9"/>
                  </a:cubicBezTo>
                  <a:cubicBezTo>
                    <a:pt x="180" y="13"/>
                    <a:pt x="178" y="26"/>
                    <a:pt x="181" y="35"/>
                  </a:cubicBezTo>
                  <a:cubicBezTo>
                    <a:pt x="195" y="76"/>
                    <a:pt x="177" y="98"/>
                    <a:pt x="224" y="112"/>
                  </a:cubicBezTo>
                  <a:cubicBezTo>
                    <a:pt x="265" y="156"/>
                    <a:pt x="220" y="160"/>
                    <a:pt x="292" y="147"/>
                  </a:cubicBezTo>
                  <a:cubicBezTo>
                    <a:pt x="345" y="97"/>
                    <a:pt x="251" y="180"/>
                    <a:pt x="387" y="112"/>
                  </a:cubicBezTo>
                  <a:cubicBezTo>
                    <a:pt x="404" y="104"/>
                    <a:pt x="404" y="16"/>
                    <a:pt x="404" y="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endParaRPr lang="cs-CZ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4406976" cy="477054"/>
          </a:xfr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14.4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Co si řekneme nového?   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-4804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112879" y="2844123"/>
            <a:ext cx="4939173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Pamatuj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Pokud nejsou dvě úsečky shodné, pak říkáme, 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          že jedna z nich je </a:t>
            </a:r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větší </a:t>
            </a:r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(menší</a:t>
            </a:r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než druhá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7" name="Picture 2" descr="http://t3.gstatic.com/images?q=tbn:ANd9GcSifZDslFTdmkh4rux-JRtz5LqN9c3XpjxzGmowdaNpmD-bNWR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21124"/>
            <a:ext cx="76200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Obrázek 27" descr="http://t2.gstatic.com/images?q=tbn:ANd9GcQ2ZfSEMsQJKx3sMFQB_jMZ02cKKmtV4d2KYAKNl0h6u5a6LsL4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787774"/>
            <a:ext cx="568331" cy="64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7" descr="C:\Users\koukalova\AppData\Local\Microsoft\Windows\Temporary Internet Files\Content.IE5\DSHG5858\MC900434411[1].wm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4" y="1128712"/>
            <a:ext cx="896663" cy="89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álný popisek 9"/>
          <p:cNvSpPr/>
          <p:nvPr/>
        </p:nvSpPr>
        <p:spPr>
          <a:xfrm>
            <a:off x="1005081" y="1109497"/>
            <a:ext cx="2777636" cy="1207811"/>
          </a:xfrm>
          <a:prstGeom prst="wedgeEllipseCallout">
            <a:avLst>
              <a:gd name="adj1" fmla="val -54522"/>
              <a:gd name="adj2" fmla="val -5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Jak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zjistím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která</a:t>
            </a:r>
          </a:p>
          <a:p>
            <a:pPr algn="ctr"/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 úseček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je delší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8" descr="C:\Users\koukalova\AppData\Local\Microsoft\Windows\Temporary Internet Files\Content.IE5\TLMJOQNB\MC900440424[1].wmf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075907"/>
            <a:ext cx="1057275" cy="870585"/>
          </a:xfrm>
          <a:prstGeom prst="rect">
            <a:avLst/>
          </a:prstGeom>
          <a:noFill/>
          <a:extLst/>
        </p:spPr>
      </p:pic>
      <p:sp>
        <p:nvSpPr>
          <p:cNvPr id="12" name="Oválný popisek 11"/>
          <p:cNvSpPr/>
          <p:nvPr/>
        </p:nvSpPr>
        <p:spPr>
          <a:xfrm>
            <a:off x="5269235" y="1178336"/>
            <a:ext cx="2777636" cy="1372061"/>
          </a:xfrm>
          <a:prstGeom prst="wedgeEllipseCallout">
            <a:avLst>
              <a:gd name="adj1" fmla="val -54522"/>
              <a:gd name="adj2" fmla="val -5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Zase můžeš použít 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proužek papíru, pravítko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nebo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kružítko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Přímá spojnice 12"/>
          <p:cNvCxnSpPr/>
          <p:nvPr/>
        </p:nvCxnSpPr>
        <p:spPr>
          <a:xfrm>
            <a:off x="1343057" y="3973612"/>
            <a:ext cx="25808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1333185" y="4587974"/>
            <a:ext cx="34074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3583279" y="3849024"/>
            <a:ext cx="0" cy="2078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4211960" y="4484026"/>
            <a:ext cx="0" cy="2078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1476470" y="4484027"/>
            <a:ext cx="0" cy="2078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1475656" y="3877246"/>
            <a:ext cx="0" cy="2078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élník 21"/>
          <p:cNvSpPr/>
          <p:nvPr/>
        </p:nvSpPr>
        <p:spPr>
          <a:xfrm>
            <a:off x="4044363" y="4596721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S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1259631" y="4596721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T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3451533" y="3948005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V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1259632" y="3981192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U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cxnSp>
        <p:nvCxnSpPr>
          <p:cNvPr id="26" name="Přímá spojnice 25"/>
          <p:cNvCxnSpPr/>
          <p:nvPr/>
        </p:nvCxnSpPr>
        <p:spPr>
          <a:xfrm>
            <a:off x="3595382" y="4483422"/>
            <a:ext cx="0" cy="2078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1467920" y="4587368"/>
            <a:ext cx="212746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1475655" y="3974291"/>
            <a:ext cx="210680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5657602" y="4042452"/>
            <a:ext cx="240860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Zapisujeme:  UV &lt;   TS    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              TS  &gt;   UV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3841756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14.5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03001" y="1372874"/>
            <a:ext cx="3421514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Narýsuj do sešitu úsečky KL a MN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a pomocí kružítka je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porovnej.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Zapiš :  MN    KL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            KL     MN</a:t>
            </a:r>
          </a:p>
        </p:txBody>
      </p:sp>
      <p:pic>
        <p:nvPicPr>
          <p:cNvPr id="3074" name="Picture 2" descr="http://t3.gstatic.com/images?q=tbn:ANd9GcRmqocGFKjZmjQVZIUP_kQgrWtnk_dySGmaTCZmvznIEr8IX6rP7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152" y="1088642"/>
            <a:ext cx="927447" cy="90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559216" y="3101067"/>
            <a:ext cx="706129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2.  Narýsuj úsečku AB, jejíž délka je 8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cm,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 úsečku CD tak, aby platilo AB &gt; CD.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59216" y="3843852"/>
            <a:ext cx="706129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 Narýsuj úsečku KL, jejíž délka je 6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cm,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 úsečku MN tak, aby platilo KL &lt; MN.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44101" y="4561502"/>
            <a:ext cx="677198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4.  Narýsuj úsečku PR o libovolné délce a úsečku ST tak, aby platilo  PR </a:t>
            </a:r>
            <a:r>
              <a:rPr lang="cs-CZ" sz="1600" dirty="0">
                <a:latin typeface="Symbol" pitchFamily="18" charset="2"/>
              </a:rPr>
              <a:t>@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ST.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prusovab\AppData\Local\Microsoft\Windows\Temporary Internet Files\Content.IE5\HVPAVM1N\MC90023378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833" y="2755644"/>
            <a:ext cx="1165590" cy="182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ázek 13" descr="U:\UČITELÉ\Průšová\skeny k dum\září, říjen sken\obrázek0000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88643"/>
            <a:ext cx="2516936" cy="1635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4062971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14.6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4" y="1203598"/>
            <a:ext cx="4792787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 následujících obrázcích porovnej všechny úsečky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a doplň znaky &lt;,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&gt;. 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t1.gstatic.com/images?q=tbn:ANd9GcRzHMA4mQ3OHw_tDEfCmY-BTCz3v0qOTIn8YFFY23ZHnO3hTGvv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322" y="857914"/>
            <a:ext cx="1703714" cy="127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>
          <a:xfrm>
            <a:off x="476518" y="2352278"/>
            <a:ext cx="0" cy="1219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467544" y="3571434"/>
            <a:ext cx="1224136" cy="27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476518" y="2352278"/>
            <a:ext cx="12151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1686366" y="2352278"/>
            <a:ext cx="0" cy="12191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476518" y="2352278"/>
            <a:ext cx="1209848" cy="12191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2123728" y="2349368"/>
            <a:ext cx="1800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6265297" y="2348579"/>
            <a:ext cx="1365837" cy="12123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3917457" y="2354879"/>
            <a:ext cx="6471" cy="1216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2109428" y="3571434"/>
            <a:ext cx="1814500" cy="27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2123728" y="2349368"/>
            <a:ext cx="0" cy="12248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>
            <a:off x="2129325" y="2349368"/>
            <a:ext cx="1794603" cy="12220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 flipH="1">
            <a:off x="2109428" y="2349368"/>
            <a:ext cx="1808029" cy="12220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 flipH="1">
            <a:off x="4427984" y="2348579"/>
            <a:ext cx="711861" cy="12256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 flipV="1">
            <a:off x="4427984" y="3571434"/>
            <a:ext cx="3223775" cy="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/>
          <p:cNvCxnSpPr/>
          <p:nvPr/>
        </p:nvCxnSpPr>
        <p:spPr>
          <a:xfrm flipV="1">
            <a:off x="5129218" y="2359068"/>
            <a:ext cx="1152128" cy="1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>
          <a:xfrm flipH="1">
            <a:off x="4427984" y="2370534"/>
            <a:ext cx="1853362" cy="12036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47"/>
          <p:cNvCxnSpPr/>
          <p:nvPr/>
        </p:nvCxnSpPr>
        <p:spPr>
          <a:xfrm>
            <a:off x="5116063" y="2360100"/>
            <a:ext cx="2503695" cy="12035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bdélník 52"/>
          <p:cNvSpPr/>
          <p:nvPr/>
        </p:nvSpPr>
        <p:spPr>
          <a:xfrm>
            <a:off x="6065303" y="2013426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E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54" name="Obdélník 53"/>
          <p:cNvSpPr/>
          <p:nvPr/>
        </p:nvSpPr>
        <p:spPr>
          <a:xfrm>
            <a:off x="4784879" y="1982836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F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55" name="Obdélník 54"/>
          <p:cNvSpPr/>
          <p:nvPr/>
        </p:nvSpPr>
        <p:spPr>
          <a:xfrm>
            <a:off x="7407996" y="3493045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D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56" name="Obdélník 55"/>
          <p:cNvSpPr/>
          <p:nvPr/>
        </p:nvSpPr>
        <p:spPr>
          <a:xfrm>
            <a:off x="4125657" y="3508679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C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57" name="Obdélník 56"/>
          <p:cNvSpPr/>
          <p:nvPr/>
        </p:nvSpPr>
        <p:spPr>
          <a:xfrm>
            <a:off x="3586273" y="3515045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L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58" name="Obdélník 57"/>
          <p:cNvSpPr/>
          <p:nvPr/>
        </p:nvSpPr>
        <p:spPr>
          <a:xfrm>
            <a:off x="1798141" y="3515767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K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59" name="Obdélník 58"/>
          <p:cNvSpPr/>
          <p:nvPr/>
        </p:nvSpPr>
        <p:spPr>
          <a:xfrm>
            <a:off x="1355181" y="3515767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S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60" name="Obdélník 59"/>
          <p:cNvSpPr/>
          <p:nvPr/>
        </p:nvSpPr>
        <p:spPr>
          <a:xfrm>
            <a:off x="136359" y="3525155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R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61" name="Obdélník 60"/>
          <p:cNvSpPr/>
          <p:nvPr/>
        </p:nvSpPr>
        <p:spPr>
          <a:xfrm>
            <a:off x="3592744" y="1968726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M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62" name="Obdélník 61"/>
          <p:cNvSpPr/>
          <p:nvPr/>
        </p:nvSpPr>
        <p:spPr>
          <a:xfrm>
            <a:off x="1798141" y="1968727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N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63" name="Obdélník 62"/>
          <p:cNvSpPr/>
          <p:nvPr/>
        </p:nvSpPr>
        <p:spPr>
          <a:xfrm>
            <a:off x="1355182" y="1982837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T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65" name="Obdélník 64"/>
          <p:cNvSpPr/>
          <p:nvPr/>
        </p:nvSpPr>
        <p:spPr>
          <a:xfrm>
            <a:off x="53655" y="1996493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U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66" name="TextovéPole 65"/>
          <p:cNvSpPr txBox="1"/>
          <p:nvPr/>
        </p:nvSpPr>
        <p:spPr>
          <a:xfrm>
            <a:off x="467542" y="4155926"/>
            <a:ext cx="645401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RS ____ US                 KL____  LN                                      CD ____ DF     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RS ____ UT                 KL ____ NM                                     CD ____ EF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610" y="499464"/>
            <a:ext cx="2733441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14.7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Line segment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9" name="Obdélník 8"/>
          <p:cNvSpPr/>
          <p:nvPr/>
        </p:nvSpPr>
        <p:spPr>
          <a:xfrm>
            <a:off x="3192028" y="2735515"/>
            <a:ext cx="18473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1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34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67352" y="1308463"/>
            <a:ext cx="671979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měřit 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Přímá spojnice 13"/>
          <p:cNvCxnSpPr/>
          <p:nvPr/>
        </p:nvCxnSpPr>
        <p:spPr>
          <a:xfrm>
            <a:off x="5292080" y="3867895"/>
            <a:ext cx="302433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8316416" y="3703809"/>
            <a:ext cx="0" cy="2520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5280640" y="3731989"/>
            <a:ext cx="0" cy="2520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bdélník 37"/>
          <p:cNvSpPr/>
          <p:nvPr/>
        </p:nvSpPr>
        <p:spPr>
          <a:xfrm>
            <a:off x="8119617" y="3827757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L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45" name="Obdélník 44"/>
          <p:cNvSpPr/>
          <p:nvPr/>
        </p:nvSpPr>
        <p:spPr>
          <a:xfrm>
            <a:off x="5112595" y="3890744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K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pic>
        <p:nvPicPr>
          <p:cNvPr id="4098" name="Picture 2" descr="http://t0.gstatic.com/images?q=tbn:ANd9GcQRsakOGX2swOmuumVNaB-Fdi156b2tG9vb-9g0YPepysxL4pE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760" y="689637"/>
            <a:ext cx="1755167" cy="92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Obrázek 41" descr="http://t3.gstatic.com/images?q=tbn:ANd9GcQqUlkEVdoYbhC1DWqNXdrJZB7CsjGQ6xLZE3qXvbDbMTNqLkR5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742" y="689637"/>
            <a:ext cx="717284" cy="808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4" descr="C:\Users\prusovab\AppData\Local\Microsoft\Windows\Temporary Internet Files\Content.IE5\JN45DP3M\MC90008888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0714"/>
            <a:ext cx="1556851" cy="228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prusovab\AppData\Local\Microsoft\Windows\Temporary Internet Files\Content.IE5\RSGIIU5C\MP900407181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545" y="2490288"/>
            <a:ext cx="2196974" cy="146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Přímá spojnice 21"/>
          <p:cNvCxnSpPr/>
          <p:nvPr/>
        </p:nvCxnSpPr>
        <p:spPr>
          <a:xfrm>
            <a:off x="5280640" y="3021145"/>
            <a:ext cx="21716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5270026" y="2923214"/>
            <a:ext cx="0" cy="2520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7452320" y="2931706"/>
            <a:ext cx="0" cy="2520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>
          <a:xfrm>
            <a:off x="7236296" y="3001767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B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5086211" y="3021145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A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3191354" y="1854084"/>
            <a:ext cx="556563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plot 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3378138" y="4270825"/>
            <a:ext cx="681597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fence 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700335" y="4520630"/>
            <a:ext cx="922047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measure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7226684" y="4339468"/>
            <a:ext cx="761747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smtClean="0">
                <a:latin typeface="Times New Roman" pitchFamily="18" charset="0"/>
                <a:cs typeface="Times New Roman" pitchFamily="18" charset="0"/>
              </a:rPr>
              <a:t>longer 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5762400" y="4295225"/>
            <a:ext cx="62549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delší 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5292810" y="2361915"/>
            <a:ext cx="643125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kratší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6895500" y="2414170"/>
            <a:ext cx="808235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shorter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63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2432140" cy="477054"/>
          </a:xfr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7.8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850903"/>
              </p:ext>
            </p:extLst>
          </p:nvPr>
        </p:nvGraphicFramePr>
        <p:xfrm>
          <a:off x="827584" y="1131590"/>
          <a:ext cx="7281192" cy="341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3323"/>
                <a:gridCol w="3567869"/>
              </a:tblGrid>
              <a:tr h="183176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 Velikost úseček nemohu porovnat:</a:t>
                      </a:r>
                    </a:p>
                    <a:p>
                      <a:pPr marL="228600" indent="-228600">
                        <a:buAutoNum type="arabicPeriod"/>
                      </a:pP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a) proužkem papíru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b) kružítkem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c) počátečním bodem 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d) pravítkem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Shodné</a:t>
                      </a:r>
                      <a:r>
                        <a:rPr lang="cs-CZ" sz="14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úsečky: </a:t>
                      </a:r>
                    </a:p>
                    <a:p>
                      <a:r>
                        <a:rPr lang="cs-CZ" sz="14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</a:p>
                    <a:p>
                      <a:r>
                        <a:rPr lang="cs-CZ" sz="14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a) se sobě nerovnají</a:t>
                      </a:r>
                    </a:p>
                    <a:p>
                      <a:r>
                        <a:rPr lang="cs-CZ" sz="14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b) neexistují</a:t>
                      </a:r>
                    </a:p>
                    <a:p>
                      <a:r>
                        <a:rPr lang="cs-CZ" sz="14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c) se sobě rovnají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d) mají opačný směr</a:t>
                      </a:r>
                    </a:p>
                    <a:p>
                      <a:endParaRPr lang="cs-CZ" sz="14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</a:tr>
              <a:tr h="1508511">
                <a:tc>
                  <a:txBody>
                    <a:bodyPr/>
                    <a:lstStyle/>
                    <a:p>
                      <a:pPr marL="228600" indent="-228600">
                        <a:buAutoNum type="arabicPeriod" startAt="2"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Úsečka AB měří 6 cm. Má-li být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úsečka CD s ní shodná, musí 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měřit:</a:t>
                      </a: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None/>
                      </a:pP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cs-CZ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a) 7 cm 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b) 12 cm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c) 60 mm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d) 70 mm</a:t>
                      </a:r>
                      <a:endParaRPr lang="cs-CZ" sz="14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4.</a:t>
                      </a:r>
                      <a:r>
                        <a:rPr lang="cs-CZ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Velikost úseček nejpřesněji </a:t>
                      </a:r>
                      <a:r>
                        <a:rPr lang="cs-CZ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zjistím:</a:t>
                      </a:r>
                      <a:endParaRPr lang="cs-CZ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a) pomocí kružítka</a:t>
                      </a:r>
                    </a:p>
                    <a:p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b) pomocí pravítka</a:t>
                      </a:r>
                    </a:p>
                    <a:p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c) proužkem papíru</a:t>
                      </a:r>
                    </a:p>
                    <a:p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d) odhadem</a:t>
                      </a:r>
                      <a:endParaRPr lang="cs-CZ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2301226" y="4659982"/>
            <a:ext cx="329449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Správné řešení : 1.c, 2.c, 3.c, 4.b</a:t>
            </a:r>
          </a:p>
        </p:txBody>
      </p:sp>
      <p:pic>
        <p:nvPicPr>
          <p:cNvPr id="10" name="Obrázek 9" descr="http://t2.gstatic.com/images?q=tbn:ANd9GcSmNfk0i4J9qa1gd1Z8ui3uQ_Ccsm7FqJMeTjdRycCZATtU_lnp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27534"/>
            <a:ext cx="1038736" cy="1080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507326"/>
            <a:ext cx="373595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14.9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09422" y="1275606"/>
            <a:ext cx="8640960" cy="2592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342900" indent="-342900"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BLAŽKOVÁ,R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., VAŇUROVÁ,M., Matematika pro 3.ročník základních škol 3.díl 2.vyd. Všeň: Alter, 2004.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ISBN    80-85775-77-8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400" smtClean="0">
                <a:latin typeface="Times New Roman" pitchFamily="18" charset="0"/>
                <a:cs typeface="Times New Roman" pitchFamily="18" charset="0"/>
              </a:rPr>
              <a:t>.    Obrázky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 databáze Klipart</a:t>
            </a:r>
          </a:p>
        </p:txBody>
      </p:sp>
      <p:sp>
        <p:nvSpPr>
          <p:cNvPr id="3" name="Obdélník 2"/>
          <p:cNvSpPr/>
          <p:nvPr/>
        </p:nvSpPr>
        <p:spPr>
          <a:xfrm>
            <a:off x="226368" y="1675951"/>
            <a:ext cx="1105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29816" y="3363838"/>
            <a:ext cx="7884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98498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4857</TotalTime>
  <Words>965</Words>
  <Application>Microsoft Office PowerPoint</Application>
  <PresentationFormat>Předvádění na obrazovce (16:9)</PresentationFormat>
  <Paragraphs>160</Paragraphs>
  <Slides>10</Slides>
  <Notes>9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14.1 Úsečky – porovnávání, přenášení</vt:lpstr>
      <vt:lpstr>14.2 Co již víme?</vt:lpstr>
      <vt:lpstr>14.3  Jaké si řekneme nové termíny a názvy?</vt:lpstr>
      <vt:lpstr>14.4 Co si řekneme nového?    </vt:lpstr>
      <vt:lpstr>14.5 Procvičení a příklady</vt:lpstr>
      <vt:lpstr>14.6 Něco navíc pro šikovné</vt:lpstr>
      <vt:lpstr>14.7 Line segment</vt:lpstr>
      <vt:lpstr>7.8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kadlecova</cp:lastModifiedBy>
  <cp:revision>325</cp:revision>
  <dcterms:created xsi:type="dcterms:W3CDTF">2010-10-18T18:21:56Z</dcterms:created>
  <dcterms:modified xsi:type="dcterms:W3CDTF">2012-11-15T06:54:39Z</dcterms:modified>
</cp:coreProperties>
</file>