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71" r:id="rId5"/>
    <p:sldId id="260" r:id="rId6"/>
    <p:sldId id="261" r:id="rId7"/>
    <p:sldId id="270" r:id="rId8"/>
    <p:sldId id="272" r:id="rId9"/>
    <p:sldId id="273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22404"/>
    <a:srgbClr val="FF0066"/>
    <a:srgbClr val="81376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88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00915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Kružnice, kruh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data:image/jpeg;base64,/9j/4AAQSkZJRgABAQAAAQABAAD/2wCEAAkGBhQSERUSEhMWEhUVFRgYGBgYGBgcGBgYGxkXHxsXGBoZHCYfGyUkHBcWHy8gLycpLCwsGB89NTAqNSYsLCwBCQoKDgsOGg8PGiokHyU0NSk1LC4pLzU2NSwsKTYsLC82LzQsLCwsKTQpLCk1LSw0KTIsNSovNTQsLTQsKiwwNf/AABEIAIAAgAMBIgACEQEDEQH/xAAcAAACAgMBAQAAAAAAAAAAAAAGBwAFAQIIBAP/xABFEAABAgMFBAcFBQUGBwAAAAABAgMABBEFBgchMRJBUYETIlJhcZGhMkJiscEjQ4KywhQzNJKic4Ojs9LhFSRTY3LD0f/EABsBAAIDAQEBAAAAAAAAAAAAAAQGAAIFAQMH/8QALxEAAQMCAwYEBgMAAAAAAAAAAQACAwQRBRIxEyFBUWHwInGBoZGxwdHh8RQyYv/aAAwDAQACEQMRAD8AeMSJEiKKRIwTC2vpi6hklmS2XVjIunNtJ+Htnv08Yo97WC5RNNSy1T8kYuj61LYZlkdI+4lpPFRpXuA1J7hADbONjCMpZpTx7SjsJ5ChUfIQo7StR2YWXHnFOLO9RryHAdwyiwsO5s3N5sMqUntnqo/mOR5VgJ1S9xswJniwWnp256l1/Ww+6vp3GGfWTsFtocEoB9V1MVLmIdoHWbc5bI+Qgus3A1w5vzKUdzaSr1UU08jF41gjKD2nX1c0Afkjmzndr81c1mFw7mtB8m/WyWreIdoDSbc50PzEWsljBPoI2lNujgpAHqihg2cwSkzo6+n8SD80RS2jgasCrEylXc4gp/qST8hE2c7dPmoKzC5tzmgebfwrKxsbWV5TLKmT2kHbT4kUCh6wfWXbLMyjbYcS6nik6dxGoPcY55ty5E3KVLzKtge+nrI5kac6RV2dabrCw4y4ptY3pNOR4ju0jral7DZ4VJcFpqhuemdb1uPuup4kLO5eLyXSGZ3ZbWcg6MkKPxj3D36eEMsGukGse14uEsVNLLSvySCyzEiRIuhlIwTTMxmFhi7fYtp/YWTRSxV5Q3JOjfirU91OMUkeGNuUVSUz6qURs/Q5qlxIxKL6lSsqqjIyWsau8QD2fn4QuI9dlWU5MvIZZTtLWaAfMngAMyYJ764buyCEOpV0zZAC1AU2F76jsk6Hz78t2eS7ynuH+PRZadpAJ9+/0inC+5Mk8yJlahMuA9ZtQ6rZ4FPvcanI7hDUQgAAAUAyAGgEcz3YvO7Ivh5o13LQfZWnsn6HdHQ13bwtTrCXmTUHIg+0hW9Khx+cG0z2kWGqWcappmSbRxLmnTp0VnEiRIKWApEiRIiiwRALe3CiXmQVy4Eu93D7NR+JI08R5GDuB++t9WLMly88aqNQ22D13FcBwAyqrQeJANXMDxYr3gqJKd2aM2K58tixXZV0svoKFjjoR2knQjvg3w4xJVLqTLTKqsHJCzq1wB+H5eEeC818Z2cZrN2UOiAKkKbUenar72dajinZFabtQCy00lwbSTUeo8Yyw4MOaJwI6H2KcYKiLFItlMLO5fULrRKgRUZgxmFbhDfbbAkXj1kirKjvSNW+Wo7qjcIaUacbw9twlGrpX0spjd+wq68NtJlJZyYXohNQO0rRKeZIEczz06t5xbrh2lrUVKPEmGpjfbdEsyiT7VXV+AqlA89s8hAHcWwhNzzTShVFdpf/AIJzI55DnANQ4veGBNGDxNpqZ1Q/jv8AQJp4T3QEvLiZcT9s8KiuqGzmB+L2jy4QdTEulxKkLSFJUCFAioIOoIjcCMwcxgY3KEq1FQ+olMrtSkBiJcQyDm231pdwnZ4oPYVx7jv8YqrpXsdkHw43mk0DiK5LT9CNx3eBIhxX/SlzZbUAQlp1age+iU+u15Qnreuq5LtofA2mXa7KuyoE9RXA5ZcYBmiMZzsTThuIMrGfx6jefn+V0JYdttTbKX2VbSVeaTvSobiI98c4XMvk5Z722mqm1UDjdclDiOChuMdB2Tazcy0l5lW2hYyPDiCNxGhEFQzCQdVhYjhzqN9xvadD9D1XsiRIor43wYs2XL757kIHtOL3JSPmdAI91lr532vsxZkv0r3WWqoaaB67iuA4AVFVbq7yQCrbJsd+bmP+I2l1nj+6Z9xhOqQEnQjcN2pqTl65TDqbtNZtGfdDDrlOiYU2XEtNDNII20lJ30BBzJOZoPlNiZs1wJmOs0cxRS3ElIHWUytfXqkdZTK6nZBKVGhAy8UjqJIS2A+fMjkF7wFgddyJIV9rXd27WdZlqErYU8UJ3LSkqUmg0JoSB8XfBVb95VlxElIJ6ebd9mlCltJFdtR00zzyAzO6rBw+w+bs1oqUemmnc3njqo67Ka5hIPMnM7gMfBKGQXmfuaRa3Pr9ka+q2L2uZqDf8JByc4tpxLjZKVoUFJI3EaR0vdu20zcs3MJy205jsqGSk8jWETiPYIlJ9xKRRDn2iBuAVWoHgoKEGWCFt/vpRR0o6j0SsfkPnG3TkseWFb2LxtqqVtQzhv8AQoSxRni7ab3BGy2PwpFfUmCzA2y/4iYI7LST/Ur/ANcLy9bm1PTJ1/5h386h9IcGDTATZ20NVvLJ5BI+QjkPimurYidjhzWDkB38EdxIkUV7bQKGg0jJb52AeCfeVyBpzjSSWhG8Vq9IXHBn0qujb/s0HUeKq+Yg0k7AQZNMq8kLSUALB4nM+ROR7oE7s2aH5vap9lL0CeBI9n1qrlDDiaroJabhc7X5uQ5Z7u9bKyejX+hXBQ9dRvpi499nLPdrmtlZHSN/qTwUPXQ7qP8AtWym5lpTLyQtCxQj5EHcRqDHPd9LnOWe9sK6za6ltfaA1B4EVFR/9jOliMRzt0TnQV0eIRmnn/t8/wA/sJ02/iFKSskJ1TgWhY+ySn2nFdhI3HjXTfArdO6b85MC1bVH2mstLH2WEapUUn3t4GoOZzoErW69oMszbL0w10yGiSAanYJp10p0JBAPLjSOipSbQ6hLjagtCxVKhoRBcUokHVLuIUD6J9tWnQ98V9YXGKdvdMW7LlEdPOrcbcAFClkIO1tOE5CorUdkmuoBsL834W04mz7PT00+9kAM0spP3i9wNMwDpqdwNvcK4SLObUpSummnus++rNS1HMpBOYSD56nu9lmr5YdYdNWWzTJyYWB0rtNfgRXMJHrSp3AGESJEUSwxxs0Flh8apWps+ChUeRQf5oB8Mp4tWmxwWS2fBSTT1pDTxdarZjh7K2z/AFAfIwlrsubM5LHg+0f8RMZ03hlBTnhh22HuYeo9r/VZvSik7MjhMO/5iocWDbwNnUBzS8sHurQ/WFlibJdHab/BZCx+JI+tYMsDbTGzMS5pUFLqeJqNlXlRHnHIfDMR5ruJDbYc14/ye/imrATe6ZP7SaH93LKI7lKVSvlTyg2gBvgKTLvfLD83+0aSS1fXGlQiTQRqslR86D0AggiquqikmyPgHrWPle29jFnS6piYVQDJKR7TityEjj6AaxFFi997mLOl1TD6u5CB7TityUj66AQB2Fcp601qtC1tpKnEFMvLgkBhtWij8W+h8TuA+11brvz8wLVtRNFayssfZZTqFKB97Q551zO4BjRwi+4qzXFhDmmxC51vZdV2Re6NfWQaltdMlp+hG8bvKPrYN+pqTZdaYUk7YOxt5htZ99PLdpWkMPFG3kOBNmMMibnHiChH/R/7qiPZyryqTlqsryXYekXeifAqRVKk1KFDikkCtDlpWM6SMwuzN0TnRVkWJxGCf+3z6jqnVhzctqTZ6YOCZmJgBbsxWu3XOiCc9mvmczuAMIROHGIRk1hh8ky6j4lon3h3cRzHe82nQpIUkhSVAEEGoIOhB3wbFKJBdLNdQvo5MrtOB74reJEiR6oBBmLjlLMc71tj+sH6QlLtI2pyXHF9of4iYaWOFohMuwxvW4VnwQmmfNY8jADhtJdLaUuKVCVFZ8Egn50jOn8UoCc8LGyw9zz1Ptb6IxxwsU1ZmhpQtK9VI/WOQgMw8t4Sk+0tR2UK+zWd2yrefA7J5Q9r02EJyVdYOqk9U8FjNJ86cqxzTMy6m1qQsFKkkpUDqCDQiJUAskzhTCJG1VI6nfw3ehXVkBGIjOyUO9pC2z6Efq8o2wuvaJuVDS1VeZASquqkaJX38D3jvEe7EO0ZZiTLs2vZQhaVAD2lqH3aBvKhUdwqTpB7XB4uEpTwup5DG/ULe0rys2bZ6Hpk7IS2gBI9pa9kdRI3nXwzJgRuvdl+0JhNq2omlM5WVPssp1C1A6qORzHedwGLs3aftKYTalqJ2QM5SVPstJ1C1g6k5HMZ5E6ABkRZeKkBd+r8ql1JkpJPTz72SEDMNA/eObhlmAeFTlrm/V+lS6kycmnp59/JtsZhsH7xzhxAPCpy199wLgpkEqeeV0849m88cyScyhBOYTXzp4ARRZuDcFMghTrqunnHs33zmSTmUJJzCa+dKncBb3muy1PMFl0d6VD2kK3KH1G+LeJHCARYq7HujcHNNiFzFeK7rsk+pl4UIzSoeytO5STw+UF2G2IplVCWmFVl1HqqP3RP6TvG7XjDUvZdRqfYLTmShUtrAzQrj3g7xv8AIxz1bthuyjymHk7Kk+ShuUk7wYznsdA7M3ROlLUxYrCYpR4u9479l08hYIBBqCKgjQjiI2hL4Z4jdAUyk0r7E5NrP3Z7Kj2fl4aHmIt7hJSp2FfbOgpb4ji5+EHzIgxszXMzJamw2aKoEFr30PPvilRihbomZ9eyaoaHRJ4dUnaP8xPkIJ8ELFJU9NEZABpPiaKV5AIH4jCvYZUtQQkFSlEAAakk0AHOOlLp2CJOUbYGqRVZ4rOaj55eAECQAySF5TBisjaSjbTs47vQalXEKbF+5Zr+3sjLIPAeQc+QPI8YbMauNhQKVAKBBBBFQQdQRvg2RgkbYpYo6p1JKJG+o5hcw2Fbbko+h9k0Uk6HRQ3pV3EQb4qPptay2puWG1+zLJeapVbYUmhUaEGidmulCM8qER48RcOlSi1PsJKpYnTUtE7j8PA8j3iVj207KudI0qhoUqBFUrSdULSclA8IAY90DsrtE3VNNFikQmiIzDuxVphhiw9LvNys24XZdagkLWaraKtDtalNdQdN1KUho37v0ZYpk5RPTz72TbYz2AfvHOHEA8KnIQplXQlJ5ikq50E7tKJbeI6N3aJIS0vIIpUgJOuXjDjw9w+EilT76unnXs3nlEkivuIJzpxO+nCgGgxwcLhJ1RA+B+V4IPfxW1wLgiRSp99XTzr+bzxzNTmUIJ0FfOnCgBjEiRdDqRIkSIopA/fO5zdoM7CqJcTUtuUzSeB4g7xBBAle3EiWkgUA9M9ubSdD8avd8Ne6KPLcvi0RNK2YyjYXzdO9EiLXshyWeUy8nYWk5jcRuIO8HcY+U1POO7PSLUvYSEJ2jXZSNEjgBWPZeG8T068Xn1VVSgAySlO5KRwzgmw8w7VOLDzySmWSfAuke6nu4q5DuyQ3M6zF9BfOIIRLUWBHLn0V5hBcskifeGQqGQd50LnLMDnwENuNGmglISkBKUgAAZAAaADdG8asbBG2wSBWVTquUyO9ByCkSJEj0Qi1cbCgUqAUCCCCKgg6gjfCpvpg/mXpDxLJP+WT+U8juhsRI83xtkFii6WslpHZoz6cCuVJmVW2socSUKSaFKgQQe8GCKwcR52VASh3pEDRDnWFOAPtDkYeluXYl5xOzMNJXwVotPgoZjw0heW1gfnWVf8AwOj5LSP084CNPIw3YUzx4vSVTclQ23mLhfezccmyKPyy0ni2oKB5K2SPMxdtYv2eRmtxPcW1fSsK+dwwtBs/w5cHFCkq9K19IqV3VmxrKvj+6c+iYm2mbqPZdOG4dNvY63k773Tncxfs8aLcV4Nq+tIpbRxxaA+wl1rPFxSUjxonaJ9IWSLqzZ0lXz/dOf6YtpLDC0HD/DlA4rUlPpWvpE20ztB7KDDMOi3vd8XfayzbuJs7NApLnQoPutdXLgVV2j5wMS8upxQQhJWpRoEpBJJ4ADWGnYuB+dZp/LsND5rUP084YlhXWlpNNJdpKDvVqs+Kjny0iCCSQ3eVyTFqSkbkp238tw+PFLq5mD5qHp/TIhkHX+0I/KOZ3Q12mglISkBKQAAAKAAaAAaRvEg1kbYxYJYqqyWrdmkPpwCkSJEj0Qi//9k="/>
          <p:cNvSpPr>
            <a:spLocks noChangeAspect="1" noChangeArrowheads="1"/>
          </p:cNvSpPr>
          <p:nvPr/>
        </p:nvSpPr>
        <p:spPr bwMode="auto">
          <a:xfrm>
            <a:off x="63500" y="-5889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obrazky.superia.cz/nahled-maly/zakaz_koure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49" y="98757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usovab\AppData\Local\Microsoft\Windows\Temporary Internet Files\Content.IE5\HVPAVM1N\MP90028972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8" y="1254921"/>
            <a:ext cx="1924454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usovab\AppData\Local\Microsoft\Windows\Temporary Internet Files\Content.IE5\T3NZV7HG\MP90040314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1218"/>
            <a:ext cx="1910017" cy="12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usovab\AppData\Local\Microsoft\Windows\Temporary Internet Files\Content.IE5\T3NZV7HG\MC90032081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8246"/>
            <a:ext cx="1872208" cy="21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usovab\AppData\Local\Microsoft\Windows\Temporary Internet Files\Content.IE5\HVPAVM1N\MP90043925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08" y="2877857"/>
            <a:ext cx="1935200" cy="12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945137" y="3521982"/>
            <a:ext cx="267413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Co mají obrázky společného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0645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Kružnice, kruh, poloměr, průměr, střed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rozdíl mezi kruhem,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kružnicí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jejich konstrukce.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3787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již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020272" y="349869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1419622"/>
            <a:ext cx="466185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 geometrickými obrazci bezpečně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 kruh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5327"/>
            <a:ext cx="1192842" cy="11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vnoramenný trojúhelník 10"/>
          <p:cNvSpPr/>
          <p:nvPr/>
        </p:nvSpPr>
        <p:spPr>
          <a:xfrm>
            <a:off x="530628" y="2386081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269263" y="2367629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 rot="5400000">
            <a:off x="5093298" y="1878879"/>
            <a:ext cx="1832913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údaje 13"/>
          <p:cNvSpPr/>
          <p:nvPr/>
        </p:nvSpPr>
        <p:spPr>
          <a:xfrm>
            <a:off x="6804248" y="2290312"/>
            <a:ext cx="1646238" cy="958377"/>
          </a:xfrm>
          <a:prstGeom prst="flowChartInputOutpu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881738" y="2220127"/>
            <a:ext cx="1175652" cy="1098746"/>
          </a:xfrm>
          <a:prstGeom prst="ellipse">
            <a:avLst/>
          </a:prstGeom>
          <a:solidFill>
            <a:srgbClr val="813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95536" y="3939902"/>
            <a:ext cx="45801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Vím, že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kruh nemá žádnou stranu ani žádný vrchol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4515966"/>
            <a:ext cx="653255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Vím, že kruh nemohu narýsovat pomocí pravítka, ale musím použít kružítko..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usovab\AppData\Local\Microsoft\Windows\Temporary Internet Files\Content.IE5\RSGIIU5C\MC9002811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22" y="3560835"/>
            <a:ext cx="987312" cy="14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369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11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5098" y="2330465"/>
            <a:ext cx="339227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obrázku je narýsovaná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66" y="602259"/>
            <a:ext cx="504056" cy="7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336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láček 14"/>
          <p:cNvSpPr/>
          <p:nvPr/>
        </p:nvSpPr>
        <p:spPr>
          <a:xfrm>
            <a:off x="1475656" y="1194449"/>
            <a:ext cx="2284406" cy="863295"/>
          </a:xfrm>
          <a:prstGeom prst="cloudCallout">
            <a:avLst>
              <a:gd name="adj1" fmla="val -68274"/>
              <a:gd name="adj2" fmla="val -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03" y="12472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bláček 16"/>
          <p:cNvSpPr/>
          <p:nvPr/>
        </p:nvSpPr>
        <p:spPr>
          <a:xfrm>
            <a:off x="5301603" y="970850"/>
            <a:ext cx="3251330" cy="2059215"/>
          </a:xfrm>
          <a:prstGeom prst="cloudCallout">
            <a:avLst>
              <a:gd name="adj1" fmla="val -53508"/>
              <a:gd name="adj2" fmla="val -25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částí roviny, má svůj střed a poloměr a rýsujeme ji pomocí kružítka.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 descr="U:\UČITELÉ\Průšová\skeny k dum\obrázek0000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1" t="55295" r="15595" b="23012"/>
          <a:stretch/>
        </p:blipFill>
        <p:spPr bwMode="auto">
          <a:xfrm rot="10800000">
            <a:off x="359275" y="2787772"/>
            <a:ext cx="2232761" cy="2088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3402460" y="3265470"/>
            <a:ext cx="30604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kružnice k.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188327" y="3774546"/>
            <a:ext cx="355097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kružnice.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Poloměr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označujeme </a:t>
            </a:r>
            <a:r>
              <a:rPr lang="cs-CZ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177038" y="4537452"/>
            <a:ext cx="357822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průměr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kružnice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691680" y="3435846"/>
            <a:ext cx="1710780" cy="3387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1144757" y="3860345"/>
            <a:ext cx="1989416" cy="41317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1619672" y="4066933"/>
            <a:ext cx="1527903" cy="53720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020272" y="3349842"/>
            <a:ext cx="182389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A, C, D, U, V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áleží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kružnici k. 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026531" y="4245064"/>
            <a:ext cx="188705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S, B, 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nenáleží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kružnici 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0" grpId="0" animBg="1"/>
      <p:bldP spid="21" grpId="0" animBg="1"/>
      <p:bldP spid="22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U:\UČITELÉ\Průšová\skeny k dum\obrázek00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64321" r="25323" b="15730"/>
          <a:stretch/>
        </p:blipFill>
        <p:spPr bwMode="auto">
          <a:xfrm rot="10800000">
            <a:off x="313804" y="3012856"/>
            <a:ext cx="2225784" cy="1938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369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315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5098" y="2330465"/>
            <a:ext cx="43300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obrázku je narýsovaná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k se středem S</a:t>
            </a:r>
          </a:p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Vybarven 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kruh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je touto kružnicí určen.. </a:t>
            </a:r>
          </a:p>
        </p:txBody>
      </p:sp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336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láček 14"/>
          <p:cNvSpPr/>
          <p:nvPr/>
        </p:nvSpPr>
        <p:spPr>
          <a:xfrm>
            <a:off x="1475656" y="1194449"/>
            <a:ext cx="2284406" cy="863295"/>
          </a:xfrm>
          <a:prstGeom prst="cloudCallout">
            <a:avLst>
              <a:gd name="adj1" fmla="val -68274"/>
              <a:gd name="adj2" fmla="val -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00" y="1203274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bláček 16"/>
          <p:cNvSpPr/>
          <p:nvPr/>
        </p:nvSpPr>
        <p:spPr>
          <a:xfrm>
            <a:off x="5409107" y="1059582"/>
            <a:ext cx="3734893" cy="1935676"/>
          </a:xfrm>
          <a:prstGeom prst="cloudCallout">
            <a:avLst>
              <a:gd name="adj1" fmla="val -53508"/>
              <a:gd name="adj2" fmla="val -25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Kruh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částí roviny.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ohraničen kružnicí. Rýsujeme ho tak, že narýsujeme kružnici, která ho určuje.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402460" y="3265470"/>
            <a:ext cx="268855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kruhu.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188327" y="3774546"/>
            <a:ext cx="33954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kruhu.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12372" y="4232981"/>
            <a:ext cx="33714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průměr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kruhu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475656" y="3422182"/>
            <a:ext cx="1935510" cy="3523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1"/>
          </p:cNvCxnSpPr>
          <p:nvPr/>
        </p:nvCxnSpPr>
        <p:spPr>
          <a:xfrm flipH="1" flipV="1">
            <a:off x="1619672" y="3910832"/>
            <a:ext cx="1592700" cy="4914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1475656" y="3910832"/>
            <a:ext cx="1752634" cy="4914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002087" y="3326057"/>
            <a:ext cx="17715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S, A, B, C, D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áleží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kruhu. 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026531" y="4245064"/>
            <a:ext cx="158889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E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ruhu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nenáleží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188327" y="4723935"/>
            <a:ext cx="35670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Kruhu náleží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všechny body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kružnice 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4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0" grpId="0" animBg="1"/>
      <p:bldP spid="21" grpId="0" animBg="1"/>
      <p:bldP spid="22" grpId="0" animBg="1"/>
      <p:bldP spid="40" grpId="0" animBg="1"/>
      <p:bldP spid="4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84175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09233" y="1230048"/>
            <a:ext cx="27783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Kružnici rýsujeme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kružítkem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3.gstatic.com/images?q=tbn:ANd9GcRmqocGFKjZmjQVZIUP_kQgrWtnk_dySGmaTCZmvznIEr8IX6rP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58" y="683915"/>
            <a:ext cx="778183" cy="7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38256" y="1795718"/>
            <a:ext cx="725230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Postup při rýsování kružnice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Vyznačíme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kružnice.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Zvolíme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kružnice (rozevřením kružítka).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Ze středu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opíšeme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kružítkem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95397" y="3302282"/>
            <a:ext cx="37064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postupně kružnice s poloměry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3, 4 a 6 cm.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27541" y="2849142"/>
            <a:ext cx="434445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kružnici se středem S a poloměrem 2 cm.</a:t>
            </a:r>
          </a:p>
        </p:txBody>
      </p:sp>
      <p:pic>
        <p:nvPicPr>
          <p:cNvPr id="15" name="Obrázek 14" descr="U:\UČITELÉ\Průšová\skeny k dum\obrázek000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49228" r="28862" b="33934"/>
          <a:stretch/>
        </p:blipFill>
        <p:spPr bwMode="auto">
          <a:xfrm rot="10800000">
            <a:off x="510291" y="3363838"/>
            <a:ext cx="3397885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prusovab\AppData\Local\Microsoft\Windows\Temporary Internet Files\Content.IE5\JN45DP3M\MC9003054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6" y="1388313"/>
            <a:ext cx="761718" cy="8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795397" y="4049638"/>
            <a:ext cx="36279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   Narýsuj postupně kružnice s průměry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8, 10 a 14 cm.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Pozor na slovíčko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průměr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629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09451" y="1229061"/>
            <a:ext cx="483978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kružnici k se středem S a průměrem 80 mm.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5" y="1088934"/>
            <a:ext cx="782982" cy="5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73524" y="1831219"/>
            <a:ext cx="436273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a) Vyznač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body A, B, C, D, které náleží kružnici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73524" y="2311991"/>
            <a:ext cx="42791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Vyznač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E, F, G,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nenáleží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kružnici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31718" y="2848003"/>
            <a:ext cx="540481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c) Vyznač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H, I, J,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náleží kruhu určenému kružnicí k.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3221" y="4631836"/>
            <a:ext cx="808586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Pokus se na čistý list papíru pomocí kružítka narýsovat terč, kytičku, sněhuláka, stonožku,….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31716" y="3343028"/>
            <a:ext cx="57462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Vyznač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K, L, M,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nenáleží kruhu určenému kružnicí k.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5512" y="3867894"/>
            <a:ext cx="73255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Zamysli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všechny body ležící na kružnici zároveň body náležícími kruhu?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všechny body náležící kruhu zároveň body, které náleží i kružnici?</a:t>
            </a:r>
          </a:p>
        </p:txBody>
      </p:sp>
      <p:pic>
        <p:nvPicPr>
          <p:cNvPr id="4098" name="Picture 2" descr="C:\Users\prusovab\AppData\Local\Microsoft\Windows\Temporary Internet Files\Content.IE5\HVPAVM1N\MC9002337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9984"/>
            <a:ext cx="2043147" cy="23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75" y="504000"/>
            <a:ext cx="165846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Circle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637911" y="403717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3846" y="1689534"/>
            <a:ext cx="73930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radius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20" y="691183"/>
            <a:ext cx="1466101" cy="7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37" y="691183"/>
            <a:ext cx="717284" cy="8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U:\UČITELÉ\Průšová\skeny k dum\obrázek0000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64321" r="25323" b="15730"/>
          <a:stretch/>
        </p:blipFill>
        <p:spPr bwMode="auto">
          <a:xfrm rot="10800000">
            <a:off x="2411760" y="1698887"/>
            <a:ext cx="3816424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83568" y="2704737"/>
            <a:ext cx="6880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05263" y="4071843"/>
            <a:ext cx="95731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258616" y="4098727"/>
            <a:ext cx="8306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průměr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380312" y="2843237"/>
            <a:ext cx="63671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střed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224982" y="1956807"/>
            <a:ext cx="9220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poloměr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 flipH="1">
            <a:off x="4319971" y="2304426"/>
            <a:ext cx="2905011" cy="173274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604180" y="2704737"/>
            <a:ext cx="2535772" cy="392415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24" idx="1"/>
          </p:cNvCxnSpPr>
          <p:nvPr/>
        </p:nvCxnSpPr>
        <p:spPr>
          <a:xfrm flipH="1">
            <a:off x="4319971" y="3012514"/>
            <a:ext cx="3060341" cy="169277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2" idx="3"/>
          </p:cNvCxnSpPr>
          <p:nvPr/>
        </p:nvCxnSpPr>
        <p:spPr>
          <a:xfrm flipV="1">
            <a:off x="1762576" y="3323199"/>
            <a:ext cx="1945328" cy="917921"/>
          </a:xfrm>
          <a:prstGeom prst="straightConnector1">
            <a:avLst/>
          </a:prstGeom>
          <a:ln w="19050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4860032" y="3043291"/>
            <a:ext cx="2364950" cy="1298682"/>
          </a:xfrm>
          <a:prstGeom prst="straightConnector1">
            <a:avLst/>
          </a:prstGeom>
          <a:ln w="19050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1513151" y="2028088"/>
            <a:ext cx="2626801" cy="183980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15800"/>
              </p:ext>
            </p:extLst>
          </p:nvPr>
        </p:nvGraphicFramePr>
        <p:xfrm>
          <a:off x="183540" y="1044001"/>
          <a:ext cx="7185180" cy="388615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4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Kružnice a kruh jsou obrazce: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prostorové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rovinaté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prostorné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rovinné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Není pravda, že bod S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střed kružnice k):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půlí průměr na dva poloměry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náleží kruhu určenému kružnicí 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náleží kružnici 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je důležitý pro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narýsování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kružnice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439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Poloměr je __________ délky průměru.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třetinou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polovinou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čtvrtinou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pětinou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Kruh je částí roviny a je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ohraničen: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úsečkou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trojúhelníkem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středem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kružnicí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55801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3.ročník základních škol 2.díl 3.vyd. Všeň: Alter, 2008. 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978-80-7245-106-7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Klipart   </a:t>
            </a:r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727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984</Words>
  <Application>Microsoft Office PowerPoint</Application>
  <PresentationFormat>Předvádění na obrazovce (16:9)</PresentationFormat>
  <Paragraphs>141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13.1 Kružnice, kruh</vt:lpstr>
      <vt:lpstr>13.2 Co již víme?</vt:lpstr>
      <vt:lpstr>13.3  Jaké si řekneme nové termíny a názvy?</vt:lpstr>
      <vt:lpstr>13.4  Jaké si řekneme nové termíny a názvy?</vt:lpstr>
      <vt:lpstr>13.5 Procvičení a příklady</vt:lpstr>
      <vt:lpstr>13.6 Něco navíc pro šikovné</vt:lpstr>
      <vt:lpstr>13.7 Circle</vt:lpstr>
      <vt:lpstr>13.8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297</cp:revision>
  <dcterms:created xsi:type="dcterms:W3CDTF">2010-10-18T18:21:56Z</dcterms:created>
  <dcterms:modified xsi:type="dcterms:W3CDTF">2012-10-07T18:31:50Z</dcterms:modified>
</cp:coreProperties>
</file>