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70" r:id="rId8"/>
    <p:sldId id="271" r:id="rId9"/>
    <p:sldId id="272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66"/>
    <a:srgbClr val="F5A617"/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882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q=h%C5%99i%C5%A1t%C4%9B&amp;start=87&amp;hl=cs&amp;biw=1366&amp;bih=673&amp;tbm=isch&amp;tbnid=FJZgQ8xPh6k-MM:&amp;imgrefurl=http://markovo.wz.cz/tenis/pravidla.php&amp;docid=3sV3ZQugBcemxM&amp;imgurl=http://markovo.wz.cz/tenis/img/hriste.gif&amp;w=560&amp;h=280&amp;ei=rigkUOrMCYbwsgbW_YCYAQ&amp;zoom=1&amp;iact=hc&amp;vpx=719&amp;vpy=401&amp;dur=86&amp;hovh=159&amp;hovw=318&amp;tx=159&amp;ty=113&amp;sig=118092925907564384504&amp;page=5&amp;tbnh=101&amp;tbnw=201&amp;ndsp=21&amp;ved=1t:429,r:3,s:87,i:15" TargetMode="External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hyperlink" Target="http://images.google.com/imgres?q=%C3%BAse%C4%8Dka&amp;start=818&amp;hl=cs&amp;biw=1366&amp;bih=673&amp;tbm=isch&amp;tbnid=8965OBonyRaY1M:&amp;imgrefurl=http://www.moje-kniha.cz/nakladatel/mgr-zita-janackova/strana-4&amp;docid=jRKi23D88GuuXM&amp;imgurl=http://www.moje-kniha.cz/webimages/products/z/zkus-rysovat-s-kryspinkem-pracovni-sesit-pro-3-rocnik-small.jpg&amp;w=150&amp;h=209&amp;ei=_CckULflCMeSswbIz4CADA&amp;zoom=1&amp;iact=hc&amp;vpx=635&amp;vpy=343&amp;dur=1158&amp;hovh=167&amp;hovw=120&amp;tx=91&amp;ty=85&amp;sig=118092925907564384504&amp;page=35&amp;tbnh=157&amp;tbnw=113&amp;ndsp=24&amp;ved=1t:429,r:20,s:818,i:146" TargetMode="External"/><Relationship Id="rId11" Type="http://schemas.openxmlformats.org/officeDocument/2006/relationships/image" Target="../media/image6.wmf"/><Relationship Id="rId5" Type="http://schemas.openxmlformats.org/officeDocument/2006/relationships/image" Target="../media/image2.png"/><Relationship Id="rId10" Type="http://schemas.openxmlformats.org/officeDocument/2006/relationships/image" Target="../media/image5.wmf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/imgres?q=vyk%C5%99i%C4%8Dn%C3%ADk&amp;start=877&amp;hl=cs&amp;biw=1366&amp;bih=673&amp;tbm=isch&amp;tbnid=vJuuJ0EVbUE_6M:&amp;imgrefurl=http://www.clipartof.com/gallery/clipart/exclamation_point_character.html&amp;docid=9lFEFppqpwyOIM&amp;imgurl=http://images.clipartof.com/small/1055271-Royalty-Free-Vector-Clip-Art-Illustration-Of-A-Digital-Collage-Of-Question-Mark-And-Exclamation-Point-Characters.jpg&amp;w=450&amp;h=464&amp;ei=-DskUOqiN8jAtAad5oGAAg&amp;zoom=1&amp;iact=hc&amp;vpx=809&amp;vpy=75&amp;dur=98&amp;hovh=228&amp;hovw=221&amp;tx=93&amp;ty=155&amp;sig=118092925907564384504&amp;page=33&amp;tbnh=153&amp;tbnw=148&amp;ndsp=24&amp;ved=1t:429,r:15,s:877,i:5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741456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12.1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Čtyřúhelníky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t1.gstatic.com/images?q=tbn:ANd9GcRsv454zOFy9DFLSB_S9WyoS9-K2pIz-rWUriBu3kVBIckxbjbJUw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3390"/>
            <a:ext cx="1368152" cy="136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t0.gstatic.com/images?q=tbn:ANd9GcQGZZWOqFHnFi1aYqOwocmRR_rb8GD0T5jrrbD5K4yyTHgiaSGhIQ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01" y="1246739"/>
            <a:ext cx="2376264" cy="13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prusovab\AppData\Local\Microsoft\Windows\Temporary Internet Files\Content.IE5\JN45DP3M\MC90041140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94" y="679880"/>
            <a:ext cx="1905189" cy="17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usovab\AppData\Local\Microsoft\Windows\Temporary Internet Files\Content.IE5\T3NZV7HG\MC90041512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1981"/>
            <a:ext cx="1919335" cy="141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724128" y="3405434"/>
            <a:ext cx="28472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Mezi obrázky se zatoulal jeden,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terý sem nepatří.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Zjistíš, který to je a proč???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prusovab\AppData\Local\Microsoft\Windows\Temporary Internet Files\Content.IE5\HVPAVM1N\MC90019235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0" y="2712294"/>
            <a:ext cx="170729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usovab\AppData\Local\Microsoft\Windows\Temporary Internet Files\Content.IE5\RSGIIU5C\MC900411290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83" y="1741405"/>
            <a:ext cx="1602741" cy="15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35666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Čtyřúhelníky, čtverec, obdélník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čtyřúhelníky.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504000"/>
            <a:ext cx="209057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40075" y="504000"/>
            <a:ext cx="253787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12.2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Co již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151231" y="224628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0" name="Přímá spojnice 59"/>
          <p:cNvCxnSpPr/>
          <p:nvPr/>
        </p:nvCxnSpPr>
        <p:spPr>
          <a:xfrm>
            <a:off x="8100392" y="2386081"/>
            <a:ext cx="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7444200" y="3486163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000" b="1" dirty="0"/>
          </a:p>
          <a:p>
            <a:pPr algn="ctr"/>
            <a:endParaRPr lang="cs-CZ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67219" y="1217382"/>
            <a:ext cx="317106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 vypadá čtverec a obdélník.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moravskyenduroteam.cz/wp-content/2012/04/otaz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89" y="735326"/>
            <a:ext cx="1471881" cy="136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699792" y="1754849"/>
            <a:ext cx="250902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Oba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správně popsat.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13013" y="1217382"/>
            <a:ext cx="219002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Znám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jejich vlastnosti.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109545" y="2551547"/>
            <a:ext cx="1884337" cy="18873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987436" y="4437559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67037" y="2140823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961193" y="2151437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767037" y="4435969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935049" y="4440177"/>
            <a:ext cx="2824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003466" y="3429317"/>
            <a:ext cx="4047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833947" y="2202379"/>
            <a:ext cx="4355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849106" y="3429317"/>
            <a:ext cx="2824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836941" y="2741843"/>
            <a:ext cx="2654243" cy="13362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4484761" y="4065530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530767" y="2372511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490978" y="4065530"/>
            <a:ext cx="35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447435" y="2341733"/>
            <a:ext cx="370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cs-CZ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623044" y="3240673"/>
            <a:ext cx="2920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6159701" y="4199700"/>
            <a:ext cx="2824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881359" y="2318238"/>
            <a:ext cx="2824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4428712" y="3223796"/>
            <a:ext cx="40822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</a:t>
            </a:r>
            <a:endParaRPr lang="cs-CZ" sz="1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63690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12.3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705899"/>
            <a:ext cx="648071" cy="7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2211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láček 14"/>
          <p:cNvSpPr/>
          <p:nvPr/>
        </p:nvSpPr>
        <p:spPr>
          <a:xfrm>
            <a:off x="1290199" y="1410005"/>
            <a:ext cx="2605080" cy="1737810"/>
          </a:xfrm>
          <a:prstGeom prst="cloudCallout">
            <a:avLst>
              <a:gd name="adj1" fmla="val -68274"/>
              <a:gd name="adj2" fmla="val -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Čím se liší trojúhelník od čtverce a obdélníku???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7574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bláček 16"/>
          <p:cNvSpPr/>
          <p:nvPr/>
        </p:nvSpPr>
        <p:spPr>
          <a:xfrm>
            <a:off x="5519542" y="1474658"/>
            <a:ext cx="3228921" cy="2050168"/>
          </a:xfrm>
          <a:prstGeom prst="cloudCallout">
            <a:avLst>
              <a:gd name="adj1" fmla="val -65241"/>
              <a:gd name="adj2" fmla="val -51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rojúhelník má na rozdíl od čtverce a obdélníku jen 3 vrcholy a 3 strany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vnoramenný trojúhelník 2"/>
          <p:cNvSpPr/>
          <p:nvPr/>
        </p:nvSpPr>
        <p:spPr>
          <a:xfrm>
            <a:off x="1049892" y="3795886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131840" y="3730966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5004048" y="3730966"/>
            <a:ext cx="1945357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08637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12.4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1600" y="3115370"/>
            <a:ext cx="633167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jsou rovinné obrazce, které mají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čtyři vrcholy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čtyři strany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81" y="561635"/>
            <a:ext cx="422992" cy="61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Obrázek 27" descr="http://t2.gstatic.com/images?q=tbn:ANd9GcQ2ZfSEMsQJKx3sMFQB_jMZ02cKKmtV4d2KYAKNl0h6u5a6LsL4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2" y="2975420"/>
            <a:ext cx="505460" cy="61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 descr="C:\Users\koukalova\AppData\Local\Microsoft\Windows\Temporary Internet Files\Content.IE5\DSHG5858\MC900434411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4449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láček 9"/>
          <p:cNvSpPr/>
          <p:nvPr/>
        </p:nvSpPr>
        <p:spPr>
          <a:xfrm>
            <a:off x="1475656" y="1119059"/>
            <a:ext cx="2677088" cy="1881826"/>
          </a:xfrm>
          <a:prstGeom prst="cloudCallout">
            <a:avLst>
              <a:gd name="adj1" fmla="val -68274"/>
              <a:gd name="adj2" fmla="val -12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Takže čtverec a obdélník patří do nějaké skupiny obrazců????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C:\Users\koukalova\AppData\Local\Microsoft\Windows\Temporary Internet Files\Content.IE5\TLMJOQNB\MC900440424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41625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2" name="Obláček 11"/>
          <p:cNvSpPr/>
          <p:nvPr/>
        </p:nvSpPr>
        <p:spPr>
          <a:xfrm>
            <a:off x="5508104" y="804458"/>
            <a:ext cx="3142791" cy="2064942"/>
          </a:xfrm>
          <a:prstGeom prst="cloudCallout">
            <a:avLst>
              <a:gd name="adj1" fmla="val -68274"/>
              <a:gd name="adj2" fmla="val -12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Ano. A patří k nim i další. Tato skupina se nazývá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27584" y="3939902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948264" y="3917404"/>
            <a:ext cx="1832913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údaje 3"/>
          <p:cNvSpPr/>
          <p:nvPr/>
        </p:nvSpPr>
        <p:spPr>
          <a:xfrm>
            <a:off x="4860032" y="3917404"/>
            <a:ext cx="1646238" cy="958377"/>
          </a:xfrm>
          <a:prstGeom prst="flowChartInputOutpu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Lichoběžník 4"/>
          <p:cNvSpPr/>
          <p:nvPr/>
        </p:nvSpPr>
        <p:spPr>
          <a:xfrm>
            <a:off x="2339752" y="3917404"/>
            <a:ext cx="1872208" cy="890292"/>
          </a:xfrm>
          <a:prstGeom prst="trapezoi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841756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2128" y="1080543"/>
            <a:ext cx="740087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 obrázku jsou znázorněny čtyřúhelníky. Který z obrazců je čtverec a který obdélník?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Zopakuj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si jejich vlastnosti. </a:t>
            </a:r>
          </a:p>
        </p:txBody>
      </p:sp>
      <p:pic>
        <p:nvPicPr>
          <p:cNvPr id="3074" name="Picture 2" descr="http://t3.gstatic.com/images?q=tbn:ANd9GcRmqocGFKjZmjQVZIUP_kQgrWtnk_dySGmaTCZmvznIEr8IX6rP7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66" y="713905"/>
            <a:ext cx="899473" cy="96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24717" y="3651870"/>
            <a:ext cx="376885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Zapiš vrcholy a strany čtyřúhelníku ABCD.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Vrcholy: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__________________________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Strany: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__________________________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3656998"/>
            <a:ext cx="37513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Zapiš vrcholy a strany čtyřúhelníku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UVXY.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Vrcholy: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__________________________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Strany: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__________________________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807714" y="2228254"/>
            <a:ext cx="226696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Čtverec: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Obdélník: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___________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ek 12" descr="U:\UČITELÉ\Průšová\skeny k dum\obrázek000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66141" r="28325" b="23315"/>
          <a:stretch/>
        </p:blipFill>
        <p:spPr bwMode="auto">
          <a:xfrm rot="10800000">
            <a:off x="352128" y="1923674"/>
            <a:ext cx="6236096" cy="1440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06297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Matematika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203598"/>
            <a:ext cx="474681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Zkus zjistit, jak se nazývají další čtyřúhelníky.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Pokus se některé narýsovat na čtverečkovaný papír.</a:t>
            </a:r>
          </a:p>
        </p:txBody>
      </p:sp>
      <p:pic>
        <p:nvPicPr>
          <p:cNvPr id="2050" name="Picture 2" descr="http://t1.gstatic.com/images?q=tbn:ANd9GcRzHMA4mQ3OHw_tDEfCmY-BTCz3v0qOTIn8YFFY23ZHnO3hTGvv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86" y="724354"/>
            <a:ext cx="1703714" cy="12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13122" y="2139702"/>
            <a:ext cx="446789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 Narýsuj si na čtverečkovaný papír tento obrázek.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93422" y="2717958"/>
            <a:ext cx="203613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Vystřihni si 4 čtverce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osm trojúhelníků.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Které obrazce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nich dokážeš složit?</a:t>
            </a:r>
          </a:p>
        </p:txBody>
      </p:sp>
      <p:pic>
        <p:nvPicPr>
          <p:cNvPr id="9" name="Obrázek 8" descr="U:\UČITELÉ\Průšová\skeny k dum\obrázek000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8" t="29582" r="28863" b="54641"/>
          <a:stretch/>
        </p:blipFill>
        <p:spPr bwMode="auto">
          <a:xfrm>
            <a:off x="713122" y="2715766"/>
            <a:ext cx="4866990" cy="21587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165795" y="3922672"/>
            <a:ext cx="249138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Vyrob podobné puzzle a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soutěž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kamarádem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kdo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dříve složí požadované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brazce.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45890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Quadrangle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95395"/>
            <a:ext cx="1340363" cy="7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http://t3.gstatic.com/images?q=tbn:ANd9GcQqUlkEVdoYbhC1DWqNXdrJZB7CsjGQ6xLZE3qXvbDbMTNqLkR5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37" y="691183"/>
            <a:ext cx="717284" cy="808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délník 19"/>
          <p:cNvSpPr/>
          <p:nvPr/>
        </p:nvSpPr>
        <p:spPr>
          <a:xfrm>
            <a:off x="923956" y="1633530"/>
            <a:ext cx="1459219" cy="1397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5652120" y="1606385"/>
            <a:ext cx="2267853" cy="12676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6290013" y="2081735"/>
            <a:ext cx="99206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rectangle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764413" y="3732262"/>
            <a:ext cx="73289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vertex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23956" y="4095291"/>
            <a:ext cx="163057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cs-CZ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square</a:t>
            </a:r>
            <a:endParaRPr lang="cs-CZ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864929" y="4070816"/>
            <a:ext cx="184858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cs-CZ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rectangle</a:t>
            </a:r>
            <a:endParaRPr lang="cs-CZ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238219" y="2162982"/>
            <a:ext cx="77405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square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384018" y="4688333"/>
            <a:ext cx="74411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strana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923956" y="3030989"/>
            <a:ext cx="14819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652120" y="2874014"/>
            <a:ext cx="22678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1625248" y="3147814"/>
            <a:ext cx="39671" cy="86409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6948264" y="3042020"/>
            <a:ext cx="39671" cy="86409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6433995" y="4638603"/>
            <a:ext cx="74411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strana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753192" y="4401469"/>
            <a:ext cx="74039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vrchol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 flipV="1">
            <a:off x="4111280" y="2874014"/>
            <a:ext cx="1396824" cy="70584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2405883" y="1707654"/>
            <a:ext cx="1590053" cy="18722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V="1">
            <a:off x="4130859" y="1707654"/>
            <a:ext cx="1377245" cy="176488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Vývojový diagram: spojnice 39"/>
          <p:cNvSpPr/>
          <p:nvPr/>
        </p:nvSpPr>
        <p:spPr>
          <a:xfrm>
            <a:off x="2326025" y="1576380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ývojový diagram: spojnice 40"/>
          <p:cNvSpPr/>
          <p:nvPr/>
        </p:nvSpPr>
        <p:spPr>
          <a:xfrm>
            <a:off x="5602315" y="1549235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ývojový diagram: spojnice 42"/>
          <p:cNvSpPr/>
          <p:nvPr/>
        </p:nvSpPr>
        <p:spPr>
          <a:xfrm>
            <a:off x="5602315" y="2816864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60813"/>
              </p:ext>
            </p:extLst>
          </p:nvPr>
        </p:nvGraphicFramePr>
        <p:xfrm>
          <a:off x="183540" y="1044001"/>
          <a:ext cx="7185180" cy="392994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887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Mezi čtyřúhelníky patří: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kruh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kvádr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krychle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čtverec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Čtyřúhelníky mají: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a) 4 vrcholy a 3 strany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b) 3 vrcholy a 4 strany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c) 4 vrcholy a 4 strany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d) 3 vrcholy a 3 strany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3839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Čtyřúhelníky jsou __________ obrazce.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a)  prostorové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 rovinné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 prostorné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 rovinaté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Rovinné obrazce, které mají 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4 vrcholy a 4 strany se nazývají:</a:t>
                      </a:r>
                    </a:p>
                    <a:p>
                      <a:endParaRPr lang="cs-CZ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a) čtverce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obdélníky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 čtveráci</a:t>
                      </a: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čtyřúhelníky</a:t>
                      </a:r>
                      <a:endParaRPr lang="cs-CZ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BLAŽKOVÁ,R., VAŇUROVÁ,M., Matematika pro 3.ročník základních škol 2.díl 3.vyd. Všeň: Alter, 2008. ISBN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978-80-7245-106-7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FontTx/>
              <a:buAutoNum type="arabicPeriod"/>
            </a:pPr>
            <a:endParaRPr lang="cs-CZ" sz="1400" dirty="0" smtClean="0"/>
          </a:p>
          <a:p>
            <a:r>
              <a:rPr lang="cs-CZ" sz="1400" dirty="0" smtClean="0"/>
              <a:t>   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867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2807</TotalTime>
  <Words>793</Words>
  <Application>Microsoft Office PowerPoint</Application>
  <PresentationFormat>Předvádění na obrazovce (16:9)</PresentationFormat>
  <Paragraphs>149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12.1 Čtyřúhelníky</vt:lpstr>
      <vt:lpstr>12.2 Co již víme?</vt:lpstr>
      <vt:lpstr>12.3  Jaké si řekneme nové termíny a názvy?</vt:lpstr>
      <vt:lpstr>12.4 Co si řekneme nového?</vt:lpstr>
      <vt:lpstr>12.5 Procvičení a příklady</vt:lpstr>
      <vt:lpstr>12.6 Něco navíc pro šikovné</vt:lpstr>
      <vt:lpstr>12.7 Quadrangle</vt:lpstr>
      <vt:lpstr>12.8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290</cp:revision>
  <dcterms:created xsi:type="dcterms:W3CDTF">2010-10-18T18:21:56Z</dcterms:created>
  <dcterms:modified xsi:type="dcterms:W3CDTF">2012-10-07T18:24:35Z</dcterms:modified>
</cp:coreProperties>
</file>