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6" r:id="rId3"/>
    <p:sldId id="259" r:id="rId4"/>
    <p:sldId id="264" r:id="rId5"/>
    <p:sldId id="275" r:id="rId6"/>
    <p:sldId id="261" r:id="rId7"/>
    <p:sldId id="270" r:id="rId8"/>
    <p:sldId id="273" r:id="rId9"/>
    <p:sldId id="274" r:id="rId10"/>
    <p:sldId id="269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42E9CAD-D9FC-4EF8-8105-ADCD243C0CA7}">
          <p14:sldIdLst>
            <p14:sldId id="257"/>
            <p14:sldId id="276"/>
            <p14:sldId id="259"/>
            <p14:sldId id="264"/>
          </p14:sldIdLst>
        </p14:section>
        <p14:section name="Oddíl bez názvu" id="{6F666B9C-4051-4CB0-A816-899DD654D611}">
          <p14:sldIdLst>
            <p14:sldId id="275"/>
            <p14:sldId id="261"/>
            <p14:sldId id="270"/>
            <p14:sldId id="273"/>
            <p14:sldId id="274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66"/>
    <a:srgbClr val="813763"/>
    <a:srgbClr val="81620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60" autoAdjust="0"/>
  </p:normalViewPr>
  <p:slideViewPr>
    <p:cSldViewPr>
      <p:cViewPr>
        <p:scale>
          <a:sx n="84" d="100"/>
          <a:sy n="84" d="100"/>
        </p:scale>
        <p:origin x="-882" y="-1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8519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9020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2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rusa\Dokumenty\Prezentace1256.wav" TargetMode="External"/><Relationship Id="rId6" Type="http://schemas.openxmlformats.org/officeDocument/2006/relationships/image" Target="../media/image3.wmf"/><Relationship Id="rId11" Type="http://schemas.openxmlformats.org/officeDocument/2006/relationships/image" Target="../media/image8.wmf"/><Relationship Id="rId5" Type="http://schemas.openxmlformats.org/officeDocument/2006/relationships/image" Target="../media/image2.png"/><Relationship Id="rId10" Type="http://schemas.openxmlformats.org/officeDocument/2006/relationships/image" Target="../media/image7.wmf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5" Type="http://schemas.openxmlformats.org/officeDocument/2006/relationships/image" Target="../media/image7.wmf"/><Relationship Id="rId4" Type="http://schemas.openxmlformats.org/officeDocument/2006/relationships/image" Target="../media/image8.wmf"/><Relationship Id="rId9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hyperlink" Target="http://images.google.com/imgres?q=kliparty+zdarma&amp;num=10&amp;hl=cs&amp;biw=1366&amp;bih=673&amp;tbm=isch&amp;tbnid=7n0bthxXdLicJM:&amp;imgrefurl=http://fotky-foto.cz/fotobanka/vektorove-kliparty-ilustrace-emotikony-smajlika(10000051)/&amp;docid=iFZULCZYIDDbEM&amp;imgurl=http://wl.static.fotolia.com/jpg/00/10/00/00/400_F_10000051_0Mb47QJGF1i7stGAJZiZSoXmWjZNNMmE.jpg&amp;w=380&amp;h=400&amp;ei=uC0kUKqqJdDssgaD34G4BQ&amp;zoom=1&amp;iact=hc&amp;vpx=373&amp;vpy=161&amp;dur=100&amp;hovh=230&amp;hovw=219&amp;tx=123&amp;ty=123&amp;sig=118092925907564384504&amp;page=3&amp;tbnh=145&amp;tbnw=138&amp;start=43&amp;ndsp=25&amp;ved=1t:429,r:8,s:43,i:237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71174"/>
            <a:ext cx="5626541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1.1 Čtverec, obdélník, trojúhelník, kruh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rezentace1256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88388" y="4687888"/>
            <a:ext cx="304800" cy="304800"/>
          </a:xfrm>
          <a:prstGeom prst="rect">
            <a:avLst/>
          </a:prstGeom>
        </p:spPr>
      </p:pic>
      <p:sp>
        <p:nvSpPr>
          <p:cNvPr id="24" name="TextovéPole 23"/>
          <p:cNvSpPr txBox="1"/>
          <p:nvPr/>
        </p:nvSpPr>
        <p:spPr>
          <a:xfrm>
            <a:off x="0" y="337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29"/>
          <p:cNvSpPr txBox="1"/>
          <p:nvPr/>
        </p:nvSpPr>
        <p:spPr>
          <a:xfrm>
            <a:off x="-7854" y="451712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Blanka Průšová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obrázek 5" descr="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517121"/>
            <a:ext cx="3061970" cy="646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7" descr="C:\Users\prusovab\AppData\Local\Microsoft\Windows\Temporary Internet Files\Content.IE5\T3NZV7HG\MC90032081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518" y="1040476"/>
            <a:ext cx="1152128" cy="131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usovab\AppData\Local\Microsoft\Windows\Temporary Internet Files\Content.IE5\D1O92E1G\MP900405472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707" y="2499741"/>
            <a:ext cx="1316123" cy="109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prusovab\AppData\Local\Microsoft\Windows\Temporary Internet Files\Content.IE5\D1O92E1G\MP900430965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36296" y="882315"/>
            <a:ext cx="1457509" cy="148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prusovab\AppData\Local\Microsoft\Windows\Temporary Internet Files\Content.IE5\HVPAVM1N\MP900289723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02718"/>
            <a:ext cx="1276382" cy="90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prusovab\AppData\Local\Microsoft\Windows\Temporary Internet Files\Content.IE5\D1O92E1G\MC900334666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703" y="2704152"/>
            <a:ext cx="1715843" cy="155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C:\Users\prusovab\AppData\Local\Microsoft\Windows\Temporary Internet Files\Content.IE5\J97M1XV1\MC900346367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71" y="1216668"/>
            <a:ext cx="1603066" cy="128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Users\prusovab\AppData\Local\Microsoft\Windows\Temporary Internet Files\Content.IE5\J97M1XV1\MC900156735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338302"/>
            <a:ext cx="1512967" cy="141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prusovab\AppData\Local\Microsoft\Windows\Temporary Internet Files\Content.IE5\LW29ULNB\MC900280974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447" y="1041194"/>
            <a:ext cx="1244307" cy="131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ovéPole 27"/>
          <p:cNvSpPr txBox="1"/>
          <p:nvPr/>
        </p:nvSpPr>
        <p:spPr>
          <a:xfrm>
            <a:off x="3017828" y="3942406"/>
            <a:ext cx="332975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Poznáš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některé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geometrické tvary?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2254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Blanka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Průšová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12/2012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1.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Čtverec, obdélník, kruh, trojúhelník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geometrické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tvary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– diferenciace.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193027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27083"/>
            <a:ext cx="2297424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1.2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Co již víme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Elektronická  učebnice - 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</a:rPr>
              <a:t>Základní škola Děčín VI, Na Stráni 879/2  – příspěvková organizace                                </a:t>
            </a:r>
            <a:r>
              <a:rPr lang="cs-CZ" sz="1600" dirty="0" smtClean="0">
                <a:solidFill>
                  <a:schemeClr val="accent3">
                    <a:lumMod val="50000"/>
                  </a:schemeClr>
                </a:solidFill>
              </a:rPr>
              <a:t>	Matematika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388574" y="1059582"/>
            <a:ext cx="455124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že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všechny věci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okolo nás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nevypadají stejně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nemají stejný tvar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www.moravskyenduroteam.cz/wp-content/2012/04/otazn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90" y="735326"/>
            <a:ext cx="917992" cy="1022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ovéPole 28"/>
          <p:cNvSpPr txBox="1"/>
          <p:nvPr/>
        </p:nvSpPr>
        <p:spPr>
          <a:xfrm>
            <a:off x="1835695" y="1938204"/>
            <a:ext cx="489268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že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některé věci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okolo nás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jsou si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hodně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podobné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že </a:t>
            </a:r>
            <a:r>
              <a:rPr lang="cs-CZ" sz="1600" b="1" i="1" dirty="0" smtClean="0">
                <a:latin typeface="Times New Roman" pitchFamily="18" charset="0"/>
                <a:cs typeface="Times New Roman" pitchFamily="18" charset="0"/>
              </a:rPr>
              <a:t>mají stejný nebo podobný tvar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6" descr="C:\Users\prusovab\AppData\Local\Microsoft\Windows\Temporary Internet Files\Content.IE5\J97M1XV1\MC9003463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0" y="1351969"/>
            <a:ext cx="1470477" cy="117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7" descr="C:\Users\prusovab\AppData\Local\Microsoft\Windows\Temporary Internet Files\Content.IE5\D1O92E1G\MC90033466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099" y="1794630"/>
            <a:ext cx="1715843" cy="1558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C:\Users\prusovab\AppData\Local\Microsoft\Windows\Temporary Internet Files\Content.IE5\D1O92E1G\MP900405472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766" y="2927469"/>
            <a:ext cx="1649257" cy="137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5" descr="C:\Users\prusovab\AppData\Local\Microsoft\Windows\Temporary Internet Files\Content.IE5\HVPAVM1N\MP900289723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0" y="3353401"/>
            <a:ext cx="1373429" cy="125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prusovab\AppData\Local\Microsoft\Windows\Temporary Internet Files\Content.IE5\QEC5XKSS\MP900425224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18299"/>
            <a:ext cx="1368152" cy="157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rusovab\AppData\Local\Microsoft\Windows\Temporary Internet Files\Content.IE5\J97M1XV1\MC90019244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0872" y="3685078"/>
            <a:ext cx="1484397" cy="143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ovéPole 34"/>
          <p:cNvSpPr txBox="1"/>
          <p:nvPr/>
        </p:nvSpPr>
        <p:spPr>
          <a:xfrm>
            <a:off x="1835695" y="4577559"/>
            <a:ext cx="502830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Zkus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spojit předměty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které mají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stejný nebo podobný tvar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56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9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78" y="511484"/>
            <a:ext cx="6154139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1.3 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0" y="-18288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302" y="627534"/>
            <a:ext cx="477505" cy="6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C:\Users\koukalova\AppData\Local\Microsoft\Windows\Temporary Internet Files\Content.IE5\DSHG5858\MC900434411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3598"/>
            <a:ext cx="896663" cy="89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álný popisek 14"/>
          <p:cNvSpPr/>
          <p:nvPr/>
        </p:nvSpPr>
        <p:spPr>
          <a:xfrm>
            <a:off x="1331640" y="1318021"/>
            <a:ext cx="2304256" cy="1092249"/>
          </a:xfrm>
          <a:prstGeom prst="wedgeEllipseCallout">
            <a:avLst>
              <a:gd name="adj1" fmla="val -61807"/>
              <a:gd name="adj2" fmla="val -25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 jsou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geometrické tvary?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8" descr="C:\Users\koukalova\AppData\Local\Microsoft\Windows\Temporary Internet Files\Content.IE5\TLMJOQNB\MC900440424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075907"/>
            <a:ext cx="1057275" cy="870585"/>
          </a:xfrm>
          <a:prstGeom prst="rect">
            <a:avLst/>
          </a:prstGeom>
          <a:noFill/>
          <a:extLst/>
        </p:spPr>
      </p:pic>
      <p:sp>
        <p:nvSpPr>
          <p:cNvPr id="17" name="Oválný popisek 16"/>
          <p:cNvSpPr/>
          <p:nvPr/>
        </p:nvSpPr>
        <p:spPr>
          <a:xfrm>
            <a:off x="5436095" y="1073549"/>
            <a:ext cx="3258493" cy="1581195"/>
          </a:xfrm>
          <a:prstGeom prst="wedgeEllipseCallout">
            <a:avLst>
              <a:gd name="adj1" fmla="val -58927"/>
              <a:gd name="adj2" fmla="val -357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Mezi geometrické tvary patří </a:t>
            </a:r>
            <a:r>
              <a:rPr lang="cs-C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čtverec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trojúhelník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obdélník</a:t>
            </a:r>
            <a:r>
              <a:rPr lang="cs-CZ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 kruh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7469736" y="5236046"/>
            <a:ext cx="327685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 obrázku je znázorněn </a:t>
            </a:r>
            <a:r>
              <a:rPr lang="cs-CZ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pravý úhel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42862" y="2692088"/>
            <a:ext cx="11160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ČTVEREC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7112104" y="2958920"/>
            <a:ext cx="158248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TROJÚHELNÍK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642245" y="2976660"/>
            <a:ext cx="76335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KRUH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823322" y="2698539"/>
            <a:ext cx="122982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OBDÉLNÍK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07012" y="3193451"/>
            <a:ext cx="1084667" cy="10717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2448484" y="3315424"/>
            <a:ext cx="1979500" cy="9497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5436095" y="3537115"/>
            <a:ext cx="1175652" cy="1098746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Rovnoramenný trojúhelník 24"/>
          <p:cNvSpPr/>
          <p:nvPr/>
        </p:nvSpPr>
        <p:spPr>
          <a:xfrm>
            <a:off x="7283114" y="3525612"/>
            <a:ext cx="1240464" cy="109316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179512" y="4624358"/>
            <a:ext cx="460363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Pozoruj a popiš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rozdíl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mezi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čtvercem a obdélníkem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39" grpId="0" animBg="1"/>
      <p:bldP spid="21" grpId="0" animBg="1"/>
      <p:bldP spid="22" grpId="0" animBg="1"/>
      <p:bldP spid="27" grpId="0" animBg="1"/>
      <p:bldP spid="20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4166526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1.4 Co si řekneme nového?   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418" y="580667"/>
            <a:ext cx="645938" cy="76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C:\Users\koukalova\AppData\Local\Microsoft\Windows\Temporary Internet Files\Content.IE5\DSHG5858\MC900434411[1].wm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36" y="1014895"/>
            <a:ext cx="896663" cy="89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álný popisek 9"/>
          <p:cNvSpPr/>
          <p:nvPr/>
        </p:nvSpPr>
        <p:spPr>
          <a:xfrm>
            <a:off x="1331640" y="1067356"/>
            <a:ext cx="1864638" cy="790602"/>
          </a:xfrm>
          <a:prstGeom prst="wedgeEllipseCallout">
            <a:avLst>
              <a:gd name="adj1" fmla="val -54522"/>
              <a:gd name="adj2" fmla="val -5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poznám?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8" descr="C:\Users\koukalova\AppData\Local\Microsoft\Windows\Temporary Internet Files\Content.IE5\TLMJOQNB\MC900440424[1].wmf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649" y="987373"/>
            <a:ext cx="1057275" cy="870585"/>
          </a:xfrm>
          <a:prstGeom prst="rect">
            <a:avLst/>
          </a:prstGeom>
          <a:noFill/>
          <a:extLst/>
        </p:spPr>
      </p:pic>
      <p:sp>
        <p:nvSpPr>
          <p:cNvPr id="12" name="Oválný popisek 11"/>
          <p:cNvSpPr/>
          <p:nvPr/>
        </p:nvSpPr>
        <p:spPr>
          <a:xfrm>
            <a:off x="5242532" y="974902"/>
            <a:ext cx="2860780" cy="1224135"/>
          </a:xfrm>
          <a:prstGeom prst="wedgeEllipseCallout">
            <a:avLst>
              <a:gd name="adj1" fmla="val -57651"/>
              <a:gd name="adj2" fmla="val -22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to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jednoduché, dobře se dívej….</a:t>
            </a:r>
            <a:endParaRPr lang="cs-CZ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Přímá spojnice 23"/>
          <p:cNvCxnSpPr/>
          <p:nvPr/>
        </p:nvCxnSpPr>
        <p:spPr>
          <a:xfrm>
            <a:off x="2555776" y="2499742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48142" y="2158779"/>
            <a:ext cx="118333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ČTVEREC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7053594" y="2620366"/>
            <a:ext cx="169950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TROJÚHELNÍK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622859" y="2620366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KRUH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714590" y="2152444"/>
            <a:ext cx="1289135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OBDÉLNÍK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395536" y="2818388"/>
            <a:ext cx="1084667" cy="107174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2369407" y="2818388"/>
            <a:ext cx="1979500" cy="9497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5420550" y="3128197"/>
            <a:ext cx="1175652" cy="1098746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Rovnoramenný trojúhelník 38"/>
          <p:cNvSpPr/>
          <p:nvPr/>
        </p:nvSpPr>
        <p:spPr>
          <a:xfrm>
            <a:off x="7340682" y="3128197"/>
            <a:ext cx="1240464" cy="1093163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342505" y="4155926"/>
            <a:ext cx="1276311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Má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čtyři </a:t>
            </a:r>
          </a:p>
          <a:p>
            <a:pPr algn="ctr"/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stejně dlouhé</a:t>
            </a:r>
          </a:p>
          <a:p>
            <a:pPr algn="ctr"/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2469331" y="4086488"/>
            <a:ext cx="1967205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Má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dvě a dvě protější</a:t>
            </a:r>
          </a:p>
          <a:p>
            <a:pPr algn="ctr"/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strany stejně </a:t>
            </a:r>
          </a:p>
          <a:p>
            <a:pPr algn="ctr"/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dlouhé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5612562" y="4490121"/>
            <a:ext cx="973343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kulatý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3" name="TextovéPole 42"/>
          <p:cNvSpPr txBox="1"/>
          <p:nvPr/>
        </p:nvSpPr>
        <p:spPr>
          <a:xfrm>
            <a:off x="7340681" y="4501986"/>
            <a:ext cx="132279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Má </a:t>
            </a:r>
            <a:r>
              <a:rPr lang="cs-CZ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tři strany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6" grpId="0" animBg="1"/>
      <p:bldP spid="28" grpId="0" animBg="1"/>
      <p:bldP spid="31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0" y="-11289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2" descr="http://t3.gstatic.com/images?q=tbn:ANd9GcSifZDslFTdmkh4rux-JRtz5LqN9c3XpjxzGmowdaNpmD-bNWR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818" y="627534"/>
            <a:ext cx="841834" cy="114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Nadpis 1"/>
          <p:cNvSpPr txBox="1">
            <a:spLocks/>
          </p:cNvSpPr>
          <p:nvPr/>
        </p:nvSpPr>
        <p:spPr>
          <a:xfrm>
            <a:off x="0" y="504000"/>
            <a:ext cx="3601306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1.5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041743" y="1519964"/>
            <a:ext cx="3416320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Poznáš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všechny geometrické tvary?</a:t>
            </a:r>
          </a:p>
        </p:txBody>
      </p:sp>
      <p:sp>
        <p:nvSpPr>
          <p:cNvPr id="3" name="Obdélník 2"/>
          <p:cNvSpPr/>
          <p:nvPr/>
        </p:nvSpPr>
        <p:spPr>
          <a:xfrm rot="16200000">
            <a:off x="1428961" y="1628088"/>
            <a:ext cx="225211" cy="45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1115616" y="1199742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Rovnoramenný trojúhelník 4"/>
          <p:cNvSpPr/>
          <p:nvPr/>
        </p:nvSpPr>
        <p:spPr>
          <a:xfrm>
            <a:off x="881287" y="2114142"/>
            <a:ext cx="1383058" cy="110568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>
            <a:off x="563381" y="1635646"/>
            <a:ext cx="124600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Rovnoramenný trojúhelník 28"/>
          <p:cNvSpPr/>
          <p:nvPr/>
        </p:nvSpPr>
        <p:spPr>
          <a:xfrm rot="4774203">
            <a:off x="2153533" y="1332143"/>
            <a:ext cx="311680" cy="375642"/>
          </a:xfrm>
          <a:prstGeom prst="triangle">
            <a:avLst>
              <a:gd name="adj" fmla="val 5000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ovnoramenný trojúhelník 29"/>
          <p:cNvSpPr/>
          <p:nvPr/>
        </p:nvSpPr>
        <p:spPr>
          <a:xfrm rot="16518413">
            <a:off x="662133" y="1378783"/>
            <a:ext cx="331819" cy="375642"/>
          </a:xfrm>
          <a:prstGeom prst="triangle">
            <a:avLst>
              <a:gd name="adj" fmla="val 5000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Rovnoramenný trojúhelník 30"/>
          <p:cNvSpPr/>
          <p:nvPr/>
        </p:nvSpPr>
        <p:spPr>
          <a:xfrm>
            <a:off x="2401858" y="1566604"/>
            <a:ext cx="124600" cy="21602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Rovnoramenný trojúhelník 32"/>
          <p:cNvSpPr/>
          <p:nvPr/>
        </p:nvSpPr>
        <p:spPr>
          <a:xfrm flipV="1">
            <a:off x="563381" y="1197064"/>
            <a:ext cx="144669" cy="27126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ovnoramenný trojúhelník 33"/>
          <p:cNvSpPr/>
          <p:nvPr/>
        </p:nvSpPr>
        <p:spPr>
          <a:xfrm flipV="1">
            <a:off x="2464158" y="1197064"/>
            <a:ext cx="102439" cy="24217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 rot="21118083">
            <a:off x="1903847" y="3827346"/>
            <a:ext cx="385192" cy="394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 rot="20893186">
            <a:off x="1730439" y="3368596"/>
            <a:ext cx="318864" cy="345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 rot="961026">
            <a:off x="1041707" y="3354503"/>
            <a:ext cx="31318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 rot="784875">
            <a:off x="766803" y="3804270"/>
            <a:ext cx="385192" cy="3945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 rot="1494240">
            <a:off x="1925147" y="2380710"/>
            <a:ext cx="770384" cy="293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 rot="20737688">
            <a:off x="1925960" y="4299942"/>
            <a:ext cx="77038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bdélník 40"/>
          <p:cNvSpPr/>
          <p:nvPr/>
        </p:nvSpPr>
        <p:spPr>
          <a:xfrm rot="764306">
            <a:off x="312027" y="4235966"/>
            <a:ext cx="77038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 rot="21006476">
            <a:off x="496095" y="2288470"/>
            <a:ext cx="770384" cy="293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 flipH="1">
            <a:off x="1286001" y="1387154"/>
            <a:ext cx="198165" cy="180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>
            <a:off x="2721604" y="2606030"/>
            <a:ext cx="338336" cy="313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>
            <a:off x="112645" y="2423704"/>
            <a:ext cx="338336" cy="313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 flipH="1">
            <a:off x="1599399" y="1387154"/>
            <a:ext cx="198165" cy="180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/>
          <p:cNvSpPr/>
          <p:nvPr/>
        </p:nvSpPr>
        <p:spPr>
          <a:xfrm flipH="1">
            <a:off x="1814197" y="2979664"/>
            <a:ext cx="198165" cy="180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 flipH="1">
            <a:off x="1075827" y="2964521"/>
            <a:ext cx="198165" cy="180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vál 51"/>
          <p:cNvSpPr/>
          <p:nvPr/>
        </p:nvSpPr>
        <p:spPr>
          <a:xfrm flipH="1">
            <a:off x="1465344" y="2958572"/>
            <a:ext cx="198165" cy="1800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1364065" y="1851670"/>
            <a:ext cx="385192" cy="72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TextovéPole 53"/>
          <p:cNvSpPr txBox="1"/>
          <p:nvPr/>
        </p:nvSpPr>
        <p:spPr>
          <a:xfrm>
            <a:off x="4067722" y="2241742"/>
            <a:ext cx="419377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Spočítej, pojmenuj a zapiš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kolik kterých je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Obdélník 54"/>
          <p:cNvSpPr/>
          <p:nvPr/>
        </p:nvSpPr>
        <p:spPr>
          <a:xfrm>
            <a:off x="4041743" y="2964521"/>
            <a:ext cx="619379" cy="6246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délník 55"/>
          <p:cNvSpPr/>
          <p:nvPr/>
        </p:nvSpPr>
        <p:spPr>
          <a:xfrm>
            <a:off x="3846110" y="3802628"/>
            <a:ext cx="1010646" cy="56275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6516216" y="3743450"/>
            <a:ext cx="681185" cy="696721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ovnoramenný trojúhelník 57"/>
          <p:cNvSpPr/>
          <p:nvPr/>
        </p:nvSpPr>
        <p:spPr>
          <a:xfrm>
            <a:off x="6660232" y="2863164"/>
            <a:ext cx="590004" cy="5627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3707904" y="4676511"/>
            <a:ext cx="4915128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Pokud jsi správně počítal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, můžeš obrázek vybarvit.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7654434" y="433749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>
            <a:off x="7668344" y="3425916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60"/>
          <p:cNvCxnSpPr/>
          <p:nvPr/>
        </p:nvCxnSpPr>
        <p:spPr>
          <a:xfrm>
            <a:off x="5100770" y="435143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>
            <a:off x="5100770" y="3534523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37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822520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1.6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1.gstatic.com/images?q=tbn:ANd9GcRzHMA4mQ3OHw_tDEfCmY-BTCz3v0qOTIn8YFFY23ZHnO3hTGvvZ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8623" y="709987"/>
            <a:ext cx="765354" cy="1038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467544" y="1161701"/>
            <a:ext cx="2356222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Čtverec a obdélník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mají</a:t>
            </a:r>
          </a:p>
          <a:p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vrcholy a 4 strany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554844" y="2621450"/>
            <a:ext cx="2533065" cy="15696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Pokus se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ze stavebnice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s geometrickými tvary </a:t>
            </a:r>
          </a:p>
          <a:p>
            <a:pPr algn="ctr"/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sestavit </a:t>
            </a:r>
          </a:p>
          <a:p>
            <a:pPr algn="ctr"/>
            <a:r>
              <a:rPr lang="cs-CZ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 nejvíce obrázků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Spolužák hádá, co jsi složil. 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672423" y="3003798"/>
            <a:ext cx="1765198" cy="97770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ovnoramenný trojúhelník 25"/>
          <p:cNvSpPr/>
          <p:nvPr/>
        </p:nvSpPr>
        <p:spPr>
          <a:xfrm>
            <a:off x="3779912" y="2855066"/>
            <a:ext cx="2030850" cy="110242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3530135" y="1204840"/>
            <a:ext cx="2159566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Trojúhelník má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vrcholy a </a:t>
            </a:r>
            <a:r>
              <a:rPr lang="cs-CZ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strany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979223" y="1973037"/>
            <a:ext cx="11515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VRCHOLY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115616" y="4464903"/>
            <a:ext cx="10021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STRANY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4066121" y="2117105"/>
            <a:ext cx="11515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VRCHOLY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4294238" y="4448117"/>
            <a:ext cx="10021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STRANY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672423" y="2374048"/>
            <a:ext cx="561704" cy="629750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672423" y="2316650"/>
            <a:ext cx="728487" cy="1664857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1858110" y="2397866"/>
            <a:ext cx="580834" cy="605932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1507111" y="2316650"/>
            <a:ext cx="914400" cy="1664857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endCxn id="26" idx="2"/>
          </p:cNvCxnSpPr>
          <p:nvPr/>
        </p:nvCxnSpPr>
        <p:spPr>
          <a:xfrm flipH="1">
            <a:off x="3779912" y="2491880"/>
            <a:ext cx="514327" cy="1465614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/>
          <p:nvPr/>
        </p:nvCxnSpPr>
        <p:spPr>
          <a:xfrm>
            <a:off x="4678194" y="2486309"/>
            <a:ext cx="117143" cy="368757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>
            <a:off x="5155556" y="2491880"/>
            <a:ext cx="655206" cy="1465614"/>
          </a:xfrm>
          <a:prstGeom prst="straightConnector1">
            <a:avLst/>
          </a:prstGeom>
          <a:ln w="19050"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23" idx="3"/>
          </p:cNvCxnSpPr>
          <p:nvPr/>
        </p:nvCxnSpPr>
        <p:spPr>
          <a:xfrm flipV="1">
            <a:off x="1763688" y="3492653"/>
            <a:ext cx="673933" cy="972251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/>
          <p:nvPr/>
        </p:nvCxnSpPr>
        <p:spPr>
          <a:xfrm flipH="1" flipV="1">
            <a:off x="672423" y="3406280"/>
            <a:ext cx="545631" cy="1058624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 flipV="1">
            <a:off x="1627344" y="3003798"/>
            <a:ext cx="18311" cy="1439822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H="1" flipV="1">
            <a:off x="1373632" y="3992242"/>
            <a:ext cx="27278" cy="455875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/>
          <p:nvPr/>
        </p:nvCxnSpPr>
        <p:spPr>
          <a:xfrm flipV="1">
            <a:off x="4665417" y="3471368"/>
            <a:ext cx="673933" cy="972251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 flipV="1">
            <a:off x="4609917" y="3981508"/>
            <a:ext cx="35640" cy="462111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/>
          <p:nvPr/>
        </p:nvCxnSpPr>
        <p:spPr>
          <a:xfrm flipH="1" flipV="1">
            <a:off x="4139952" y="3492652"/>
            <a:ext cx="360041" cy="950968"/>
          </a:xfrm>
          <a:prstGeom prst="straightConnector1">
            <a:avLst/>
          </a:prstGeom>
          <a:ln w="1905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7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305713" cy="477054"/>
          </a:xfr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Geometrical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shape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34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   </a:t>
            </a:r>
            <a:r>
              <a:rPr lang="cs-CZ" sz="1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t0.gstatic.com/images?q=tbn:ANd9GcQRsakOGX2swOmuumVNaB-Fdi156b2tG9vb-9g0YPepysxL4pE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23" y="715253"/>
            <a:ext cx="1105877" cy="581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Obrázek 41" descr="http://t3.gstatic.com/images?q=tbn:ANd9GcQqUlkEVdoYbhC1DWqNXdrJZB7CsjGQ6xLZE3qXvbDbMTNqLkR5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649" y="638445"/>
            <a:ext cx="879770" cy="735082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extovéPole 27"/>
          <p:cNvSpPr txBox="1"/>
          <p:nvPr/>
        </p:nvSpPr>
        <p:spPr>
          <a:xfrm>
            <a:off x="407017" y="1789679"/>
            <a:ext cx="111601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ČTVEREC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7449020" y="1768505"/>
            <a:ext cx="158248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TROJÚHELNÍK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563660" y="1773816"/>
            <a:ext cx="763351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KRUH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627784" y="1816028"/>
            <a:ext cx="1229824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OBDÉLNÍK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390674" y="2513893"/>
            <a:ext cx="1427004" cy="144241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2195736" y="2575841"/>
            <a:ext cx="2378798" cy="114803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148064" y="2351860"/>
            <a:ext cx="1594544" cy="1646426"/>
          </a:xfrm>
          <a:prstGeom prst="ellipse">
            <a:avLst/>
          </a:prstGeom>
          <a:solidFill>
            <a:srgbClr val="8137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Rovnoramenný trojúhelník 34"/>
          <p:cNvSpPr/>
          <p:nvPr/>
        </p:nvSpPr>
        <p:spPr>
          <a:xfrm>
            <a:off x="7204047" y="2395820"/>
            <a:ext cx="1589153" cy="1508077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2693471" y="3956303"/>
            <a:ext cx="138332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RECTANGLE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03077" y="4294857"/>
            <a:ext cx="100219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SQUARE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5626597" y="4299942"/>
            <a:ext cx="91242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CIRCLE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7409331" y="4299942"/>
            <a:ext cx="1207382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TRIANGLE</a:t>
            </a:r>
          </a:p>
        </p:txBody>
      </p:sp>
    </p:spTree>
    <p:extLst>
      <p:ext uri="{BB962C8B-B14F-4D97-AF65-F5344CB8AC3E}">
        <p14:creationId xmlns:p14="http://schemas.microsoft.com/office/powerpoint/2010/main" val="35926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42024"/>
            <a:ext cx="2351991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30559"/>
              </p:ext>
            </p:extLst>
          </p:nvPr>
        </p:nvGraphicFramePr>
        <p:xfrm>
          <a:off x="183540" y="1044001"/>
          <a:ext cx="7185180" cy="3929949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88778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Mezi geometrické tvary nepatří: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 čtverec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obdélník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trojúhelník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kolečko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Geometrické tvary </a:t>
                      </a:r>
                      <a:r>
                        <a:rPr lang="cs-CZ" sz="1600" b="1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jsou: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 kruh, čtverec, obdélník, trojúhelník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b) obdélník, koule, kvádr, čtverec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c) čtverec, krychle, koule, kruh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d) krychle, kvádr, koule, válec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38391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Kolo u automobilu má </a:t>
                      </a: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tvar:</a:t>
                      </a: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  obdélníku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b)  kruhu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c)  čtverce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d)  trojúhelníku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endParaRPr kumimoji="0" lang="cs-CZ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Dopravní značka Dej přednost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v jízdě má </a:t>
                      </a:r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tvar:</a:t>
                      </a:r>
                      <a:endParaRPr lang="cs-CZ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cs-CZ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a) válce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b) šišky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c) trojúhelníku</a:t>
                      </a:r>
                    </a:p>
                    <a:p>
                      <a:r>
                        <a:rPr lang="cs-CZ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d) kruhu</a:t>
                      </a:r>
                      <a:endParaRPr lang="cs-CZ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endParaRPr lang="cs-CZ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rgbClr val="9BBB59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5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507326"/>
            <a:ext cx="357565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09422" y="1275606"/>
            <a:ext cx="8640960" cy="259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r>
              <a:rPr lang="cs-CZ" sz="1400" dirty="0" smtClean="0"/>
              <a:t>   </a:t>
            </a:r>
            <a:endParaRPr lang="cs-CZ" sz="1400" dirty="0"/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  <p:sp>
        <p:nvSpPr>
          <p:cNvPr id="3" name="Obdélník 2"/>
          <p:cNvSpPr/>
          <p:nvPr/>
        </p:nvSpPr>
        <p:spPr>
          <a:xfrm>
            <a:off x="226368" y="1675951"/>
            <a:ext cx="1105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9816" y="3363838"/>
            <a:ext cx="78843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50699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6460</TotalTime>
  <Words>765</Words>
  <Application>Microsoft Office PowerPoint</Application>
  <PresentationFormat>Předvádění na obrazovce (16:9)</PresentationFormat>
  <Paragraphs>142</Paragraphs>
  <Slides>10</Slides>
  <Notes>9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1.1 Čtverec, obdélník, trojúhelník, kruh</vt:lpstr>
      <vt:lpstr>1.2 Co již víme</vt:lpstr>
      <vt:lpstr>1.3  Jaké si řekneme nové termíny a názvy?</vt:lpstr>
      <vt:lpstr>1.4 Co si řekneme nového?    </vt:lpstr>
      <vt:lpstr>Prezentace aplikace PowerPoint</vt:lpstr>
      <vt:lpstr>1.6 Něco navíc pro šikovné</vt:lpstr>
      <vt:lpstr>1.7 Geometrical shape</vt:lpstr>
      <vt:lpstr>1.8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Zuzka</cp:lastModifiedBy>
  <cp:revision>422</cp:revision>
  <dcterms:created xsi:type="dcterms:W3CDTF">2010-10-18T18:21:56Z</dcterms:created>
  <dcterms:modified xsi:type="dcterms:W3CDTF">2013-01-16T20:05:29Z</dcterms:modified>
</cp:coreProperties>
</file>