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62746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 Jaderná energie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Markéta Bauerová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7"/>
          <p:cNvSpPr txBox="1">
            <a:spLocks/>
          </p:cNvSpPr>
          <p:nvPr/>
        </p:nvSpPr>
        <p:spPr>
          <a:xfrm>
            <a:off x="50404" y="1203598"/>
            <a:ext cx="5580112" cy="28132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120000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Jaderná reakce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přeměňování jádra jednoho nuklidu v jádra jiných nuklidů. Elektrický náboj i počet nukleonů je však stejný po reakci jako před reakcí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chemeClr val="tx1"/>
              </a:buClr>
              <a:buSzPct val="120000"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Radioaktivita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je vyzařování jaderného záření nestabilními jádry atomů při jejich rozpadu</a:t>
            </a:r>
          </a:p>
          <a:p>
            <a:pPr>
              <a:buClr>
                <a:schemeClr val="tx1"/>
              </a:buClr>
              <a:buSzPct val="120000"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Radionuklidy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samovolně se přeměňují na jiné nuklidy. Doba přeměnění poloviny jader radionuklidu je poločas přeměny. Lze vyrábět i umělé.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429" y="771550"/>
            <a:ext cx="2681064" cy="3551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90585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Bauerová Markéta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Jaderná energie, radioaktivita,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jaderné reakce, jaderný reaktor.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atomové jádro, jaderné síly, nukleové číslo, využití jaderného záření, jaderné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reakce, Einsteinovu teorii a reaktor.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0" y="1275606"/>
            <a:ext cx="9144000" cy="314096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030A0"/>
              </a:buClr>
              <a:buSzPct val="120000"/>
              <a:buNone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Složení atomu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kladně nabité atomové jádro, složené z nukleonů, obklopené elektronovým obalem. </a:t>
            </a:r>
          </a:p>
          <a:p>
            <a:pPr marL="0" indent="0">
              <a:buClr>
                <a:srgbClr val="7030A0"/>
              </a:buClr>
              <a:buSzPct val="120000"/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7030A0"/>
              </a:buClr>
              <a:buSzPct val="120000"/>
              <a:buNone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Nukleonové číslo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počet protonů a neutronů v jádře</a:t>
            </a:r>
          </a:p>
          <a:p>
            <a:pPr marL="0" indent="0">
              <a:buClr>
                <a:srgbClr val="7030A0"/>
              </a:buClr>
              <a:buSzPct val="120000"/>
              <a:buNone/>
            </a:pPr>
            <a:endParaRPr lang="cs-C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7030A0"/>
              </a:buClr>
              <a:buSzPct val="120000"/>
              <a:buNone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Protonové číslo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počet protonů</a:t>
            </a:r>
          </a:p>
          <a:p>
            <a:pPr marL="0" indent="0">
              <a:buClr>
                <a:srgbClr val="7030A0"/>
              </a:buClr>
              <a:buSzPct val="120000"/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7030A0"/>
              </a:buClr>
              <a:buSzPct val="120000"/>
              <a:buNone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Nuklidy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látky složené z atomů, které mají stejné protonové a nukleonové číslo</a:t>
            </a:r>
          </a:p>
          <a:p>
            <a:pPr marL="0" indent="0">
              <a:buClr>
                <a:srgbClr val="7030A0"/>
              </a:buClr>
              <a:buSzPct val="120000"/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7030A0"/>
              </a:buClr>
              <a:buSzPct val="120000"/>
              <a:buNone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Izotopy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dva atomy stejného protonového čísla, ale s různým nukleonovým číslem</a:t>
            </a:r>
          </a:p>
          <a:p>
            <a:pPr marL="0" indent="0">
              <a:buClr>
                <a:srgbClr val="7030A0"/>
              </a:buClr>
              <a:buSzPct val="120000"/>
              <a:buNone/>
            </a:pPr>
            <a:endParaRPr lang="cs-CZ" dirty="0" smtClean="0"/>
          </a:p>
          <a:p>
            <a:pPr marL="0" indent="0">
              <a:buClr>
                <a:srgbClr val="7030A0"/>
              </a:buClr>
              <a:buSzPct val="120000"/>
              <a:buNone/>
            </a:pPr>
            <a:endParaRPr lang="cs-CZ" dirty="0"/>
          </a:p>
        </p:txBody>
      </p:sp>
      <p:pic>
        <p:nvPicPr>
          <p:cNvPr id="5" name="Picture 3" descr="C:\Users\bauerova\AppData\Local\Microsoft\Windows\Temporary Internet Files\Content.IE5\EYLRE51C\MC9002410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49478"/>
            <a:ext cx="182535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bauerova\AppData\Local\Microsoft\Windows\Temporary Internet Files\Content.IE5\0YV1DU3Q\MC90029258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427734"/>
            <a:ext cx="1385550" cy="103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bauerova\AppData\Local\Microsoft\Windows\Temporary Internet Files\Content.IE5\7F28TNXT\MC9004369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69522"/>
            <a:ext cx="1623970" cy="115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bauerova\AppData\Local\Microsoft\Windows\Temporary Internet Files\Content.IE5\7F28TNXT\MC9004369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85546"/>
            <a:ext cx="1623970" cy="115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bauerova\AppData\Local\Microsoft\Windows\Temporary Internet Files\Content.IE5\7F28TNXT\MC9004369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85546"/>
            <a:ext cx="1623970" cy="115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66023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42.3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7"/>
          <p:cNvSpPr txBox="1">
            <a:spLocks/>
          </p:cNvSpPr>
          <p:nvPr/>
        </p:nvSpPr>
        <p:spPr>
          <a:xfrm>
            <a:off x="5383" y="1002432"/>
            <a:ext cx="5580112" cy="351353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030A0"/>
              </a:buClr>
              <a:buNone/>
            </a:pPr>
            <a:endParaRPr lang="cs-CZ" sz="2600" dirty="0" smtClean="0">
              <a:latin typeface="Arial Narrow" panose="020B0606020202030204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Záření alfa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kladně nabité částice vyvrhované některými radioaktivními jádry. Nepronikají do velké hloubky. Nebezpečné, působí-li uvnitř organizmu.</a:t>
            </a:r>
          </a:p>
          <a:p>
            <a:pPr>
              <a:buClr>
                <a:schemeClr val="tx1"/>
              </a:buClr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Záření beta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částice vyvrhované některými radioaktivními jádry téměř rychlostí světla. Rozlišuje se na elektrony a pozitrony (antičástice k elektronům s kladným nábojem). Pohlcuje se tenkým plechem.</a:t>
            </a:r>
          </a:p>
          <a:p>
            <a:pPr>
              <a:buClr>
                <a:schemeClr val="tx1"/>
              </a:buClr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Záření gama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neviditelné elektromagnetické vlny. Gama záření a záření neutronové mají největší pronikavost.</a:t>
            </a:r>
          </a:p>
          <a:p>
            <a:pPr>
              <a:buClr>
                <a:schemeClr val="tx1"/>
              </a:buClr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987574"/>
            <a:ext cx="2681064" cy="4011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63258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3"/>
          <p:cNvSpPr txBox="1">
            <a:spLocks/>
          </p:cNvSpPr>
          <p:nvPr/>
        </p:nvSpPr>
        <p:spPr>
          <a:xfrm>
            <a:off x="0" y="1056209"/>
            <a:ext cx="9144000" cy="41044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4622" indent="-285750">
              <a:buClr>
                <a:schemeClr val="tx1"/>
              </a:buClr>
              <a:buSzPct val="110000"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10000"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Metodou značených atomů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můžeme sledovat koloběh látek v přírodě či organizmech.</a:t>
            </a:r>
          </a:p>
          <a:p>
            <a:pPr>
              <a:buClr>
                <a:schemeClr val="tx1"/>
              </a:buClr>
              <a:buSzPct val="110000"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10000"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Radionuklidy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jsou užitečné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vědě, lékařství a technice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04622" indent="-285750">
              <a:buClr>
                <a:schemeClr val="tx1"/>
              </a:buClr>
              <a:buSzPct val="110000"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10000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 se pomocí nich určit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stáří organických látek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hornin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Clr>
                <a:schemeClr val="tx1"/>
              </a:buClr>
              <a:buSzPct val="110000"/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chemeClr val="tx1"/>
              </a:buClr>
              <a:buSzPct val="110000"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Ozařováním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možné zničit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zhoubné nádory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chránit potraviny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sterilizovat předměty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04622" indent="-285750">
              <a:buClr>
                <a:schemeClr val="tx1"/>
              </a:buClr>
              <a:buSzPct val="110000"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10000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průmyslu poslouží jako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kontrolor kvality výrobku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04622" indent="-285750">
              <a:buClr>
                <a:schemeClr val="tx1"/>
              </a:buClr>
              <a:buSzPct val="110000"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10000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zdrojem i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elektrické energie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odlehlých místech či v kosmu.</a:t>
            </a:r>
          </a:p>
          <a:p>
            <a:pPr>
              <a:buClr>
                <a:srgbClr val="7030A0"/>
              </a:buClr>
              <a:buSzPct val="110000"/>
            </a:pPr>
            <a:endParaRPr lang="cs-CZ" sz="2400" dirty="0" smtClean="0">
              <a:latin typeface="Arial Narrow" panose="020B0606020202030204" pitchFamily="34" charset="0"/>
            </a:endParaRPr>
          </a:p>
          <a:p>
            <a:pPr>
              <a:buClr>
                <a:srgbClr val="7030A0"/>
              </a:buClr>
              <a:buSzPct val="110000"/>
            </a:pPr>
            <a:endParaRPr lang="cs-CZ" sz="2400" dirty="0">
              <a:latin typeface="Arial Narrow" panose="020B0606020202030204" pitchFamily="34" charset="0"/>
            </a:endParaRPr>
          </a:p>
        </p:txBody>
      </p:sp>
      <p:pic>
        <p:nvPicPr>
          <p:cNvPr id="6" name="Picture 5" descr="C:\Users\bauerova\AppData\Local\Microsoft\Windows\Temporary Internet Files\Content.IE5\7F28TNXT\MP90040045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7534"/>
            <a:ext cx="1654536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Program Files (x86)\Microsoft Office\MEDIA\CAGCAT10\j030107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02059"/>
            <a:ext cx="1171010" cy="117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bauerova\AppData\Local\Microsoft\Windows\Temporary Internet Files\Content.IE5\Q6QLGD7D\MM900365170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23878"/>
            <a:ext cx="9906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bauerova\AppData\Local\Microsoft\Windows\Temporary Internet Files\Content.IE5\7F28TNXT\MM900285332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284" y="177966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bauerova\AppData\Local\Microsoft\Windows\Temporary Internet Files\Content.IE5\Q6QLGD7D\MP900448454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417" y="3538850"/>
            <a:ext cx="1242708" cy="149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016" y="483518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42.5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-30832" y="1059582"/>
            <a:ext cx="9144000" cy="508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7030A0"/>
              </a:buClr>
              <a:buSzPct val="12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Chemické i jaderné reakce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můžou uvolňovat energii. Nukleony v jádře atomu jsou vázány jadernými silami. Během jaderných reakcí uvolňovaná energie je milionkrát větší než u reakcích chemických.</a:t>
            </a:r>
          </a:p>
          <a:p>
            <a:pPr algn="l">
              <a:buClr>
                <a:srgbClr val="7030A0"/>
              </a:buClr>
              <a:buSzPct val="120000"/>
              <a:buFont typeface="Arial" panose="020B0604020202020204" pitchFamily="34" charset="0"/>
              <a:buChar char="•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 Einstein vypočetl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energie obsažená v tělese souvisí s jeho hmotností: </a:t>
            </a:r>
          </a:p>
          <a:p>
            <a:pPr marL="118872"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=mc2</a:t>
            </a:r>
          </a:p>
          <a:p>
            <a:pPr algn="l">
              <a:buClr>
                <a:srgbClr val="7030A0"/>
              </a:buClr>
              <a:buSzPct val="120000"/>
              <a:buFont typeface="Arial" panose="020B0604020202020204" pitchFamily="34" charset="0"/>
              <a:buChar char="•"/>
            </a:pPr>
            <a:endPara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aderné reakce:</a:t>
            </a:r>
          </a:p>
          <a:p>
            <a:pPr lvl="2" algn="l">
              <a:buClr>
                <a:srgbClr val="7030A0"/>
              </a:buClr>
              <a:buSzPct val="120000"/>
            </a:pP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slučování lehkých jader – termojaderná reakce (probíhá  na hvězdách, na Slunci)</a:t>
            </a:r>
          </a:p>
          <a:p>
            <a:pPr lvl="2" algn="l">
              <a:buClr>
                <a:srgbClr val="7030A0"/>
              </a:buClr>
              <a:buSzPct val="120000"/>
            </a:pP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rozpad těžkých nestabilních jader – řetězová reakce (např. uranová rozpadová řada)</a:t>
            </a:r>
          </a:p>
          <a:p>
            <a:pPr marL="768096" lvl="2">
              <a:buClr>
                <a:srgbClr val="7030A0"/>
              </a:buClr>
              <a:buSzPct val="12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096" lvl="2">
              <a:buClr>
                <a:srgbClr val="7030A0"/>
              </a:buClr>
              <a:buSzPct val="120000"/>
            </a:pPr>
            <a:endParaRPr 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Users\bauerova\AppData\Local\Microsoft\Windows\Temporary Internet Files\Content.IE5\Q6QLGD7D\MC9002390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43758"/>
            <a:ext cx="1300055" cy="111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bauerova\AppData\Local\Microsoft\Windows\Temporary Internet Files\Content.IE5\Q6QLGD7D\MC9002390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43757"/>
            <a:ext cx="1300055" cy="111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bauerova\AppData\Local\Microsoft\Windows\Temporary Internet Files\Content.IE5\EYLRE51C\MC9002871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922"/>
            <a:ext cx="982491" cy="68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42.6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4"/>
          <p:cNvSpPr txBox="1">
            <a:spLocks/>
          </p:cNvSpPr>
          <p:nvPr/>
        </p:nvSpPr>
        <p:spPr>
          <a:xfrm>
            <a:off x="-30857" y="1208509"/>
            <a:ext cx="7627193" cy="2486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zóna jaderného reaktoru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probíhá v ní řetězová jaderná reakce. Štěpný materiál je součástí palivových článků.</a:t>
            </a:r>
          </a:p>
          <a:p>
            <a:pPr algn="l">
              <a:buClr>
                <a:srgbClr val="7030A0"/>
              </a:buClr>
              <a:buSzPct val="12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Moderátor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zpomalení neutronů uvolněných při štěpení.</a:t>
            </a:r>
          </a:p>
          <a:p>
            <a:pPr algn="l">
              <a:buClr>
                <a:srgbClr val="7030A0"/>
              </a:buClr>
              <a:buSzPct val="12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Regulační tyče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slouží k ovládání reaktoru. K zastavení řetězové reakce se využívají havarijní tyče.</a:t>
            </a:r>
          </a:p>
          <a:p>
            <a:pPr algn="l">
              <a:buClr>
                <a:srgbClr val="7030A0"/>
              </a:buClr>
              <a:buSzPct val="12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zóna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bývá chlazena vodou v tlakové nádobě. Teplo, které odevzdává horká voda 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parogenerátoru, 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vytváří páru k pohonu turbíny turboalternátoru.</a:t>
            </a: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C:\Users\bauerova\AppData\Local\Microsoft\Windows\Temporary Internet Files\Content.IE5\0YV1DU3Q\MC9000299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840" y="1321135"/>
            <a:ext cx="158077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bauerova\AppData\Local\Microsoft\Windows\Temporary Internet Files\Content.IE5\7F28TNXT\MC90003642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83918"/>
            <a:ext cx="2520280" cy="87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42.7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Physics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Zástupný symbol pro obsah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666096"/>
              </p:ext>
            </p:extLst>
          </p:nvPr>
        </p:nvGraphicFramePr>
        <p:xfrm>
          <a:off x="2627784" y="915566"/>
          <a:ext cx="3682680" cy="4049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472"/>
                <a:gridCol w="1872208"/>
              </a:tblGrid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ČESKY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atom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atom</a:t>
                      </a: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energie</a:t>
                      </a:r>
                    </a:p>
                    <a:p>
                      <a:pPr algn="ctr"/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nuclear</a:t>
                      </a:r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reaction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jaderná reakce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reaction</a:t>
                      </a:r>
                      <a:endParaRPr lang="cs-CZ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reakce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lékařství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věda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technika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radioactivity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radioaktivita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C:\Program Files (x86)\Microsoft Office\MEDIA\CAGCAT10\j025130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09067">
            <a:off x="289127" y="1519862"/>
            <a:ext cx="1058015" cy="89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Program Files (x86)\Microsoft Office\MEDIA\CAGCAT10\j0186002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552" y="3075806"/>
            <a:ext cx="1775765" cy="182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bauerova\AppData\Local\Microsoft\Windows\Temporary Internet Files\Content.IE5\EYLRE51C\MM90036517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02" y="2931790"/>
            <a:ext cx="1416291" cy="160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06041">
            <a:off x="6837119" y="1386614"/>
            <a:ext cx="991613" cy="155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bauerova\AppData\Local\Microsoft\Windows\Temporary Internet Files\Content.IE5\0YV1DU3Q\MC90030106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624" y="702305"/>
            <a:ext cx="992455" cy="99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bauerova\AppData\Local\Microsoft\Windows\Temporary Internet Files\Content.IE5\7F28TNXT\MC900436917[2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326" y="492443"/>
            <a:ext cx="1202318" cy="120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668344" y="1203598"/>
            <a:ext cx="1460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2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8252792" y="1451253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668344" y="422448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102622"/>
              </p:ext>
            </p:extLst>
          </p:nvPr>
        </p:nvGraphicFramePr>
        <p:xfrm>
          <a:off x="123378" y="1342097"/>
          <a:ext cx="7544966" cy="3382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3067"/>
                <a:gridCol w="3831899"/>
              </a:tblGrid>
              <a:tr h="1949733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+mj-lt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jakých částic se atom skládá: </a:t>
                      </a:r>
                    </a:p>
                    <a:p>
                      <a:pPr marL="342900" indent="-342900">
                        <a:buClr>
                          <a:schemeClr val="tx1"/>
                        </a:buClr>
                        <a:buSzPct val="120000"/>
                        <a:buFont typeface="+mj-lt"/>
                        <a:buAutoNum type="arabicPeriod"/>
                      </a:pP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kladně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nabité atomové jádro složené z nukleonů obklopené elektronovým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obalem</a:t>
                      </a:r>
                      <a:endParaRPr lang="cs-CZ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záporně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nabité atomové jádro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složené z nukleonů obklopené elektronovým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obalem</a:t>
                      </a:r>
                      <a:endParaRPr lang="cs-CZ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kladně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nabité atomové jádro složené z elektronů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obklopené nukleony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 se využívají radionuklidy při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léčení?</a:t>
                      </a: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k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chraně potravin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ke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kontrole kvality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k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ničení zhoubných nádorů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ke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sterilizování předmětů</a:t>
                      </a:r>
                      <a:endParaRPr lang="cs-CZ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275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 </a:t>
                      </a: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čemu slouží moderátor ve fyzice: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cs-CZ" sz="14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k </a:t>
                      </a:r>
                      <a:r>
                        <a:rPr lang="cs-CZ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moderování různých</a:t>
                      </a: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událostí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ke 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zpomalení neutronů uvolněných při štěpení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ke 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zrychlení neutronů uvolněných při štěpení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k 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ochlazení</a:t>
                      </a:r>
                      <a:r>
                        <a:rPr lang="cs-C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reaktoru</a:t>
                      </a:r>
                      <a:endParaRPr lang="cs-CZ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Regulační tyče slouží k:</a:t>
                      </a:r>
                    </a:p>
                    <a:p>
                      <a:pPr marL="342900" indent="-342900">
                        <a:buAutoNum type="arabicPeriod" startAt="4"/>
                      </a:pPr>
                      <a:endParaRPr lang="cs-CZ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ovládání </a:t>
                      </a:r>
                      <a:r>
                        <a:rPr lang="cs-CZ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reaktoru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zastavení</a:t>
                      </a: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řetězové reakce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měření </a:t>
                      </a: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teploty reaktoru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ochraně </a:t>
                      </a: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 světelnou </a:t>
                      </a:r>
                      <a:r>
                        <a:rPr lang="cs-CZ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radiací</a:t>
                      </a:r>
                      <a:endParaRPr lang="cs-CZ" sz="1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1275606"/>
            <a:ext cx="8229600" cy="15841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Kolářová R.,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Bohuněk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J., Fyzika pro 9. ročník základní školy, ISBN 978-80-7196-193-2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Velká encyklopedie vědy, 2.vydání, 2003, ISBN 978-80-7200-809-4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Klipart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http://www.dfens-cz.com/view.php?cisloclanku=2011050107</a:t>
            </a:r>
          </a:p>
          <a:p>
            <a:pPr marL="118872" indent="0">
              <a:buFont typeface="Arial" pitchFamily="34" charset="0"/>
              <a:buNone/>
            </a:pPr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954</Words>
  <Application>Microsoft Office PowerPoint</Application>
  <PresentationFormat>Předvádění na obrazovce (16:9)</PresentationFormat>
  <Paragraphs>154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42.1  Jaderná energie</vt:lpstr>
      <vt:lpstr>42.2 Co už víš? </vt:lpstr>
      <vt:lpstr>42.3 Jaké si řekneme nové termíny a názvy?</vt:lpstr>
      <vt:lpstr>42.4 Co si řekneme nového?</vt:lpstr>
      <vt:lpstr>42.5 Procvičení a příklady</vt:lpstr>
      <vt:lpstr>42.6 Něco navíc pro šikovné</vt:lpstr>
      <vt:lpstr>42.7 CLIL</vt:lpstr>
      <vt:lpstr>42.8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bauerova</cp:lastModifiedBy>
  <cp:revision>180</cp:revision>
  <dcterms:created xsi:type="dcterms:W3CDTF">2010-10-18T18:21:56Z</dcterms:created>
  <dcterms:modified xsi:type="dcterms:W3CDTF">2014-10-28T09:10:26Z</dcterms:modified>
</cp:coreProperties>
</file>