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9900"/>
    <a:srgbClr val="FFFF99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2" y="15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27.10.2014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27.10.2014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27.10.2014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27.10.2014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27.10.2014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27.10.2014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27.10.2014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27.10.2014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g"/><Relationship Id="rId5" Type="http://schemas.openxmlformats.org/officeDocument/2006/relationships/image" Target="../media/image9.jpeg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eocaching.com/geocache/GC3XV8Q_rozvodna-louny" TargetMode="External"/><Relationship Id="rId3" Type="http://schemas.openxmlformats.org/officeDocument/2006/relationships/hyperlink" Target="http://www.navodarsekim.wz.cz/testy/fyzika/9/2_stridavy_proud/9_22.HTM" TargetMode="External"/><Relationship Id="rId7" Type="http://schemas.openxmlformats.org/officeDocument/2006/relationships/hyperlink" Target="http://www.voderek.wz.cz/fyzika/fyzika9/f913.htm" TargetMode="External"/><Relationship Id="rId12" Type="http://schemas.openxmlformats.org/officeDocument/2006/relationships/hyperlink" Target="http://commons.wikimedia.org/wiki/File:Trafostation_Alter_Hellweg_IMGP4722.jpg" TargetMode="External"/><Relationship Id="rId2" Type="http://schemas.openxmlformats.org/officeDocument/2006/relationships/hyperlink" Target="http://www.zslado.cz/vyuka_fyzika/e_kurz/9/stridproud/stridproudvykl.ht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transformator.euweb.cz/transformator.html" TargetMode="External"/><Relationship Id="rId11" Type="http://schemas.openxmlformats.org/officeDocument/2006/relationships/hyperlink" Target="http://mostecky.denik.cz/podnikani/czech-coal-chce-koupit-elektrarny-pocerady-a-chvaletice-20120902.html" TargetMode="External"/><Relationship Id="rId5" Type="http://schemas.openxmlformats.org/officeDocument/2006/relationships/hyperlink" Target="http://cs.wikipedia.org/wiki/Transform%C3%A1tor" TargetMode="External"/><Relationship Id="rId10" Type="http://schemas.openxmlformats.org/officeDocument/2006/relationships/hyperlink" Target="http://www.cez.cz/cs/vyroba-elektriny/jaderna-energetika/je-v-cr.html" TargetMode="External"/><Relationship Id="rId4" Type="http://schemas.openxmlformats.org/officeDocument/2006/relationships/hyperlink" Target="http://www.cez.cz/edee/content/microsites/elektrina/fyz5.htm" TargetMode="External"/><Relationship Id="rId9" Type="http://schemas.openxmlformats.org/officeDocument/2006/relationships/hyperlink" Target="http://www.ekobonus.cz/kde-se-vyrabi-ekologicka-energie-ve-vodnich-elektrarnach-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08" y="492443"/>
            <a:ext cx="62746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39.1 Střídavý proud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Fyzika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Markéta Bauerová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0" y="1203598"/>
            <a:ext cx="9144000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7030A0"/>
              </a:buClr>
              <a:buSzPct val="120000"/>
            </a:pPr>
            <a:r>
              <a:rPr lang="cs-CZ" sz="1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Střídavý proud </a:t>
            </a:r>
            <a:r>
              <a:rPr lang="cs-C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proud, který opakovaně v obvodu mění směr, na rozdíl od </a:t>
            </a:r>
            <a:r>
              <a:rPr lang="cs-C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stejnosměrného</a:t>
            </a:r>
            <a:r>
              <a:rPr lang="cs-C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který prochází obvodem stále stejným směrem</a:t>
            </a:r>
          </a:p>
          <a:p>
            <a:pPr algn="l">
              <a:buClr>
                <a:srgbClr val="7030A0"/>
              </a:buClr>
              <a:buSzPct val="120000"/>
            </a:pPr>
            <a:endParaRPr lang="cs-CZ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Clr>
                <a:srgbClr val="7030A0"/>
              </a:buClr>
              <a:buSzPct val="120000"/>
            </a:pPr>
            <a:r>
              <a:rPr lang="cs-CZ" sz="1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Perioda střídavého proudu</a:t>
            </a:r>
            <a:r>
              <a:rPr lang="cs-C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doba </a:t>
            </a:r>
            <a:r>
              <a:rPr lang="cs-CZ" sz="1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(T)</a:t>
            </a:r>
            <a:r>
              <a:rPr lang="cs-C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za kterou se opakuje průběh střídavého proudu, jednotkou je sekunda (s).</a:t>
            </a:r>
          </a:p>
          <a:p>
            <a:pPr>
              <a:buClr>
                <a:srgbClr val="7030A0"/>
              </a:buClr>
              <a:buSzPct val="120000"/>
              <a:buFont typeface="Arial" pitchFamily="34" charset="0"/>
              <a:buChar char="•"/>
            </a:pPr>
            <a:endParaRPr lang="cs-CZ" sz="2400" dirty="0" smtClean="0">
              <a:latin typeface="Arial Narrow" panose="020B0606020202030204" pitchFamily="34" charset="0"/>
            </a:endParaRPr>
          </a:p>
          <a:p>
            <a:pPr>
              <a:buClr>
                <a:srgbClr val="7030A0"/>
              </a:buClr>
              <a:buSzPct val="120000"/>
              <a:buFont typeface="Arial" pitchFamily="34" charset="0"/>
              <a:buChar char="•"/>
            </a:pPr>
            <a:endParaRPr lang="cs-CZ" sz="2400" dirty="0" smtClean="0">
              <a:latin typeface="Arial Narrow" panose="020B060602020203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890013"/>
            <a:ext cx="7488832" cy="11754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Fyzika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39.10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6934428"/>
              </p:ext>
            </p:extLst>
          </p:nvPr>
        </p:nvGraphicFramePr>
        <p:xfrm>
          <a:off x="1043608" y="1275606"/>
          <a:ext cx="7272808" cy="321087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Bauerová</a:t>
                      </a:r>
                      <a:r>
                        <a:rPr lang="cs-CZ" sz="1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Markéta</a:t>
                      </a:r>
                      <a:endParaRPr lang="cs-CZ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10/2013 – 06/2014</a:t>
                      </a:r>
                      <a:endParaRPr lang="cs-CZ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9.ročník</a:t>
                      </a:r>
                      <a:endParaRPr lang="cs-CZ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Střídavý</a:t>
                      </a:r>
                      <a:r>
                        <a:rPr lang="cs-CZ" sz="1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proud, sinusoida, transformátor, vedení proudu od elektráren ke spotřebiči</a:t>
                      </a:r>
                      <a:endParaRPr lang="cs-CZ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popisuje střídavý proud, otáčení cívky, funkce sinus, periody, jednotky, frekvence,</a:t>
                      </a:r>
                      <a:r>
                        <a:rPr lang="cs-CZ" sz="1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efektivní hodnoty, transformátor – jejich princip, výpočet, počty závitů cívek, transformaci dolů a nahoru a vedení proudu od elektráren ke spotřebiči.</a:t>
                      </a:r>
                      <a:endParaRPr lang="cs-CZ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58822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39.2 Co už víš?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Fyzika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-17909" y="1131590"/>
            <a:ext cx="9144000" cy="3600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7030A0"/>
              </a:buClr>
              <a:buSzPct val="120000"/>
            </a:pPr>
            <a:r>
              <a:rPr lang="cs-CZ" sz="23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Sinusoida</a:t>
            </a:r>
            <a:r>
              <a:rPr lang="cs-CZ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znázornění časového průběhu střídavého proudu, který vzniká rovnoměrným otáčením cívky v magnetickém poli. </a:t>
            </a:r>
          </a:p>
          <a:p>
            <a:pPr marL="118872" algn="l">
              <a:buClr>
                <a:srgbClr val="7030A0"/>
              </a:buClr>
              <a:buSzPct val="120000"/>
            </a:pPr>
            <a:r>
              <a:rPr lang="cs-CZ" sz="23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Střídavý proud má stejný průběh i v elektrárnách v </a:t>
            </a:r>
            <a:r>
              <a:rPr lang="cs-CZ" sz="23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alternátorech</a:t>
            </a:r>
            <a:r>
              <a:rPr lang="cs-CZ" sz="23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18872" algn="l">
              <a:buClr>
                <a:srgbClr val="7030A0"/>
              </a:buClr>
              <a:buSzPct val="120000"/>
            </a:pPr>
            <a:endParaRPr lang="cs-CZ" sz="20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8872" algn="l">
              <a:buClr>
                <a:srgbClr val="7030A0"/>
              </a:buClr>
              <a:buSzPct val="120000"/>
            </a:pPr>
            <a:endParaRPr lang="cs-CZ" sz="20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8872" algn="l">
              <a:buClr>
                <a:srgbClr val="7030A0"/>
              </a:buClr>
              <a:buSzPct val="120000"/>
            </a:pPr>
            <a:endParaRPr lang="cs-CZ" sz="20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8872" algn="l">
              <a:buClr>
                <a:srgbClr val="7030A0"/>
              </a:buClr>
              <a:buSzPct val="120000"/>
            </a:pPr>
            <a:endParaRPr lang="cs-CZ" sz="20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8872" algn="l">
              <a:buClr>
                <a:srgbClr val="7030A0"/>
              </a:buClr>
              <a:buSzPct val="120000"/>
            </a:pPr>
            <a:endParaRPr lang="cs-CZ" sz="20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8872" algn="l">
              <a:buClr>
                <a:srgbClr val="7030A0"/>
              </a:buClr>
              <a:buSzPct val="120000"/>
            </a:pPr>
            <a:endParaRPr lang="cs-CZ" sz="20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8872" algn="l">
              <a:buClr>
                <a:srgbClr val="7030A0"/>
              </a:buClr>
              <a:buSzPct val="120000"/>
            </a:pPr>
            <a:endParaRPr lang="cs-CZ" sz="20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Clr>
                <a:srgbClr val="7030A0"/>
              </a:buClr>
              <a:buSzPct val="120000"/>
              <a:buFont typeface="Arial" panose="020B0604020202020204" pitchFamily="34" charset="0"/>
              <a:buChar char="•"/>
            </a:pPr>
            <a:endParaRPr lang="cs-CZ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Clr>
                <a:srgbClr val="7030A0"/>
              </a:buClr>
              <a:buSzPct val="120000"/>
            </a:pPr>
            <a:r>
              <a:rPr lang="cs-CZ" sz="23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Kmitočet</a:t>
            </a:r>
            <a:r>
              <a:rPr lang="cs-CZ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3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(frekvence  </a:t>
            </a:r>
            <a:r>
              <a:rPr lang="cs-CZ" sz="23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sz="23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 - </a:t>
            </a:r>
            <a:r>
              <a:rPr lang="cs-CZ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udává počet period za 1 sekundu, jednotkou je hertz (Hz): </a:t>
            </a:r>
            <a:r>
              <a:rPr lang="cs-C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marL="118872" algn="l">
              <a:buClr>
                <a:srgbClr val="7030A0"/>
              </a:buClr>
              <a:buSzPct val="120000"/>
            </a:pPr>
            <a:r>
              <a:rPr lang="cs-C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cs-CZ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= 1 / T</a:t>
            </a:r>
          </a:p>
          <a:p>
            <a:pPr>
              <a:buClr>
                <a:srgbClr val="7030A0"/>
              </a:buClr>
              <a:buSzPct val="120000"/>
              <a:buFont typeface="Arial" pitchFamily="34" charset="0"/>
              <a:buChar char="•"/>
            </a:pPr>
            <a:endParaRPr lang="cs-CZ" sz="2400" dirty="0" smtClean="0">
              <a:latin typeface="Arial Narrow" panose="020B0606020202030204" pitchFamily="34" charset="0"/>
            </a:endParaRPr>
          </a:p>
          <a:p>
            <a:pPr>
              <a:buClr>
                <a:srgbClr val="7030A0"/>
              </a:buClr>
              <a:buSzPct val="120000"/>
              <a:buFont typeface="Arial" pitchFamily="34" charset="0"/>
              <a:buChar char="•"/>
            </a:pPr>
            <a:endParaRPr lang="cs-CZ" sz="2400" dirty="0" smtClean="0">
              <a:latin typeface="Arial Narrow" panose="020B0606020202030204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139702"/>
            <a:ext cx="7488832" cy="11754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372200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39.3 Jaké si řekneme nové termíny a názvy?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Fyzika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pro obsah 7"/>
          <p:cNvSpPr txBox="1">
            <a:spLocks/>
          </p:cNvSpPr>
          <p:nvPr/>
        </p:nvSpPr>
        <p:spPr>
          <a:xfrm>
            <a:off x="0" y="1203598"/>
            <a:ext cx="9144000" cy="327012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1"/>
              </a:buClr>
            </a:pPr>
            <a:r>
              <a:rPr lang="cs-CZ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Efektivní hodnota proudu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hodnota střídavého proudu naměřená 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ampérmetrem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která je mezi hodnotou největší </a:t>
            </a:r>
            <a:r>
              <a:rPr lang="cs-CZ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cs-CZ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nulovou. Značí se 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16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tx1"/>
              </a:buClr>
            </a:pPr>
            <a:r>
              <a:rPr lang="cs-CZ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Efektivní hodnota napětí 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hodnota střídavého napětí naměřená 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voltmetrem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která je mezi hodnotou největší </a:t>
            </a:r>
            <a:r>
              <a:rPr lang="cs-CZ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(Um)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nulovou. Značí se 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Clr>
                <a:schemeClr val="tx1"/>
              </a:buClr>
            </a:pPr>
            <a:r>
              <a:rPr lang="cs-CZ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Um, </a:t>
            </a:r>
            <a:r>
              <a:rPr lang="cs-CZ" sz="16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cs-CZ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  amplitudy střídavého napětí a proudu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2211346"/>
            <a:ext cx="3672408" cy="1290009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4872" y="3723878"/>
            <a:ext cx="3914775" cy="1200150"/>
          </a:xfrm>
          <a:prstGeom prst="rect">
            <a:avLst/>
          </a:prstGeom>
        </p:spPr>
      </p:pic>
      <p:sp>
        <p:nvSpPr>
          <p:cNvPr id="7" name="Zaoblený obdélník 6"/>
          <p:cNvSpPr/>
          <p:nvPr/>
        </p:nvSpPr>
        <p:spPr>
          <a:xfrm>
            <a:off x="395536" y="3255000"/>
            <a:ext cx="4176464" cy="108012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I = 0,7 I m </a:t>
            </a:r>
            <a:endParaRPr lang="cs-CZ" sz="40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U = 0,7 Um</a:t>
            </a:r>
            <a:endParaRPr lang="cs-CZ" sz="40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711213" y="2907760"/>
            <a:ext cx="35283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Efektivní hodnoty proudu a napětí </a:t>
            </a:r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39.4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Fyzika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pro obsah 4"/>
          <p:cNvSpPr txBox="1">
            <a:spLocks/>
          </p:cNvSpPr>
          <p:nvPr/>
        </p:nvSpPr>
        <p:spPr>
          <a:xfrm>
            <a:off x="-8309" y="1059582"/>
            <a:ext cx="4499992" cy="313412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Transformátor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zařízení umožňující 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měnit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střídavé napětí U1 na střídavé napětí U2 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stejnou frekvencí, ale jinou hodnotou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využívá se v nich 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jev elektromagnetické indukce</a:t>
            </a:r>
          </a:p>
          <a:p>
            <a:pPr marL="118872" indent="0">
              <a:buFont typeface="Arial" pitchFamily="34" charset="0"/>
              <a:buNone/>
            </a:pPr>
            <a:endParaRPr lang="cs-CZ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částí jsou 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dvě cívky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primární cívka </a:t>
            </a:r>
            <a:r>
              <a:rPr lang="cs-CZ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(připojí se k ní vstupní střídavé napětí)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sekundární cívka    </a:t>
            </a:r>
            <a:r>
              <a:rPr lang="cs-CZ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(připojí se k ní spotřebič)</a:t>
            </a:r>
            <a:endParaRPr lang="cs-CZ" sz="16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Zástupný symbol pro obsah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3480" y="492443"/>
            <a:ext cx="4680520" cy="4651057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870302" y="3545140"/>
            <a:ext cx="957343" cy="2254471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1694209" y="4189314"/>
            <a:ext cx="12538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Schématické značení</a:t>
            </a:r>
            <a:endParaRPr lang="cs-CZ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7220198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39.5 Procvičení a příklady – transformační poměr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Fyzika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pro obsah 4"/>
          <p:cNvSpPr txBox="1">
            <a:spLocks/>
          </p:cNvSpPr>
          <p:nvPr/>
        </p:nvSpPr>
        <p:spPr>
          <a:xfrm>
            <a:off x="10294" y="1419622"/>
            <a:ext cx="6156176" cy="3312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7030A0"/>
              </a:buClr>
              <a:buSzPct val="100000"/>
            </a:pPr>
            <a:r>
              <a:rPr lang="cs-CZ" sz="1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Transformační poměr </a:t>
            </a:r>
            <a:r>
              <a:rPr lang="cs-C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podíl </a:t>
            </a:r>
            <a:r>
              <a:rPr lang="cs-CZ" sz="1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1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počtu závitů sekundární cívky N2 a primární cívky N1</a:t>
            </a:r>
            <a:endParaRPr lang="cs-CZ" sz="16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68096" lvl="2">
              <a:buClr>
                <a:srgbClr val="7030A0"/>
              </a:buClr>
              <a:buSzPct val="100000"/>
            </a:pPr>
            <a:r>
              <a:rPr lang="cs-CZ" sz="1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p = N2 : N1</a:t>
            </a:r>
          </a:p>
          <a:p>
            <a:pPr marL="768096" lvl="2">
              <a:buClr>
                <a:srgbClr val="7030A0"/>
              </a:buClr>
              <a:buSzPct val="100000"/>
            </a:pPr>
            <a:endParaRPr lang="cs-CZ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7030A0"/>
              </a:buClr>
              <a:buSzPct val="100000"/>
            </a:pPr>
            <a:r>
              <a:rPr lang="cs-CZ" sz="1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Transformace nahoru</a:t>
            </a:r>
            <a:r>
              <a:rPr lang="cs-C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 &gt; 1 </a:t>
            </a:r>
            <a:r>
              <a:rPr lang="cs-C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výstupní napětí transformátoru je větší než vstupní napětí.</a:t>
            </a:r>
          </a:p>
          <a:p>
            <a:pPr>
              <a:buClr>
                <a:srgbClr val="7030A0"/>
              </a:buClr>
              <a:buSzPct val="100000"/>
            </a:pPr>
            <a:endParaRPr lang="cs-CZ" sz="1600" b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7030A0"/>
              </a:buClr>
              <a:buSzPct val="100000"/>
            </a:pPr>
            <a:r>
              <a:rPr lang="cs-CZ" sz="1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Transformace dolů </a:t>
            </a:r>
            <a:r>
              <a:rPr lang="cs-C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 &lt; 1 </a:t>
            </a:r>
            <a:r>
              <a:rPr lang="cs-C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výstupní napětí transformátoru je menší než vstupní napětí.</a:t>
            </a:r>
          </a:p>
        </p:txBody>
      </p:sp>
      <p:pic>
        <p:nvPicPr>
          <p:cNvPr id="5" name="Zástupný symbol pro obsah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347614"/>
            <a:ext cx="2376264" cy="33843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39.6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Fyzika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Zástupný symbol pro obsah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31590"/>
            <a:ext cx="9144000" cy="2592288"/>
          </a:xfrm>
          <a:prstGeom prst="rect">
            <a:avLst/>
          </a:prstGeom>
        </p:spPr>
      </p:pic>
      <p:pic>
        <p:nvPicPr>
          <p:cNvPr id="5" name="Zástupný symbol pro obsah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23877"/>
            <a:ext cx="3096344" cy="1412751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638" y="3723878"/>
            <a:ext cx="3104553" cy="1419622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5191" y="3723877"/>
            <a:ext cx="2948809" cy="14127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39.7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Physics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Zástupný symbol pro obsah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627534"/>
            <a:ext cx="4726581" cy="4392488"/>
          </a:xfrm>
          <a:prstGeom prst="rect">
            <a:avLst/>
          </a:prstGeom>
        </p:spPr>
      </p:pic>
      <p:graphicFrame>
        <p:nvGraphicFramePr>
          <p:cNvPr id="6" name="Zástupný symbol pro obsah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3854931"/>
              </p:ext>
            </p:extLst>
          </p:nvPr>
        </p:nvGraphicFramePr>
        <p:xfrm>
          <a:off x="323528" y="1164173"/>
          <a:ext cx="3250632" cy="33192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8069"/>
                <a:gridCol w="1652563"/>
              </a:tblGrid>
              <a:tr h="368801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ENGLISH</a:t>
                      </a:r>
                      <a:endParaRPr lang="cs-CZ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ČESKY</a:t>
                      </a:r>
                      <a:endParaRPr lang="cs-CZ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68801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alternating</a:t>
                      </a:r>
                      <a:r>
                        <a:rPr lang="cs-C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current</a:t>
                      </a:r>
                      <a:r>
                        <a:rPr lang="cs-C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proud</a:t>
                      </a:r>
                      <a:r>
                        <a:rPr lang="cs-CZ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střídavý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68801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unit</a:t>
                      </a:r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jednotka</a:t>
                      </a:r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68801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coil</a:t>
                      </a:r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cívka</a:t>
                      </a:r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68801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function</a:t>
                      </a:r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funkce</a:t>
                      </a:r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68801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frequency</a:t>
                      </a:r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frekvence</a:t>
                      </a:r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68801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magnetic</a:t>
                      </a:r>
                      <a:r>
                        <a:rPr lang="cs-C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field</a:t>
                      </a:r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magnetické pole</a:t>
                      </a:r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68801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voltage</a:t>
                      </a:r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napětí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68801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input</a:t>
                      </a:r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vstupní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39.8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Fyzika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9498635"/>
              </p:ext>
            </p:extLst>
          </p:nvPr>
        </p:nvGraphicFramePr>
        <p:xfrm>
          <a:off x="323528" y="1511375"/>
          <a:ext cx="6804248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2124"/>
                <a:gridCol w="3402124"/>
              </a:tblGrid>
              <a:tr h="1522113">
                <a:tc>
                  <a:txBody>
                    <a:bodyPr/>
                    <a:lstStyle/>
                    <a:p>
                      <a:pPr marL="0" indent="0">
                        <a:buClr>
                          <a:schemeClr val="tx1"/>
                        </a:buClr>
                        <a:buSzPct val="120000"/>
                        <a:buFont typeface="+mj-lt"/>
                        <a:buNone/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Jak graficky znázorňujeme střídavý proud?</a:t>
                      </a:r>
                    </a:p>
                    <a:p>
                      <a:pPr marL="0" indent="0">
                        <a:buClr>
                          <a:schemeClr val="tx1"/>
                        </a:buClr>
                        <a:buSzPct val="120000"/>
                        <a:buFont typeface="+mj-lt"/>
                        <a:buNone/>
                      </a:pPr>
                      <a:endParaRPr lang="cs-CZ" sz="1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Clr>
                          <a:schemeClr val="tx1"/>
                        </a:buClr>
                        <a:buSzPct val="120000"/>
                        <a:buFont typeface="Arial" panose="020B0604020202020204" pitchFamily="34" charset="0"/>
                        <a:buNone/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a) přímkou</a:t>
                      </a:r>
                    </a:p>
                    <a:p>
                      <a:pPr marL="0" indent="0">
                        <a:buClr>
                          <a:schemeClr val="tx1"/>
                        </a:buClr>
                        <a:buSzPct val="120000"/>
                        <a:buFont typeface="Arial" panose="020B0604020202020204" pitchFamily="34" charset="0"/>
                        <a:buNone/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b) úsečkou</a:t>
                      </a:r>
                    </a:p>
                    <a:p>
                      <a:pPr marL="0" indent="0">
                        <a:buClr>
                          <a:schemeClr val="tx1"/>
                        </a:buClr>
                        <a:buSzPct val="120000"/>
                        <a:buFont typeface="Arial" panose="020B0604020202020204" pitchFamily="34" charset="0"/>
                        <a:buNone/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c) sinusoidou</a:t>
                      </a:r>
                    </a:p>
                    <a:p>
                      <a:pPr marL="0" indent="0">
                        <a:buClr>
                          <a:schemeClr val="tx1"/>
                        </a:buClr>
                        <a:buSzPct val="120000"/>
                        <a:buFont typeface="Arial" panose="020B0604020202020204" pitchFamily="34" charset="0"/>
                        <a:buNone/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d) parabolou</a:t>
                      </a:r>
                    </a:p>
                    <a:p>
                      <a:pPr marL="0" indent="0">
                        <a:buClr>
                          <a:schemeClr val="tx1"/>
                        </a:buClr>
                        <a:buSzPct val="120000"/>
                        <a:buFont typeface="Arial" panose="020B0604020202020204" pitchFamily="34" charset="0"/>
                        <a:buNone/>
                      </a:pPr>
                      <a:endParaRPr lang="cs-CZ" sz="1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Díky transformátoru mohu měnit: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cs-CZ" sz="1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a) elektrické</a:t>
                      </a: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napětí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b) frekvence</a:t>
                      </a:r>
                      <a:endParaRPr lang="cs-CZ" sz="14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c) směr </a:t>
                      </a: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elektrického proudu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400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d) periodu </a:t>
                      </a: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průběhu elektrického proudu</a:t>
                      </a:r>
                      <a:endParaRPr lang="cs-CZ" sz="1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22103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Jednotkou kmitočtu je:</a:t>
                      </a:r>
                    </a:p>
                    <a:p>
                      <a:pPr marL="342900" indent="-342900">
                        <a:buAutoNum type="arabicPeriod" startAt="3"/>
                      </a:pPr>
                      <a:endParaRPr lang="cs-CZ" sz="1400" b="1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a) 1 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b) 1 Hz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c) 1 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d) 1 F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Vysvětli, co ve fyzice znamená p &lt; 1:</a:t>
                      </a:r>
                    </a:p>
                    <a:p>
                      <a:pPr marL="342900" indent="-342900">
                        <a:buAutoNum type="arabicPeriod" startAt="4"/>
                      </a:pPr>
                      <a:endParaRPr lang="cs-CZ" sz="1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a) transformační poměr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b) transformace nahoru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c) transformace dolů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d) transformační rovnost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39.9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Fyzika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57200" y="1134310"/>
            <a:ext cx="8229600" cy="317282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200" dirty="0" smtClean="0">
              <a:latin typeface="Arial Narrow" panose="020B0606020202030204" pitchFamily="34" charset="0"/>
            </a:endParaRPr>
          </a:p>
          <a:p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http://www.zslado.cz/vyuka_fyzika/e_kurz/9/stridproud/stridproudvykl.htm</a:t>
            </a:r>
            <a:endParaRPr lang="cs-CZ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http://www.navodarsekim.wz.cz/testy/fyzika/9/2_stridavy_proud/9_22.HTM</a:t>
            </a:r>
            <a:endParaRPr lang="cs-CZ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http://www.cez.cz/edee/content/microsites/elektrina/fyz5.htm</a:t>
            </a:r>
            <a:endParaRPr lang="cs-CZ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http://cs.wikipedia.org/wiki/Transform%C3%A1tor</a:t>
            </a:r>
            <a:endParaRPr lang="cs-CZ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http://www.transformator.euweb.cz/transformator.html</a:t>
            </a:r>
            <a:endParaRPr lang="cs-CZ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http://www.voderek.wz.cz/fyzika/fyzika9/f913.htm</a:t>
            </a:r>
            <a:endParaRPr lang="cs-CZ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http://www.geocaching.com/geocache/GC3XV8Q_rozvodna-louny</a:t>
            </a:r>
            <a:endParaRPr lang="cs-CZ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http://www.ekobonus.cz/kde-se-vyrabi-ekologicka-energie-ve-vodnich-elektrarnach-</a:t>
            </a:r>
            <a:endParaRPr lang="cs-CZ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http://www.cez.cz/cs/vyroba-elektriny/jaderna-energetika/je-v-cr.html</a:t>
            </a:r>
            <a:endParaRPr lang="cs-CZ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http://mostecky.denik.cz/podnikani/czech-coal-chce-koupit-elektrarny-pocerady-a-chvaletice-20120902.html</a:t>
            </a:r>
            <a:endParaRPr lang="cs-CZ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http://commons.wikimedia.org/wiki/File:Trafostation_Alter_Hellweg_IMGP4722.jpg</a:t>
            </a:r>
            <a:endParaRPr lang="cs-CZ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Kolářová R., </a:t>
            </a:r>
            <a:r>
              <a:rPr lang="cs-CZ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Bohuněk</a:t>
            </a:r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J., Fyzika pro 9. ročník základní školy, ISBN 978-80-7196-193-2</a:t>
            </a:r>
          </a:p>
          <a:p>
            <a:endParaRPr lang="cs-CZ" sz="2000" dirty="0" smtClean="0">
              <a:latin typeface="Arial Narrow" panose="020B0606020202030204" pitchFamily="34" charset="0"/>
            </a:endParaRPr>
          </a:p>
          <a:p>
            <a:endParaRPr lang="cs-CZ" sz="2000" dirty="0" smtClean="0">
              <a:latin typeface="Arial Narrow" panose="020B0606020202030204" pitchFamily="34" charset="0"/>
            </a:endParaRPr>
          </a:p>
          <a:p>
            <a:endParaRPr lang="cs-CZ" sz="2000" dirty="0" smtClean="0">
              <a:latin typeface="Arial Narrow" panose="020B0606020202030204" pitchFamily="34" charset="0"/>
            </a:endParaRPr>
          </a:p>
          <a:p>
            <a:endParaRPr lang="cs-CZ" sz="2000" dirty="0" smtClean="0">
              <a:latin typeface="Arial Narrow" panose="020B0606020202030204" pitchFamily="34" charset="0"/>
            </a:endParaRPr>
          </a:p>
          <a:p>
            <a:endParaRPr lang="cs-CZ" sz="2000" dirty="0" smtClean="0">
              <a:latin typeface="Arial Narrow" panose="020B0606020202030204" pitchFamily="34" charset="0"/>
            </a:endParaRPr>
          </a:p>
          <a:p>
            <a:endParaRPr lang="cs-CZ" sz="2000" dirty="0" smtClean="0">
              <a:latin typeface="Arial Narrow" panose="020B0606020202030204" pitchFamily="34" charset="0"/>
            </a:endParaRPr>
          </a:p>
          <a:p>
            <a:endParaRPr lang="cs-CZ" sz="2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8679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1688</TotalTime>
  <Words>797</Words>
  <Application>Microsoft Office PowerPoint</Application>
  <PresentationFormat>Předvádění na obrazovce (16:9)</PresentationFormat>
  <Paragraphs>150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39.1 Střídavý proud </vt:lpstr>
      <vt:lpstr>39.2 Co už víš? </vt:lpstr>
      <vt:lpstr>39.3 Jaké si řekneme nové termíny a názvy?</vt:lpstr>
      <vt:lpstr>39.4 Co si řekneme nového?</vt:lpstr>
      <vt:lpstr>39.5 Procvičení a příklady – transformační poměr </vt:lpstr>
      <vt:lpstr>39.6 Něco navíc pro šikovné</vt:lpstr>
      <vt:lpstr>39.7 CLIL</vt:lpstr>
      <vt:lpstr>39.8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bauerova</cp:lastModifiedBy>
  <cp:revision>178</cp:revision>
  <dcterms:created xsi:type="dcterms:W3CDTF">2010-10-18T18:21:56Z</dcterms:created>
  <dcterms:modified xsi:type="dcterms:W3CDTF">2014-10-27T12:03:57Z</dcterms:modified>
</cp:coreProperties>
</file>