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lektross.gjn.cz/elmotor_magnet/rele.html" TargetMode="External"/><Relationship Id="rId3" Type="http://schemas.openxmlformats.org/officeDocument/2006/relationships/hyperlink" Target="http://www.zscholtice.cz/svs/lacko/fyzika_6roc/magnetizmus/ucivo.html" TargetMode="External"/><Relationship Id="rId7" Type="http://schemas.openxmlformats.org/officeDocument/2006/relationships/hyperlink" Target="http://fyzika.jreichl.com/main.article/view/329-jistice" TargetMode="External"/><Relationship Id="rId2" Type="http://schemas.openxmlformats.org/officeDocument/2006/relationships/hyperlink" Target="http://www.oskole.sk/?id_cat=3&amp;clanok=974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yukovematerialy.cz/fyzika/7/elektro/mgpole.htm" TargetMode="External"/><Relationship Id="rId5" Type="http://schemas.openxmlformats.org/officeDocument/2006/relationships/hyperlink" Target="http://et-pocitacovesystemy.wz.cz/elektronicke_soucastky/civky.html" TargetMode="External"/><Relationship Id="rId4" Type="http://schemas.openxmlformats.org/officeDocument/2006/relationships/hyperlink" Target="http://ucivozs.sweb.cz/uciv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62746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37.1 Magnety a elektromagnety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Markéta Bauerová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003311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  <a:buSzPct val="120000"/>
            </a:pPr>
            <a:r>
              <a:rPr lang="cs-C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Magnetické pole</a:t>
            </a:r>
          </a:p>
          <a:p>
            <a:pPr>
              <a:buClr>
                <a:schemeClr val="tx1"/>
              </a:buClr>
              <a:buSzPct val="120000"/>
            </a:pPr>
            <a:endParaRPr lang="cs-CZ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okolí každého magnetu je magnetické pole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Clr>
                <a:schemeClr val="tx1"/>
              </a:buClr>
              <a:buSzPct val="120000"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 přitahuje předměty z feromagnetické látky (hřebíky z oceli, železný klíč, kobaltový plíšek, těleso z niklu ...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Clr>
                <a:schemeClr val="tx1"/>
              </a:buClr>
              <a:buSzPct val="120000"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Přiblížíme–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dva magnety k sobě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souhlasnými póly (N a N nebo S a S)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odpuzují se,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nesouhlasnými póly (N a S)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přitahují se.</a:t>
            </a:r>
          </a:p>
          <a:p>
            <a:pPr marL="118872" indent="0">
              <a:buClr>
                <a:schemeClr val="tx1"/>
              </a:buClr>
              <a:buSzPct val="120000"/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Země jako magnet – dva póly –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severní pól (N) a jižní pól (S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>
                <a:schemeClr val="tx1"/>
              </a:buClr>
              <a:buSzPct val="120000"/>
            </a:pP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Magnetizace –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přiblížení magnetu k nezmagnetizovanému předmětu. </a:t>
            </a:r>
          </a:p>
          <a:p>
            <a:pPr marL="118872" indent="0">
              <a:buClr>
                <a:schemeClr val="tx1"/>
              </a:buClr>
              <a:buSzPct val="120000"/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Program Files (x86)\Microsoft Office\MEDIA\CAGCAT10\j033511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63838"/>
            <a:ext cx="895198" cy="89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252349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912" y="708061"/>
            <a:ext cx="1826971" cy="111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Program Files (x86)\Microsoft Office\MEDIA\CAGCAT10\j0199727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70" y="1126526"/>
            <a:ext cx="811425" cy="79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29943"/>
              </p:ext>
            </p:extLst>
          </p:nvPr>
        </p:nvGraphicFramePr>
        <p:xfrm>
          <a:off x="1043608" y="1275606"/>
          <a:ext cx="7272808" cy="32977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Bauerová Markéta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10/2013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06/2014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9.ročník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Magnetické pole cívky s proudem, elektromagnet, působení magnetického pole.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popisuje feromagnetické látky, magnety, magnetické pole a síly, znázornění magnetického pole, magnetické pole Země, cívku a pravidlo pravé ruky, elektromagnet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jeho využití, relé, jistič.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29892"/>
            <a:ext cx="3570127" cy="15121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319" y="1125700"/>
            <a:ext cx="2880320" cy="161636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91830"/>
            <a:ext cx="3835920" cy="165873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87" y="3006345"/>
            <a:ext cx="3313240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3224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.3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1059582"/>
            <a:ext cx="9144000" cy="40839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7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Magnetické pole cívky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Cívka s elektrickým proudem má kolem sebe </a:t>
            </a:r>
            <a:r>
              <a:rPr lang="cs-CZ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magnetické pole</a:t>
            </a: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8872" algn="l"/>
            <a:endParaRPr lang="cs-CZ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4622" indent="-285750" algn="l">
              <a:buFont typeface="Arial" panose="020B0604020202020204" pitchFamily="34" charset="0"/>
              <a:buChar char="•"/>
            </a:pPr>
            <a:endParaRPr lang="cs-CZ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koncích cívky s proudem najdeme </a:t>
            </a:r>
            <a:r>
              <a:rPr lang="cs-CZ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severní a jižní magnetický pól</a:t>
            </a: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Pravidlo pravé ruky </a:t>
            </a:r>
            <a:r>
              <a:rPr 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cívku uchopíme do</a:t>
            </a:r>
          </a:p>
          <a:p>
            <a:pPr marL="404622" indent="-285750" algn="l">
              <a:buFont typeface="Arial" panose="020B0604020202020204" pitchFamily="34" charset="0"/>
              <a:buChar char="•"/>
            </a:pPr>
            <a:r>
              <a:rPr 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pravé ruky, ohneme prsty ve směru el. proudu</a:t>
            </a:r>
          </a:p>
          <a:p>
            <a:pPr marL="404622" indent="-285750" algn="l">
              <a:buFont typeface="Arial" panose="020B0604020202020204" pitchFamily="34" charset="0"/>
              <a:buChar char="•"/>
            </a:pPr>
            <a:r>
              <a:rPr 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v jejích závitech. </a:t>
            </a:r>
          </a:p>
          <a:p>
            <a:pPr marL="404622" indent="-285750" algn="l">
              <a:buFont typeface="Arial" panose="020B0604020202020204" pitchFamily="34" charset="0"/>
              <a:buChar char="•"/>
            </a:pPr>
            <a:r>
              <a:rPr lang="cs-CZ" sz="17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Odtažený palec ukazuje severní pól.</a:t>
            </a:r>
          </a:p>
          <a:p>
            <a:pPr marL="404622" indent="-285750" algn="l">
              <a:buFont typeface="Arial" panose="020B0604020202020204" pitchFamily="34" charset="0"/>
              <a:buChar char="•"/>
            </a:pPr>
            <a:endParaRPr lang="cs-CZ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Změní–</a:t>
            </a:r>
            <a:r>
              <a:rPr lang="cs-CZ" sz="17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směr </a:t>
            </a: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proudu v cívce, dojde k </a:t>
            </a:r>
            <a:r>
              <a:rPr lang="cs-CZ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výměně magnetických pólů</a:t>
            </a: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04622" indent="-285750" algn="l">
              <a:buFont typeface="Arial" panose="020B0604020202020204" pitchFamily="34" charset="0"/>
              <a:buChar char="•"/>
            </a:pPr>
            <a:endParaRPr lang="cs-CZ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Magnetické pole je vně i uvnitř cívky, kterou prochází elektrický proud.</a:t>
            </a:r>
          </a:p>
          <a:p>
            <a:pPr marL="404622" indent="-285750" algn="l">
              <a:buFont typeface="Arial" panose="020B0604020202020204" pitchFamily="34" charset="0"/>
              <a:buChar char="•"/>
            </a:pPr>
            <a:endParaRPr lang="cs-CZ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69084"/>
            <a:ext cx="2016224" cy="4364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784" y="1165400"/>
            <a:ext cx="2637656" cy="94049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548898"/>
            <a:ext cx="3528392" cy="1296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4"/>
          <p:cNvSpPr txBox="1">
            <a:spLocks/>
          </p:cNvSpPr>
          <p:nvPr/>
        </p:nvSpPr>
        <p:spPr>
          <a:xfrm>
            <a:off x="0" y="1275606"/>
            <a:ext cx="5292080" cy="48896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4622" indent="-285750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Elektromagnet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cívka s jádrem z magneticky měkké oceli.</a:t>
            </a:r>
          </a:p>
          <a:p>
            <a:pPr marL="404622" indent="-285750"/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4622" indent="-285750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Magnetické pole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elektromagnetu je vždy tím silnější, čím větší proud prochází cívkou a čím více závitů má cívka.</a:t>
            </a:r>
          </a:p>
          <a:p>
            <a:pPr marL="404622" indent="-285750"/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4622" indent="-285750"/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Použití elektromagnetu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jistič, elektromotor, elektrický zvonek, obráběcí stroje, hutní průmysl, zdravotnictví, výroba trvalých magnetů, měřící přístroje (A,V), elektromagnetické relé ...</a:t>
            </a:r>
            <a:endParaRPr lang="cs-C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bauerova\AppData\Local\Microsoft\Windows\Temporary Internet Files\Content.IE5\EYLRE51C\MC9003560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93317"/>
            <a:ext cx="1800200" cy="209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bauerova\AppData\Local\Microsoft\Windows\Temporary Internet Files\Content.IE5\7F28TNXT\MP90038285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114" y="492443"/>
            <a:ext cx="1817886" cy="216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bauerova\AppData\Local\Microsoft\Windows\Temporary Internet Files\Content.IE5\EYLRE51C\MP90044867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114" y="2659883"/>
            <a:ext cx="1842054" cy="248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1327"/>
            <a:ext cx="7652245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.5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Procvičení a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příklady – užití elektromagnetu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53" r="11484" b="11216"/>
          <a:stretch/>
        </p:blipFill>
        <p:spPr>
          <a:xfrm>
            <a:off x="530424" y="1707654"/>
            <a:ext cx="4041576" cy="3231004"/>
          </a:xfrm>
          <a:prstGeom prst="rect">
            <a:avLst/>
          </a:prstGeom>
        </p:spPr>
      </p:pic>
      <p:pic>
        <p:nvPicPr>
          <p:cNvPr id="5" name="Zástupný symbol pro obsah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701180"/>
            <a:ext cx="3240360" cy="323747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30424" y="1362626"/>
            <a:ext cx="1776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Elektrický zvonek</a:t>
            </a: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292080" y="1346962"/>
            <a:ext cx="864096" cy="3542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8872" indent="0">
              <a:buFont typeface="Arial" pitchFamily="34" charset="0"/>
              <a:buNone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Jistič</a:t>
            </a: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.6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059582"/>
            <a:ext cx="924257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užití elektromagnetu</a:t>
            </a:r>
          </a:p>
          <a:p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Elektromagnetické relé :</a:t>
            </a:r>
          </a:p>
          <a:p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Elektromagnetu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využívá často ke spínání, či vypínání  obvodů s velkým elektrickým proudem a malým proudem v jiném obvodu.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Takový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 spínače se nazývá </a:t>
            </a:r>
            <a:r>
              <a:rPr lang="cs-C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elektromagnetické relé.</a:t>
            </a:r>
          </a:p>
        </p:txBody>
      </p:sp>
      <p:grpSp>
        <p:nvGrpSpPr>
          <p:cNvPr id="165" name="Skupina 164"/>
          <p:cNvGrpSpPr/>
          <p:nvPr/>
        </p:nvGrpSpPr>
        <p:grpSpPr>
          <a:xfrm>
            <a:off x="1179772" y="2929575"/>
            <a:ext cx="6786261" cy="2107975"/>
            <a:chOff x="1179772" y="2929575"/>
            <a:chExt cx="6786261" cy="2107975"/>
          </a:xfrm>
        </p:grpSpPr>
        <p:sp>
          <p:nvSpPr>
            <p:cNvPr id="161" name="TextovéPole 160"/>
            <p:cNvSpPr txBox="1"/>
            <p:nvPr/>
          </p:nvSpPr>
          <p:spPr>
            <a:xfrm>
              <a:off x="3388101" y="4760551"/>
              <a:ext cx="11119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Cívka s jádrem</a:t>
              </a:r>
              <a:endParaRPr lang="cs-CZ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64" name="Skupina 163"/>
            <p:cNvGrpSpPr/>
            <p:nvPr/>
          </p:nvGrpSpPr>
          <p:grpSpPr>
            <a:xfrm>
              <a:off x="1179772" y="2929575"/>
              <a:ext cx="6786261" cy="1830976"/>
              <a:chOff x="1179772" y="2929575"/>
              <a:chExt cx="6786261" cy="1830976"/>
            </a:xfrm>
          </p:grpSpPr>
          <p:grpSp>
            <p:nvGrpSpPr>
              <p:cNvPr id="159" name="Skupina 158"/>
              <p:cNvGrpSpPr/>
              <p:nvPr/>
            </p:nvGrpSpPr>
            <p:grpSpPr>
              <a:xfrm>
                <a:off x="2803935" y="2929576"/>
                <a:ext cx="3572126" cy="1830975"/>
                <a:chOff x="2797167" y="3165064"/>
                <a:chExt cx="3572126" cy="1830975"/>
              </a:xfrm>
            </p:grpSpPr>
            <p:grpSp>
              <p:nvGrpSpPr>
                <p:cNvPr id="134" name="Skupina 133"/>
                <p:cNvGrpSpPr/>
                <p:nvPr/>
              </p:nvGrpSpPr>
              <p:grpSpPr>
                <a:xfrm>
                  <a:off x="3381333" y="3165064"/>
                  <a:ext cx="2987960" cy="1830975"/>
                  <a:chOff x="2772172" y="3117039"/>
                  <a:chExt cx="2987960" cy="1830975"/>
                </a:xfrm>
              </p:grpSpPr>
              <p:grpSp>
                <p:nvGrpSpPr>
                  <p:cNvPr id="6" name="Skupina 5"/>
                  <p:cNvGrpSpPr/>
                  <p:nvPr/>
                </p:nvGrpSpPr>
                <p:grpSpPr>
                  <a:xfrm>
                    <a:off x="2772172" y="3117039"/>
                    <a:ext cx="2987960" cy="1830975"/>
                    <a:chOff x="2772172" y="3117039"/>
                    <a:chExt cx="2987960" cy="1830975"/>
                  </a:xfrm>
                </p:grpSpPr>
                <p:sp>
                  <p:nvSpPr>
                    <p:cNvPr id="7" name="Obdélník 6"/>
                    <p:cNvSpPr/>
                    <p:nvPr/>
                  </p:nvSpPr>
                  <p:spPr>
                    <a:xfrm rot="718659">
                      <a:off x="3131564" y="3518906"/>
                      <a:ext cx="1712218" cy="156935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8" name="Obdélník 7"/>
                    <p:cNvSpPr/>
                    <p:nvPr/>
                  </p:nvSpPr>
                  <p:spPr>
                    <a:xfrm rot="5400000">
                      <a:off x="3695328" y="4119922"/>
                      <a:ext cx="1224136" cy="144016"/>
                    </a:xfrm>
                    <a:prstGeom prst="rect">
                      <a:avLst/>
                    </a:prstGeom>
                    <a:solidFill>
                      <a:schemeClr val="bg2">
                        <a:lumMod val="25000"/>
                      </a:schemeClr>
                    </a:solidFill>
                    <a:ln>
                      <a:solidFill>
                        <a:schemeClr val="bg2">
                          <a:lumMod val="2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9" name="Obdélník 8"/>
                    <p:cNvSpPr/>
                    <p:nvPr/>
                  </p:nvSpPr>
                  <p:spPr>
                    <a:xfrm rot="2411174">
                      <a:off x="4725033" y="3801717"/>
                      <a:ext cx="381980" cy="157069"/>
                    </a:xfrm>
                    <a:prstGeom prst="rect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0" name="Obdélník 9"/>
                    <p:cNvSpPr/>
                    <p:nvPr/>
                  </p:nvSpPr>
                  <p:spPr>
                    <a:xfrm rot="16200000">
                      <a:off x="2760284" y="3960173"/>
                      <a:ext cx="1008112" cy="679537"/>
                    </a:xfrm>
                    <a:prstGeom prst="rect">
                      <a:avLst/>
                    </a:prstGeom>
                    <a:solidFill>
                      <a:srgbClr val="CC9900"/>
                    </a:solidFill>
                    <a:ln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1" name="Obdélník 10"/>
                    <p:cNvSpPr/>
                    <p:nvPr/>
                  </p:nvSpPr>
                  <p:spPr>
                    <a:xfrm>
                      <a:off x="5462522" y="3124138"/>
                      <a:ext cx="72008" cy="144016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accent3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2" name="Obdélník 11"/>
                    <p:cNvSpPr/>
                    <p:nvPr/>
                  </p:nvSpPr>
                  <p:spPr>
                    <a:xfrm rot="5400000" flipV="1">
                      <a:off x="4294798" y="3937659"/>
                      <a:ext cx="1686960" cy="45719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accent3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3" name="Obdélník 12"/>
                    <p:cNvSpPr/>
                    <p:nvPr/>
                  </p:nvSpPr>
                  <p:spPr>
                    <a:xfrm rot="5400000" flipV="1">
                      <a:off x="4713910" y="3937659"/>
                      <a:ext cx="1686960" cy="45719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accent3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14" name="Obdélník 13"/>
                    <p:cNvSpPr/>
                    <p:nvPr/>
                  </p:nvSpPr>
                  <p:spPr>
                    <a:xfrm>
                      <a:off x="5173689" y="3124138"/>
                      <a:ext cx="72008" cy="144016"/>
                    </a:xfrm>
                    <a:prstGeom prst="rect">
                      <a:avLst/>
                    </a:prstGeom>
                    <a:solidFill>
                      <a:srgbClr val="00B050"/>
                    </a:solidFill>
                    <a:ln>
                      <a:solidFill>
                        <a:schemeClr val="accent3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  <p:sp>
                  <p:nvSpPr>
                    <p:cNvPr id="3" name="Obdélník 2"/>
                    <p:cNvSpPr/>
                    <p:nvPr/>
                  </p:nvSpPr>
                  <p:spPr>
                    <a:xfrm>
                      <a:off x="2772172" y="4803998"/>
                      <a:ext cx="2987960" cy="144016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cs-CZ"/>
                    </a:p>
                  </p:txBody>
                </p:sp>
              </p:grpSp>
              <p:sp>
                <p:nvSpPr>
                  <p:cNvPr id="15" name="Vývojový diagram: spojnice 14"/>
                  <p:cNvSpPr/>
                  <p:nvPr/>
                </p:nvSpPr>
                <p:spPr>
                  <a:xfrm>
                    <a:off x="4176142" y="3552601"/>
                    <a:ext cx="264604" cy="216023"/>
                  </a:xfrm>
                  <a:prstGeom prst="flowChartConnector">
                    <a:avLst/>
                  </a:prstGeom>
                  <a:solidFill>
                    <a:schemeClr val="bg2">
                      <a:lumMod val="5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cxnSp>
                <p:nvCxnSpPr>
                  <p:cNvPr id="21" name="Přímá spojnice 20"/>
                  <p:cNvCxnSpPr/>
                  <p:nvPr/>
                </p:nvCxnSpPr>
                <p:spPr>
                  <a:xfrm>
                    <a:off x="3307675" y="4185051"/>
                    <a:ext cx="20450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7" name="Skupina 26"/>
                  <p:cNvGrpSpPr/>
                  <p:nvPr/>
                </p:nvGrpSpPr>
                <p:grpSpPr>
                  <a:xfrm>
                    <a:off x="2974279" y="3851802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18" name="Přímá spojnice 17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Přímá spojnice 19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Přímá spojnice 21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Přímá spojnice 22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Přímá spojnice 23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Přímá spojnice 24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" name="Přímá spojnice 25"/>
                  <p:cNvCxnSpPr/>
                  <p:nvPr/>
                </p:nvCxnSpPr>
                <p:spPr>
                  <a:xfrm>
                    <a:off x="3917275" y="4794651"/>
                    <a:ext cx="20450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Přímá spojnice 27"/>
                  <p:cNvCxnSpPr/>
                  <p:nvPr/>
                </p:nvCxnSpPr>
                <p:spPr>
                  <a:xfrm>
                    <a:off x="3307675" y="4185051"/>
                    <a:ext cx="204508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9" name="Skupina 28"/>
                  <p:cNvGrpSpPr/>
                  <p:nvPr/>
                </p:nvGrpSpPr>
                <p:grpSpPr>
                  <a:xfrm>
                    <a:off x="2988577" y="4317109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30" name="Přímá spojnice 29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Přímá spojnice 30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Přímá spojnice 31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Přímá spojnice 32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Přímá spojnice 33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Přímá spojnice 34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6" name="Skupina 35"/>
                  <p:cNvGrpSpPr/>
                  <p:nvPr/>
                </p:nvGrpSpPr>
                <p:grpSpPr>
                  <a:xfrm>
                    <a:off x="2974279" y="4082796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37" name="Přímá spojnice 36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Přímá spojnice 37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Přímá spojnice 38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Přímá spojnice 39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Přímá spojnice 40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Přímá spojnice 41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3" name="Skupina 42"/>
                  <p:cNvGrpSpPr/>
                  <p:nvPr/>
                </p:nvGrpSpPr>
                <p:grpSpPr>
                  <a:xfrm>
                    <a:off x="2959981" y="3906944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44" name="Přímá spojnice 43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Přímá spojnice 44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Přímá spojnice 45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Přímá spojnice 46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Přímá spojnice 47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Přímá spojnice 48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0" name="Skupina 49"/>
                  <p:cNvGrpSpPr/>
                  <p:nvPr/>
                </p:nvGrpSpPr>
                <p:grpSpPr>
                  <a:xfrm>
                    <a:off x="2974279" y="4055277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51" name="Přímá spojnice 50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Přímá spojnice 51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" name="Přímá spojnice 52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" name="Přímá spojnice 53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" name="Přímá spojnice 54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Přímá spojnice 55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7" name="Skupina 56"/>
                  <p:cNvGrpSpPr/>
                  <p:nvPr/>
                </p:nvGrpSpPr>
                <p:grpSpPr>
                  <a:xfrm>
                    <a:off x="3067319" y="4498363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58" name="Přímá spojnice 57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" name="Přímá spojnice 58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" name="Přímá spojnice 59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Přímá spojnice 60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Přímá spojnice 61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Přímá spojnice 62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" name="Skupina 63"/>
                  <p:cNvGrpSpPr/>
                  <p:nvPr/>
                </p:nvGrpSpPr>
                <p:grpSpPr>
                  <a:xfrm>
                    <a:off x="3060364" y="4610416"/>
                    <a:ext cx="276798" cy="234313"/>
                    <a:chOff x="2974279" y="3851802"/>
                    <a:chExt cx="537904" cy="234313"/>
                  </a:xfrm>
                </p:grpSpPr>
                <p:cxnSp>
                  <p:nvCxnSpPr>
                    <p:cNvPr id="65" name="Přímá spojnice 64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Přímá spojnice 65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Přímá spojnice 66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Přímá spojnice 67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Přímá spojnice 68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Přímá spojnice 69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1" name="Skupina 70"/>
                  <p:cNvGrpSpPr/>
                  <p:nvPr/>
                </p:nvGrpSpPr>
                <p:grpSpPr>
                  <a:xfrm>
                    <a:off x="2930108" y="3971836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72" name="Přímá spojnice 71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Přímá spojnice 72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Přímá spojnice 73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Přímá spojnice 74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Přímá spojnice 75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8" name="Skupina 77"/>
                  <p:cNvGrpSpPr/>
                  <p:nvPr/>
                </p:nvGrpSpPr>
                <p:grpSpPr>
                  <a:xfrm>
                    <a:off x="3126679" y="4004202"/>
                    <a:ext cx="297548" cy="234313"/>
                    <a:chOff x="2974279" y="3851802"/>
                    <a:chExt cx="537904" cy="234313"/>
                  </a:xfrm>
                </p:grpSpPr>
                <p:cxnSp>
                  <p:nvCxnSpPr>
                    <p:cNvPr id="79" name="Přímá spojnice 78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Přímá spojnice 79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Přímá spojnice 80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" name="Přímá spojnice 81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Přímá spojnice 82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4" name="Přímá spojnice 83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5" name="Skupina 84"/>
                  <p:cNvGrpSpPr/>
                  <p:nvPr/>
                </p:nvGrpSpPr>
                <p:grpSpPr>
                  <a:xfrm>
                    <a:off x="3082508" y="4124236"/>
                    <a:ext cx="521601" cy="234313"/>
                    <a:chOff x="2974279" y="3851802"/>
                    <a:chExt cx="537904" cy="234313"/>
                  </a:xfrm>
                </p:grpSpPr>
                <p:cxnSp>
                  <p:nvCxnSpPr>
                    <p:cNvPr id="86" name="Přímá spojnice 85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7" name="Přímá spojnice 86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Přímá spojnice 87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Přímá spojnice 88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Přímá spojnice 89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Přímá spojnice 90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Skupina 91"/>
                  <p:cNvGrpSpPr/>
                  <p:nvPr/>
                </p:nvGrpSpPr>
                <p:grpSpPr>
                  <a:xfrm>
                    <a:off x="3148575" y="4276636"/>
                    <a:ext cx="319437" cy="234313"/>
                    <a:chOff x="2974279" y="3851802"/>
                    <a:chExt cx="537904" cy="234313"/>
                  </a:xfrm>
                </p:grpSpPr>
                <p:cxnSp>
                  <p:nvCxnSpPr>
                    <p:cNvPr id="93" name="Přímá spojnice 92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Přímá spojnice 93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Přímá spojnice 94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Přímá spojnice 95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Přímá spojnice 96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Přímá spojnice 97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9" name="Skupina 98"/>
                  <p:cNvGrpSpPr/>
                  <p:nvPr/>
                </p:nvGrpSpPr>
                <p:grpSpPr>
                  <a:xfrm>
                    <a:off x="2949206" y="4454164"/>
                    <a:ext cx="283250" cy="234313"/>
                    <a:chOff x="2974279" y="3851802"/>
                    <a:chExt cx="537904" cy="234313"/>
                  </a:xfrm>
                </p:grpSpPr>
                <p:cxnSp>
                  <p:nvCxnSpPr>
                    <p:cNvPr id="100" name="Přímá spojnice 99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" name="Přímá spojnice 100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Přímá spojnice 101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Přímá spojnice 102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Přímá spojnice 103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Přímá spojnice 104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6" name="Skupina 105"/>
                  <p:cNvGrpSpPr/>
                  <p:nvPr/>
                </p:nvGrpSpPr>
                <p:grpSpPr>
                  <a:xfrm>
                    <a:off x="2969768" y="4315125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107" name="Přímá spojnice 106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Přímá spojnice 107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Přímá spojnice 108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Přímá spojnice 109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Přímá spojnice 110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" name="Přímá spojnice 111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3" name="Skupina 112"/>
                  <p:cNvGrpSpPr/>
                  <p:nvPr/>
                </p:nvGrpSpPr>
                <p:grpSpPr>
                  <a:xfrm>
                    <a:off x="2911364" y="3887045"/>
                    <a:ext cx="537904" cy="234313"/>
                    <a:chOff x="2974279" y="3851802"/>
                    <a:chExt cx="537904" cy="234313"/>
                  </a:xfrm>
                </p:grpSpPr>
                <p:cxnSp>
                  <p:nvCxnSpPr>
                    <p:cNvPr id="114" name="Přímá spojnice 113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Přímá spojnice 114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Přímá spojnice 115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Přímá spojnice 116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Přímá spojnice 117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Přímá spojnice 118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Skupina 119"/>
                  <p:cNvGrpSpPr/>
                  <p:nvPr/>
                </p:nvGrpSpPr>
                <p:grpSpPr>
                  <a:xfrm>
                    <a:off x="3311101" y="4544334"/>
                    <a:ext cx="204508" cy="234313"/>
                    <a:chOff x="2974279" y="3851802"/>
                    <a:chExt cx="537904" cy="234313"/>
                  </a:xfrm>
                </p:grpSpPr>
                <p:cxnSp>
                  <p:nvCxnSpPr>
                    <p:cNvPr id="121" name="Přímá spojnice 120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Přímá spojnice 121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Přímá spojnice 122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Přímá spojnice 123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Přímá spojnice 124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Přímá spojnice 125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7" name="Skupina 126"/>
                  <p:cNvGrpSpPr/>
                  <p:nvPr/>
                </p:nvGrpSpPr>
                <p:grpSpPr>
                  <a:xfrm>
                    <a:off x="3339925" y="4315125"/>
                    <a:ext cx="204508" cy="234313"/>
                    <a:chOff x="2974279" y="3851802"/>
                    <a:chExt cx="537904" cy="234313"/>
                  </a:xfrm>
                </p:grpSpPr>
                <p:cxnSp>
                  <p:nvCxnSpPr>
                    <p:cNvPr id="128" name="Přímá spojnice 127"/>
                    <p:cNvCxnSpPr/>
                    <p:nvPr/>
                  </p:nvCxnSpPr>
                  <p:spPr>
                    <a:xfrm>
                      <a:off x="3002875" y="38802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Přímá spojnice 128"/>
                    <p:cNvCxnSpPr/>
                    <p:nvPr/>
                  </p:nvCxnSpPr>
                  <p:spPr>
                    <a:xfrm>
                      <a:off x="3155275" y="4032651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Přímá spojnice 129"/>
                    <p:cNvCxnSpPr/>
                    <p:nvPr/>
                  </p:nvCxnSpPr>
                  <p:spPr>
                    <a:xfrm>
                      <a:off x="3155275" y="3960518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Přímá spojnice 130"/>
                    <p:cNvCxnSpPr/>
                    <p:nvPr/>
                  </p:nvCxnSpPr>
                  <p:spPr>
                    <a:xfrm>
                      <a:off x="3307675" y="3902877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Přímá spojnice 131"/>
                    <p:cNvCxnSpPr/>
                    <p:nvPr/>
                  </p:nvCxnSpPr>
                  <p:spPr>
                    <a:xfrm>
                      <a:off x="2974279" y="4086115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Přímá spojnice 132"/>
                    <p:cNvCxnSpPr/>
                    <p:nvPr/>
                  </p:nvCxnSpPr>
                  <p:spPr>
                    <a:xfrm>
                      <a:off x="3176825" y="3851802"/>
                      <a:ext cx="204508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36" name="Přímá spojnice 135"/>
                <p:cNvCxnSpPr/>
                <p:nvPr/>
              </p:nvCxnSpPr>
              <p:spPr>
                <a:xfrm flipH="1" flipV="1">
                  <a:off x="2797167" y="4406574"/>
                  <a:ext cx="256869" cy="11477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Přímá spojnice 136"/>
                <p:cNvCxnSpPr/>
                <p:nvPr/>
              </p:nvCxnSpPr>
              <p:spPr>
                <a:xfrm flipV="1">
                  <a:off x="3054036" y="3886915"/>
                  <a:ext cx="0" cy="20638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Přímá spojnice 137"/>
                <p:cNvCxnSpPr/>
                <p:nvPr/>
              </p:nvCxnSpPr>
              <p:spPr>
                <a:xfrm flipV="1">
                  <a:off x="3054035" y="4510873"/>
                  <a:ext cx="1" cy="26233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Přímá spojnice 138"/>
                <p:cNvCxnSpPr/>
                <p:nvPr/>
              </p:nvCxnSpPr>
              <p:spPr>
                <a:xfrm>
                  <a:off x="3054036" y="3891018"/>
                  <a:ext cx="478904" cy="635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Přímá spojnice 140"/>
                <p:cNvCxnSpPr/>
                <p:nvPr/>
              </p:nvCxnSpPr>
              <p:spPr>
                <a:xfrm>
                  <a:off x="3047657" y="4764524"/>
                  <a:ext cx="472868" cy="868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Přímá spojnice 148"/>
                <p:cNvCxnSpPr/>
                <p:nvPr/>
              </p:nvCxnSpPr>
              <p:spPr>
                <a:xfrm>
                  <a:off x="2905902" y="4093299"/>
                  <a:ext cx="296267" cy="46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Přímá spojnice 149"/>
                <p:cNvCxnSpPr/>
                <p:nvPr/>
              </p:nvCxnSpPr>
              <p:spPr>
                <a:xfrm>
                  <a:off x="2797167" y="4156093"/>
                  <a:ext cx="478904" cy="635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5" name="Vývojový diagram: spojnice 154"/>
                <p:cNvSpPr/>
                <p:nvPr/>
              </p:nvSpPr>
              <p:spPr>
                <a:xfrm>
                  <a:off x="3024797" y="4500531"/>
                  <a:ext cx="45719" cy="47536"/>
                </a:xfrm>
                <a:prstGeom prst="flowChartConnector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56" name="Přímá spojnice 155"/>
                <p:cNvCxnSpPr/>
                <p:nvPr/>
              </p:nvCxnSpPr>
              <p:spPr>
                <a:xfrm flipV="1">
                  <a:off x="3054035" y="4158750"/>
                  <a:ext cx="0" cy="15292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8" name="Vývojový diagram: spojnice 157"/>
                <p:cNvSpPr/>
                <p:nvPr/>
              </p:nvSpPr>
              <p:spPr>
                <a:xfrm>
                  <a:off x="3036619" y="4317598"/>
                  <a:ext cx="45719" cy="47536"/>
                </a:xfrm>
                <a:prstGeom prst="flowChartConnector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60" name="TextovéPole 159"/>
              <p:cNvSpPr txBox="1"/>
              <p:nvPr/>
            </p:nvSpPr>
            <p:spPr>
              <a:xfrm>
                <a:off x="4674572" y="3040910"/>
                <a:ext cx="5196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kotva</a:t>
                </a:r>
                <a:endParaRPr lang="cs-CZ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2" name="TextovéPole 161"/>
              <p:cNvSpPr txBox="1"/>
              <p:nvPr/>
            </p:nvSpPr>
            <p:spPr>
              <a:xfrm>
                <a:off x="1179772" y="3894087"/>
                <a:ext cx="16241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Spínač řídícího obvodu</a:t>
                </a:r>
                <a:endParaRPr lang="cs-CZ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3" name="TextovéPole 162"/>
              <p:cNvSpPr txBox="1"/>
              <p:nvPr/>
            </p:nvSpPr>
            <p:spPr>
              <a:xfrm>
                <a:off x="6300192" y="2929575"/>
                <a:ext cx="16658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2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Spínač řízeného obvodu</a:t>
                </a:r>
                <a:endParaRPr lang="cs-CZ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.7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Physics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76" y="1160265"/>
            <a:ext cx="7684348" cy="3859758"/>
          </a:xfrm>
          <a:prstGeom prst="rect">
            <a:avLst/>
          </a:prstGeom>
        </p:spPr>
      </p:pic>
      <p:grpSp>
        <p:nvGrpSpPr>
          <p:cNvPr id="6" name="Skupina 5"/>
          <p:cNvGrpSpPr/>
          <p:nvPr/>
        </p:nvGrpSpPr>
        <p:grpSpPr>
          <a:xfrm>
            <a:off x="4833482" y="1356361"/>
            <a:ext cx="3314729" cy="3547837"/>
            <a:chOff x="5073401" y="2344529"/>
            <a:chExt cx="3267746" cy="4271794"/>
          </a:xfrm>
        </p:grpSpPr>
        <p:sp>
          <p:nvSpPr>
            <p:cNvPr id="7" name="TextovéPole 6"/>
            <p:cNvSpPr txBox="1"/>
            <p:nvPr/>
          </p:nvSpPr>
          <p:spPr>
            <a:xfrm>
              <a:off x="5580112" y="2344529"/>
              <a:ext cx="457017" cy="37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bell</a:t>
              </a:r>
              <a:endPara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7765608" y="3419708"/>
              <a:ext cx="575539" cy="37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gavel</a:t>
              </a:r>
              <a:endPara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7395948" y="4073301"/>
              <a:ext cx="713023" cy="37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anchor</a:t>
              </a:r>
              <a:endPara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7668344" y="5517232"/>
              <a:ext cx="613403" cy="37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screw</a:t>
              </a:r>
              <a:endPara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827662" y="6245742"/>
              <a:ext cx="1250256" cy="37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electromagnet</a:t>
              </a:r>
              <a:endPara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5073402" y="3604374"/>
              <a:ext cx="814098" cy="370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coil</a:t>
              </a:r>
              <a:r>
                <a:rPr lang="cs-CZ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cs-CZ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core</a:t>
              </a:r>
              <a:endPara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Přímá spojnice se šipkou 13"/>
            <p:cNvCxnSpPr/>
            <p:nvPr/>
          </p:nvCxnSpPr>
          <p:spPr>
            <a:xfrm>
              <a:off x="5836115" y="2742748"/>
              <a:ext cx="405232" cy="2773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 flipH="1">
              <a:off x="7343056" y="3604374"/>
              <a:ext cx="461018" cy="1461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flipH="1">
              <a:off x="6926006" y="4304682"/>
              <a:ext cx="515806" cy="3982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/>
            <p:cNvCxnSpPr/>
            <p:nvPr/>
          </p:nvCxnSpPr>
          <p:spPr>
            <a:xfrm flipH="1" flipV="1">
              <a:off x="7383190" y="5040696"/>
              <a:ext cx="420884" cy="6069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/>
            <p:cNvCxnSpPr/>
            <p:nvPr/>
          </p:nvCxnSpPr>
          <p:spPr>
            <a:xfrm flipH="1">
              <a:off x="5073401" y="4073301"/>
              <a:ext cx="135872" cy="62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 flipH="1" flipV="1">
              <a:off x="5209273" y="5065126"/>
              <a:ext cx="626678" cy="13562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596336" y="1203598"/>
            <a:ext cx="1552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655485"/>
              </p:ext>
            </p:extLst>
          </p:nvPr>
        </p:nvGraphicFramePr>
        <p:xfrm>
          <a:off x="95597" y="1203598"/>
          <a:ext cx="7532712" cy="38709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766356"/>
                <a:gridCol w="3766356"/>
              </a:tblGrid>
              <a:tr h="1776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Přiblížíme–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dva magnety k sobě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souhlasnými póly:</a:t>
                      </a:r>
                    </a:p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8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odpuzují se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přitahují se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nereagují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záleží na teplotě magnetu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Cívka s elektrickým proudem má kolem sebe:</a:t>
                      </a:r>
                    </a:p>
                    <a:p>
                      <a:endParaRPr lang="cs-CZ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magické pole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magnetické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elektromagnet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 koncích cívky s proudem</a:t>
                      </a:r>
                      <a:r>
                        <a:rPr lang="cs-C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najdeme: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cs-CZ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severní póly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cs-CZ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jižní póly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cs-CZ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severní</a:t>
                      </a:r>
                      <a:r>
                        <a:rPr lang="cs-C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západní pól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cs-C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severní a jižní pól</a:t>
                      </a:r>
                      <a:endParaRPr lang="cs-CZ" sz="16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Změní–</a:t>
                      </a:r>
                      <a:r>
                        <a:rPr lang="cs-CZ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 směr proudu v cívce, dojde:</a:t>
                      </a:r>
                    </a:p>
                    <a:p>
                      <a:endParaRPr lang="cs-CZ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Clr>
                          <a:srgbClr val="7030A0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r>
                        <a:rPr lang="cs-C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cs-C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výměně magnetických pólů</a:t>
                      </a:r>
                    </a:p>
                    <a:p>
                      <a:pPr>
                        <a:buClr>
                          <a:srgbClr val="7030A0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cs-C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cs-C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nic se nestane</a:t>
                      </a:r>
                    </a:p>
                    <a:p>
                      <a:pPr>
                        <a:buClr>
                          <a:srgbClr val="7030A0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cs-C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cs-C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 ztotožnění magnetických pólů</a:t>
                      </a:r>
                    </a:p>
                    <a:p>
                      <a:pPr>
                        <a:buClr>
                          <a:srgbClr val="7030A0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cs-CZ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</a:t>
                      </a:r>
                      <a:r>
                        <a:rPr lang="cs-CZ" sz="16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neutralizaci magnetických pólů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652345" y="423631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Fyzika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1203598"/>
            <a:ext cx="9036496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http://www.oskole.sk/?id_cat=3&amp;clanok=9746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http://www.zscholtice.cz/svs/lacko/fyzika_6roc/magnetizmus/ucivo.html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http://ucivozs.sweb.cz/ucivo.html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http://www.techmania.cz/edutorium/art_exponaty.php?xkat=fyzika&amp;xser=47656f66797a696b61h&amp;key=448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http://et-pocitacovesystemy.wz.cz/elektronicke_soucastky/civky.html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http://www.vyukovematerialy.cz/fyzika/7/elektro/mgpole.htm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http://fyzika.jreichl.com/main.article/view/329-jistice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http://elektross.gjn.cz/elmotor_magnet/rele.html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Jiné – obrázky z databáze klipart, obrazce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Kolářová R.,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Bohuněk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J., Fyzika pro 9. ročník základní školy, ISBN 978-80-7196-193-2</a:t>
            </a: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2145</TotalTime>
  <Words>866</Words>
  <Application>Microsoft Office PowerPoint</Application>
  <PresentationFormat>Předvádění na obrazovce (16:9)</PresentationFormat>
  <Paragraphs>136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37.1 Magnety a elektromagnety</vt:lpstr>
      <vt:lpstr>37.2 Co už víš? </vt:lpstr>
      <vt:lpstr>37.3 Jaké si řekneme nové termíny a názvy?</vt:lpstr>
      <vt:lpstr>37.4 Co si řekneme nového?</vt:lpstr>
      <vt:lpstr>37.5 Procvičení a příklady – užití elektromagnetu </vt:lpstr>
      <vt:lpstr>37.6 Něco navíc pro šikovné</vt:lpstr>
      <vt:lpstr>37.7 CLIL</vt:lpstr>
      <vt:lpstr>37.8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bauerova</cp:lastModifiedBy>
  <cp:revision>180</cp:revision>
  <dcterms:created xsi:type="dcterms:W3CDTF">2010-10-18T18:21:56Z</dcterms:created>
  <dcterms:modified xsi:type="dcterms:W3CDTF">2014-10-23T16:12:25Z</dcterms:modified>
</cp:coreProperties>
</file>