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2233"/>
            <a:ext cx="50760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27.1 Elektrické vlastnosti látek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Fyzika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Markéta Bauerová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107504" y="1408588"/>
            <a:ext cx="6677486" cy="2963361"/>
          </a:xfrm>
          <a:prstGeom prst="rect">
            <a:avLst/>
          </a:prstGeom>
        </p:spPr>
        <p:txBody>
          <a:bodyPr vert="horz" lIns="91440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Značka -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Jednotka -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(coulomb) </a:t>
            </a:r>
            <a:r>
              <a:rPr kumimoji="0" 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C = 6 . 10</a:t>
            </a:r>
            <a:r>
              <a:rPr kumimoji="0" lang="cs-CZ" sz="1200" b="0" i="1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Další jednotky -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milicoulomb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mikrocoulomb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Měřidlo – elektrometr, elektroskop</a:t>
            </a:r>
            <a:endParaRPr kumimoji="0" lang="cs-CZ" sz="12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912" marR="0" lvl="0" indent="-32004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Coulomb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elektrický náboj přenesený proudem 1 ampéru během 1 sekundy.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Protony a elektrony – mají nejmenší elektrický náboj. 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Elementární elektrický náboj (e)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nejmenší možný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elektrický náboj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jedné samostatné částice.</a:t>
            </a:r>
          </a:p>
          <a:p>
            <a:pPr marL="118872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None/>
              <a:tabLst/>
              <a:defRPr/>
            </a:pPr>
            <a:r>
              <a:rPr lang="cs-CZ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Stavba atomu</a:t>
            </a:r>
          </a:p>
          <a:p>
            <a:pPr>
              <a:buClr>
                <a:srgbClr val="7030A0"/>
              </a:buClr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elektrování těles třením a za jiných okolností se můžou odtrhnout některé elektrony z atomu, či naopak mohou v atomu přibýt nové elektrony. Tím dojde ke vzniku iontu.</a:t>
            </a:r>
          </a:p>
          <a:p>
            <a:pPr marL="285750" indent="-285750" algn="ctr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cs-CZ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Kladný iont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obsahuje více protonů než </a:t>
            </a: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elektronů</a:t>
            </a:r>
          </a:p>
          <a:p>
            <a:pPr marL="285750" indent="-285750" algn="ctr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cs-CZ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Záporný </a:t>
            </a:r>
            <a:r>
              <a:rPr lang="cs-CZ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iont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obsahuje více elektronů než protonů</a:t>
            </a:r>
          </a:p>
          <a:p>
            <a:pPr marL="118872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</a:endParaRPr>
          </a:p>
        </p:txBody>
      </p:sp>
      <p:grpSp>
        <p:nvGrpSpPr>
          <p:cNvPr id="1038" name="Skupina 1037"/>
          <p:cNvGrpSpPr/>
          <p:nvPr/>
        </p:nvGrpSpPr>
        <p:grpSpPr>
          <a:xfrm>
            <a:off x="4894946" y="563439"/>
            <a:ext cx="4176464" cy="2694986"/>
            <a:chOff x="5322734" y="500459"/>
            <a:chExt cx="3821266" cy="2732155"/>
          </a:xfrm>
        </p:grpSpPr>
        <p:sp>
          <p:nvSpPr>
            <p:cNvPr id="26" name="TextovéPole 25"/>
            <p:cNvSpPr txBox="1"/>
            <p:nvPr/>
          </p:nvSpPr>
          <p:spPr>
            <a:xfrm>
              <a:off x="6784990" y="500459"/>
              <a:ext cx="1158394" cy="276999"/>
            </a:xfrm>
            <a:prstGeom prst="rect">
              <a:avLst/>
            </a:prstGeom>
            <a:solidFill>
              <a:srgbClr val="CC9900"/>
            </a:solidFill>
          </p:spPr>
          <p:txBody>
            <a:bodyPr wrap="none" rtlCol="0">
              <a:spAutoFit/>
            </a:bodyPr>
            <a:lstStyle/>
            <a:p>
              <a:r>
                <a:rPr lang="cs-CZ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kovová čepička</a:t>
              </a:r>
            </a:p>
          </p:txBody>
        </p:sp>
        <p:grpSp>
          <p:nvGrpSpPr>
            <p:cNvPr id="1037" name="Skupina 1036"/>
            <p:cNvGrpSpPr/>
            <p:nvPr/>
          </p:nvGrpSpPr>
          <p:grpSpPr>
            <a:xfrm>
              <a:off x="5322734" y="649537"/>
              <a:ext cx="3821266" cy="2583077"/>
              <a:chOff x="5322734" y="649537"/>
              <a:chExt cx="3821266" cy="2583077"/>
            </a:xfrm>
          </p:grpSpPr>
          <p:sp>
            <p:nvSpPr>
              <p:cNvPr id="3" name="Obdélník 2"/>
              <p:cNvSpPr/>
              <p:nvPr/>
            </p:nvSpPr>
            <p:spPr>
              <a:xfrm>
                <a:off x="6514870" y="1430871"/>
                <a:ext cx="1514859" cy="1296144"/>
              </a:xfrm>
              <a:prstGeom prst="rect">
                <a:avLst/>
              </a:prstGeom>
              <a:solidFill>
                <a:srgbClr val="CC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8" name="Přímá spojnice 7"/>
              <p:cNvCxnSpPr/>
              <p:nvPr/>
            </p:nvCxnSpPr>
            <p:spPr>
              <a:xfrm>
                <a:off x="7273645" y="915566"/>
                <a:ext cx="0" cy="14401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/>
              <p:cNvCxnSpPr/>
              <p:nvPr/>
            </p:nvCxnSpPr>
            <p:spPr>
              <a:xfrm>
                <a:off x="6948264" y="915566"/>
                <a:ext cx="6884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 flipV="1">
                <a:off x="7092280" y="1851670"/>
                <a:ext cx="360040" cy="360040"/>
              </a:xfrm>
              <a:prstGeom prst="line">
                <a:avLst/>
              </a:prstGeom>
              <a:ln w="3810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ovéPole 29"/>
              <p:cNvSpPr txBox="1"/>
              <p:nvPr/>
            </p:nvSpPr>
            <p:spPr>
              <a:xfrm>
                <a:off x="7292496" y="1577536"/>
                <a:ext cx="650888" cy="276999"/>
              </a:xfrm>
              <a:prstGeom prst="rect">
                <a:avLst/>
              </a:prstGeom>
              <a:solidFill>
                <a:srgbClr val="CC99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ručička</a:t>
                </a:r>
              </a:p>
            </p:txBody>
          </p:sp>
          <p:sp>
            <p:nvSpPr>
              <p:cNvPr id="13" name="Oblouk 12"/>
              <p:cNvSpPr/>
              <p:nvPr/>
            </p:nvSpPr>
            <p:spPr>
              <a:xfrm rot="10063671">
                <a:off x="6782175" y="1953854"/>
                <a:ext cx="430724" cy="59775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5" name="Přímá spojnice 14"/>
              <p:cNvCxnSpPr/>
              <p:nvPr/>
            </p:nvCxnSpPr>
            <p:spPr>
              <a:xfrm>
                <a:off x="6784990" y="2355726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/>
              <p:nvPr/>
            </p:nvCxnSpPr>
            <p:spPr>
              <a:xfrm flipV="1">
                <a:off x="6886474" y="2463738"/>
                <a:ext cx="108012" cy="108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6829370" y="2409639"/>
                <a:ext cx="108012" cy="108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 flipV="1">
                <a:off x="6775511" y="2355633"/>
                <a:ext cx="108012" cy="108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ovéPole 24"/>
              <p:cNvSpPr txBox="1"/>
              <p:nvPr/>
            </p:nvSpPr>
            <p:spPr>
              <a:xfrm>
                <a:off x="5322734" y="649537"/>
                <a:ext cx="1197444" cy="276999"/>
              </a:xfrm>
              <a:prstGeom prst="rect">
                <a:avLst/>
              </a:prstGeom>
              <a:solidFill>
                <a:srgbClr val="CC99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Obr. elektroskop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7364187" y="1010254"/>
                <a:ext cx="1175322" cy="276999"/>
              </a:xfrm>
              <a:prstGeom prst="rect">
                <a:avLst/>
              </a:prstGeom>
              <a:solidFill>
                <a:srgbClr val="CC99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spojovací tyčka</a:t>
                </a: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7866984" y="2848748"/>
                <a:ext cx="1277016" cy="276999"/>
              </a:xfrm>
              <a:prstGeom prst="rect">
                <a:avLst/>
              </a:prstGeom>
              <a:solidFill>
                <a:srgbClr val="CC99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obal</a:t>
                </a:r>
                <a:r>
                  <a:rPr lang="cs-CZ" sz="1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cs-CZ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elektroskopu</a:t>
                </a:r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6828795" y="2955615"/>
                <a:ext cx="726353" cy="276999"/>
              </a:xfrm>
              <a:prstGeom prst="rect">
                <a:avLst/>
              </a:prstGeom>
              <a:solidFill>
                <a:srgbClr val="CC99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stupnice</a:t>
                </a:r>
              </a:p>
            </p:txBody>
          </p:sp>
          <p:cxnSp>
            <p:nvCxnSpPr>
              <p:cNvPr id="1024" name="Přímá spojnice se šipkou 1023"/>
              <p:cNvCxnSpPr>
                <a:stCxn id="26" idx="2"/>
              </p:cNvCxnSpPr>
              <p:nvPr/>
            </p:nvCxnSpPr>
            <p:spPr>
              <a:xfrm flipH="1">
                <a:off x="7292497" y="777458"/>
                <a:ext cx="71690" cy="77524"/>
              </a:xfrm>
              <a:prstGeom prst="straightConnector1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se šipkou 33"/>
              <p:cNvCxnSpPr/>
              <p:nvPr/>
            </p:nvCxnSpPr>
            <p:spPr>
              <a:xfrm flipH="1" flipV="1">
                <a:off x="8172400" y="2676897"/>
                <a:ext cx="114697" cy="216024"/>
              </a:xfrm>
              <a:prstGeom prst="straightConnector1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se šipkou 34"/>
              <p:cNvCxnSpPr/>
              <p:nvPr/>
            </p:nvCxnSpPr>
            <p:spPr>
              <a:xfrm flipH="1">
                <a:off x="7529214" y="1815279"/>
                <a:ext cx="153789" cy="99628"/>
              </a:xfrm>
              <a:prstGeom prst="straightConnector1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se šipkou 35"/>
              <p:cNvCxnSpPr/>
              <p:nvPr/>
            </p:nvCxnSpPr>
            <p:spPr>
              <a:xfrm flipH="1" flipV="1">
                <a:off x="6948264" y="2614935"/>
                <a:ext cx="141518" cy="401660"/>
              </a:xfrm>
              <a:prstGeom prst="straightConnector1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se šipkou 41"/>
              <p:cNvCxnSpPr/>
              <p:nvPr/>
            </p:nvCxnSpPr>
            <p:spPr>
              <a:xfrm flipH="1">
                <a:off x="7304730" y="1159022"/>
                <a:ext cx="152400" cy="0"/>
              </a:xfrm>
              <a:prstGeom prst="straightConnector1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5" name="TextovéPole 1034"/>
          <p:cNvSpPr txBox="1"/>
          <p:nvPr/>
        </p:nvSpPr>
        <p:spPr>
          <a:xfrm>
            <a:off x="179512" y="1159022"/>
            <a:ext cx="1292341" cy="276999"/>
          </a:xfrm>
          <a:prstGeom prst="rect">
            <a:avLst/>
          </a:prstGeom>
          <a:solidFill>
            <a:srgbClr val="CC99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Elektrický náboj</a:t>
            </a:r>
          </a:p>
        </p:txBody>
      </p:sp>
      <p:pic>
        <p:nvPicPr>
          <p:cNvPr id="1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72" y="3250784"/>
            <a:ext cx="2442828" cy="12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Fyzika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8784976" cy="351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Fyzika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059582"/>
            <a:ext cx="908677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lang="cs-CZ" sz="1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Vodiče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látky s volnými elektricky nabitými částicemi (volnými elektrony)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 el. náboj.  </a:t>
            </a:r>
            <a:r>
              <a:rPr lang="cs-CZ" sz="1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(kov)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Elektrostatická indukce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vodič v el. poli:</a:t>
            </a:r>
            <a:endParaRPr lang="cs-CZ" sz="17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endParaRPr lang="cs-CZ" sz="1700" i="1" dirty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endParaRPr lang="cs-CZ" sz="1700" i="1" dirty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endParaRPr lang="cs-CZ" sz="1700" dirty="0" smtClean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endParaRPr lang="cs-CZ" sz="1700" dirty="0" smtClean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endParaRPr lang="cs-CZ" sz="1700" dirty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lang="cs-CZ" sz="1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Izolanty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170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látky neobsahující volné elektricky nabité částice, obsahují částice vázané na svoji polohu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ne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 el. náboj.        </a:t>
            </a:r>
            <a:r>
              <a:rPr lang="cs-CZ" sz="1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(plasty, sklo, papír, ...) </a:t>
            </a:r>
            <a:r>
              <a:rPr lang="cs-CZ" sz="1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Polarizace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izolant v el. poli:</a:t>
            </a:r>
            <a:endParaRPr lang="cs-CZ" sz="1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endParaRPr lang="cs-CZ" sz="1700" i="1" dirty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endParaRPr lang="cs-CZ" sz="1700" i="1" dirty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endParaRPr lang="cs-CZ" sz="1700" i="1" dirty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endParaRPr lang="cs-CZ" sz="1700" dirty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lang="cs-CZ" sz="1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Polovodiče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vedou el. náboj za určitých podmínek.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825997"/>
            <a:ext cx="3675037" cy="98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92" y="3530699"/>
            <a:ext cx="4678015" cy="103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91440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27.3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Fyzika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3385" y="1114265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Elektrické pole </a:t>
            </a:r>
            <a:r>
              <a:rPr lang="cs-CZ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prostor, který se projevuje působením elektrické sily.</a:t>
            </a:r>
            <a:endParaRPr 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" y="1491630"/>
            <a:ext cx="8443913" cy="195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54850" y="3613556"/>
            <a:ext cx="7034298" cy="276999"/>
          </a:xfrm>
          <a:prstGeom prst="rect">
            <a:avLst/>
          </a:prstGeom>
          <a:solidFill>
            <a:srgbClr val="CC99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Siločáry v okolí kladného náboje			Siločáry v okolí záporného náboje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2175384" y="4369922"/>
            <a:ext cx="288032" cy="288032"/>
            <a:chOff x="1403648" y="4443958"/>
            <a:chExt cx="288032" cy="288032"/>
          </a:xfrm>
        </p:grpSpPr>
        <p:sp>
          <p:nvSpPr>
            <p:cNvPr id="6" name="Ovál 5"/>
            <p:cNvSpPr/>
            <p:nvPr/>
          </p:nvSpPr>
          <p:spPr>
            <a:xfrm>
              <a:off x="1403648" y="444395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Plus 6"/>
            <p:cNvSpPr/>
            <p:nvPr/>
          </p:nvSpPr>
          <p:spPr>
            <a:xfrm>
              <a:off x="1439652" y="4452959"/>
              <a:ext cx="216024" cy="27003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878885" y="4396925"/>
            <a:ext cx="288032" cy="288032"/>
            <a:chOff x="3203848" y="4459932"/>
            <a:chExt cx="288032" cy="288032"/>
          </a:xfrm>
        </p:grpSpPr>
        <p:sp>
          <p:nvSpPr>
            <p:cNvPr id="10" name="Ovál 9"/>
            <p:cNvSpPr/>
            <p:nvPr/>
          </p:nvSpPr>
          <p:spPr>
            <a:xfrm>
              <a:off x="3203848" y="445993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Minus 7"/>
            <p:cNvSpPr/>
            <p:nvPr/>
          </p:nvSpPr>
          <p:spPr>
            <a:xfrm>
              <a:off x="3239852" y="4531940"/>
              <a:ext cx="216024" cy="144016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3" name="Přímá spojnice se šipkou 12"/>
          <p:cNvCxnSpPr/>
          <p:nvPr/>
        </p:nvCxnSpPr>
        <p:spPr>
          <a:xfrm>
            <a:off x="2580073" y="4532734"/>
            <a:ext cx="551767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302013" y="4709763"/>
            <a:ext cx="0" cy="42462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7020271" y="4730042"/>
            <a:ext cx="3746" cy="38817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7020271" y="3890556"/>
            <a:ext cx="2630" cy="42187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7302177" y="4528454"/>
            <a:ext cx="576064" cy="2087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6154861" y="4532734"/>
            <a:ext cx="578693" cy="1659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2322104" y="3883555"/>
            <a:ext cx="0" cy="42887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1522562" y="4532734"/>
            <a:ext cx="576064" cy="353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6276409" y="4764750"/>
            <a:ext cx="457145" cy="24709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>
            <a:off x="7297910" y="3968052"/>
            <a:ext cx="489779" cy="39165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6276409" y="4013619"/>
            <a:ext cx="474179" cy="30051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7280076" y="4730042"/>
            <a:ext cx="527931" cy="28180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 flipV="1">
            <a:off x="1552117" y="4097992"/>
            <a:ext cx="576064" cy="28116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>
            <a:off x="2482963" y="4709763"/>
            <a:ext cx="529158" cy="33124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V="1">
            <a:off x="2580073" y="4060771"/>
            <a:ext cx="432048" cy="29893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/>
          <p:nvPr/>
        </p:nvCxnSpPr>
        <p:spPr>
          <a:xfrm flipH="1">
            <a:off x="1666875" y="4721330"/>
            <a:ext cx="508509" cy="29051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Fyzika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07504" y="1258112"/>
            <a:ext cx="1550424" cy="276999"/>
          </a:xfrm>
          <a:prstGeom prst="rect">
            <a:avLst/>
          </a:prstGeom>
          <a:solidFill>
            <a:srgbClr val="CC99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Pravidla bezpečnosti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752" y="1560501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lvl="0" indent="-320040">
              <a:buClr>
                <a:srgbClr val="7030A0"/>
              </a:buClr>
              <a:buSzPct val="80000"/>
              <a:buFont typeface="Wingdings 2"/>
              <a:buChar char=""/>
            </a:pPr>
            <a:r>
              <a:rPr lang="cs-CZ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Bezpečné </a:t>
            </a:r>
            <a:r>
              <a:rPr lang="cs-CZ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napětí je:</a:t>
            </a:r>
          </a:p>
          <a:p>
            <a:pPr marL="118872" lvl="0">
              <a:buClr>
                <a:srgbClr val="7030A0"/>
              </a:buClr>
              <a:buSzPct val="80000"/>
            </a:pPr>
            <a:r>
              <a:rPr lang="cs-CZ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stejnosměrné do 24 </a:t>
            </a:r>
          </a:p>
          <a:p>
            <a:pPr marL="118872" lvl="0">
              <a:buClr>
                <a:srgbClr val="7030A0"/>
              </a:buClr>
              <a:buSzPct val="80000"/>
            </a:pPr>
            <a:r>
              <a:rPr lang="cs-CZ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střídavé </a:t>
            </a:r>
            <a:r>
              <a:rPr lang="cs-CZ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12 </a:t>
            </a:r>
            <a:r>
              <a:rPr lang="cs-CZ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118872" lvl="0">
              <a:buClr>
                <a:srgbClr val="7030A0"/>
              </a:buClr>
              <a:buSzPct val="80000"/>
            </a:pPr>
            <a:endParaRPr 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912" lvl="0" indent="-320040">
              <a:buClr>
                <a:srgbClr val="7030A0"/>
              </a:buClr>
              <a:buSzPct val="80000"/>
              <a:buFont typeface="Wingdings 2"/>
              <a:buChar char=""/>
            </a:pP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Střídavé napětí </a:t>
            </a:r>
            <a:r>
              <a:rPr lang="cs-CZ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 V</a:t>
            </a: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je pro člověka </a:t>
            </a:r>
            <a:r>
              <a:rPr lang="cs-CZ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životu nebezpečné</a:t>
            </a: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 jakémkoliv </a:t>
            </a:r>
          </a:p>
          <a:p>
            <a:pPr marL="118872" lvl="0">
              <a:buClr>
                <a:srgbClr val="7030A0"/>
              </a:buClr>
              <a:buSzPct val="80000"/>
            </a:pP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prostředí</a:t>
            </a:r>
            <a:r>
              <a:rPr lang="cs-CZ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8872" lvl="0">
              <a:buClr>
                <a:srgbClr val="7030A0"/>
              </a:buClr>
              <a:buSzPct val="80000"/>
            </a:pPr>
            <a:endParaRPr 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912" lvl="0" indent="-320040">
              <a:buClr>
                <a:srgbClr val="7030A0"/>
              </a:buClr>
              <a:buSzPct val="80000"/>
              <a:buFont typeface="Wingdings 2"/>
              <a:buChar char=""/>
            </a:pPr>
            <a:r>
              <a:rPr lang="cs-CZ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Nesmí se hasit vodou, ale práškovým či sněhovým hasicím přístrojem.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9822"/>
            <a:ext cx="7776864" cy="165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3213"/>
            <a:ext cx="1944216" cy="217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Fyzika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1315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alt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elektricky neutrálního atomu sodíku se jeden elektron přesunul do obalu elektricky neutrálního atomu chloru</a:t>
            </a:r>
            <a:r>
              <a:rPr lang="cs-CZ" alt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Jak se nazývá vzniklá částice?</a:t>
            </a:r>
          </a:p>
          <a:p>
            <a:pPr marL="342900" indent="-342900">
              <a:buFont typeface="+mj-lt"/>
              <a:buAutoNum type="arabicPeriod"/>
            </a:pPr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alt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Urči název částice na obrázku 1 :</a:t>
            </a:r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altLang="cs-CZ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alt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Urči elektrický náboj částice na obrázku 2 :</a:t>
            </a:r>
            <a:endParaRPr lang="cs-CZ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1043608" y="2847566"/>
            <a:ext cx="1932555" cy="1767682"/>
            <a:chOff x="3131840" y="1839904"/>
            <a:chExt cx="1990304" cy="1736006"/>
          </a:xfrm>
        </p:grpSpPr>
        <p:sp>
          <p:nvSpPr>
            <p:cNvPr id="6" name="Oval 13"/>
            <p:cNvSpPr>
              <a:spLocks noChangeArrowheads="1"/>
            </p:cNvSpPr>
            <p:nvPr/>
          </p:nvSpPr>
          <p:spPr bwMode="auto">
            <a:xfrm>
              <a:off x="3131840" y="1839904"/>
              <a:ext cx="1990304" cy="1736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3807400" y="2407618"/>
              <a:ext cx="662569" cy="57791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3200" b="1" dirty="0" smtClean="0"/>
                <a:t>5 </a:t>
              </a:r>
              <a:r>
                <a:rPr lang="cs-CZ" altLang="cs-CZ" sz="3200" b="1" dirty="0"/>
                <a:t>+</a:t>
              </a: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3428047" y="2394529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3538475" y="3029725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/>
                <a:t>-</a:t>
              </a:r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4028256" y="1969084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4621708" y="2311299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4606861" y="2955316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4138684" y="3222363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3763379" y="2825237"/>
            <a:ext cx="1944216" cy="1742571"/>
            <a:chOff x="5436096" y="2707907"/>
            <a:chExt cx="1990304" cy="173600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5436096" y="2707907"/>
              <a:ext cx="1990304" cy="173600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6156176" y="3318682"/>
              <a:ext cx="662569" cy="57791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3200" b="1" dirty="0"/>
                <a:t>6</a:t>
              </a:r>
              <a:r>
                <a:rPr lang="cs-CZ" altLang="cs-CZ" sz="3200" b="1" dirty="0" smtClean="0"/>
                <a:t> </a:t>
              </a:r>
              <a:r>
                <a:rPr lang="cs-CZ" altLang="cs-CZ" sz="3200" b="1" dirty="0"/>
                <a:t>+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5796136" y="3238137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6929173" y="3343981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6210392" y="2929773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6708317" y="3896595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6320820" y="4120581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6016992" y="3929081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5664869" y="3575910"/>
              <a:ext cx="220856" cy="1926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2400" b="1" dirty="0"/>
                <a:t>-</a:t>
              </a:r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1797782" y="4645469"/>
            <a:ext cx="53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Obr.1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489983" y="4615248"/>
            <a:ext cx="53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Obr.2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7236296" y="378082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Odpovědi :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Ionty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Iont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Záporný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92443"/>
            <a:ext cx="8229600" cy="567139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9582"/>
            <a:ext cx="9144000" cy="3535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Doplň tabulku:</a:t>
            </a:r>
          </a:p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sloupec – částice z nichž se skládá atom</a:t>
            </a:r>
          </a:p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a 3 sloupec – postavení částice v atomu</a:t>
            </a:r>
          </a:p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sloupec – elektrický náboj částice</a:t>
            </a:r>
          </a:p>
          <a:p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Fyzika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14698"/>
              </p:ext>
            </p:extLst>
          </p:nvPr>
        </p:nvGraphicFramePr>
        <p:xfrm>
          <a:off x="107504" y="2067694"/>
          <a:ext cx="89289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částice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v jádře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v obalu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Znaménko el. náboje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00412"/>
              </p:ext>
            </p:extLst>
          </p:nvPr>
        </p:nvGraphicFramePr>
        <p:xfrm>
          <a:off x="4895528" y="4011910"/>
          <a:ext cx="424847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316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 částice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v jádře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v obalu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El. náboje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16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/>
                        </a:rPr>
                        <a:t></a:t>
                      </a:r>
                      <a:endParaRPr lang="cs-CZ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316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/>
                        </a:rPr>
                        <a:t></a:t>
                      </a:r>
                      <a:endParaRPr lang="cs-CZ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16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/>
                        </a:rPr>
                        <a:t></a:t>
                      </a:r>
                      <a:endParaRPr lang="cs-CZ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139952" y="473199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</a:t>
            </a:r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ešení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9" y="1419622"/>
            <a:ext cx="8358187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99458"/>
              </p:ext>
            </p:extLst>
          </p:nvPr>
        </p:nvGraphicFramePr>
        <p:xfrm>
          <a:off x="179509" y="1059582"/>
          <a:ext cx="7272811" cy="40168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39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Atomové jádro obsahuje:</a:t>
                      </a:r>
                    </a:p>
                    <a:p>
                      <a:pPr marL="0" indent="0">
                        <a:buNone/>
                      </a:pPr>
                      <a:endParaRPr lang="cs-C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kladné protony a neutrální neutrony</a:t>
                      </a:r>
                    </a:p>
                    <a:p>
                      <a:pPr marL="0" indent="0">
                        <a:buNone/>
                      </a:pPr>
                      <a:endParaRPr lang="cs-C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kladné elektrony</a:t>
                      </a:r>
                    </a:p>
                    <a:p>
                      <a:pPr marL="0" indent="0">
                        <a:buNone/>
                      </a:pPr>
                      <a:endParaRPr lang="cs-C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záporné elektrony</a:t>
                      </a:r>
                    </a:p>
                    <a:p>
                      <a:pPr marL="0" indent="0">
                        <a:buNone/>
                      </a:pPr>
                      <a:endParaRPr lang="cs-C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neutrální protony a kladné neutrony</a:t>
                      </a:r>
                    </a:p>
                    <a:p>
                      <a:pPr marL="0" indent="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Tělesa</a:t>
                      </a:r>
                      <a:r>
                        <a:rPr lang="cs-CZ" sz="120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nemůžeme z elektrovat:</a:t>
                      </a:r>
                    </a:p>
                    <a:p>
                      <a:endParaRPr lang="cs-CZ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češeme-li si suché vlasy hřebenem</a:t>
                      </a:r>
                    </a:p>
                    <a:p>
                      <a:endParaRPr lang="cs-CZ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nafouknutý balónek třeme o vlasy</a:t>
                      </a:r>
                    </a:p>
                    <a:p>
                      <a:endParaRPr lang="cs-CZ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češeme-li si vlhké vlasy hřebenem</a:t>
                      </a:r>
                    </a:p>
                    <a:p>
                      <a:endParaRPr lang="cs-CZ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když tyč z plastu třeme flanelem</a:t>
                      </a:r>
                      <a:endParaRPr lang="cs-CZ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Tělesa nabitá nesouhlasnými náboji se</a:t>
                      </a:r>
                      <a:r>
                        <a:rPr lang="cs-CZ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endParaRPr lang="cs-CZ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se odpuzují</a:t>
                      </a:r>
                    </a:p>
                    <a:p>
                      <a:endParaRPr lang="cs-CZ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se přitahují</a:t>
                      </a:r>
                    </a:p>
                    <a:p>
                      <a:endParaRPr lang="cs-CZ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se neutralizují</a:t>
                      </a:r>
                    </a:p>
                    <a:p>
                      <a:endParaRPr lang="cs-CZ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nereagují navzájem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2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Kladné těleso</a:t>
                      </a:r>
                      <a:r>
                        <a:rPr lang="cs-CZ" sz="12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má:</a:t>
                      </a:r>
                    </a:p>
                    <a:p>
                      <a:endParaRPr lang="cs-CZ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méně protonů než elektronů</a:t>
                      </a:r>
                    </a:p>
                    <a:p>
                      <a:endParaRPr lang="cs-CZ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více neutronů než elektronů</a:t>
                      </a:r>
                    </a:p>
                    <a:p>
                      <a:endParaRPr lang="cs-CZ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méně elektronů než protonů</a:t>
                      </a:r>
                    </a:p>
                    <a:p>
                      <a:endParaRPr lang="cs-CZ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méně neutronů než elektronů</a:t>
                      </a:r>
                      <a:endParaRPr lang="cs-CZ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Fyzika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357690" y="1225549"/>
            <a:ext cx="172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14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7970465" y="1533524"/>
            <a:ext cx="5032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AutoNum type="arabicPeriod"/>
            </a:pPr>
            <a:endParaRPr lang="cs-CZ" altLang="cs-C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cs-CZ" alt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cs-CZ" altLang="cs-C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cs-CZ" altLang="cs-CZ" sz="16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>
              <a:buFontTx/>
              <a:buAutoNum type="arabicPeriod"/>
            </a:pPr>
            <a:r>
              <a:rPr lang="cs-CZ" alt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altLang="cs-C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cs-CZ" alt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cs-CZ" altLang="cs-C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cs-CZ" alt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7525965" y="4259262"/>
            <a:ext cx="14398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40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Fyzika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1563638"/>
            <a:ext cx="756084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38912" lvl="0" indent="-320040">
              <a:buClr>
                <a:srgbClr val="7030A0"/>
              </a:buClr>
              <a:buSzPct val="80000"/>
              <a:buFont typeface="Wingdings 2"/>
              <a:buChar char=""/>
            </a:pP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RAUNER, K. a kol.; </a:t>
            </a:r>
            <a:r>
              <a:rPr lang="cs-CZ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FYZIKA 8 učebnice pro základní školy a víceletá gymnázia. </a:t>
            </a: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Plzeň: Fraus </a:t>
            </a:r>
            <a:r>
              <a:rPr lang="cs-CZ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 80-7238-525-9.</a:t>
            </a:r>
          </a:p>
          <a:p>
            <a:pPr marL="438912" lvl="0" indent="-320040">
              <a:buClr>
                <a:srgbClr val="7030A0"/>
              </a:buClr>
              <a:buSzPct val="80000"/>
              <a:buFont typeface="Wingdings 2"/>
              <a:buChar char=""/>
            </a:pP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BOHUNĚK, J.; KOLÁŘOVÁ, R.; </a:t>
            </a:r>
            <a:r>
              <a:rPr lang="cs-CZ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FYZIKA pro 8. ročník základní školy. </a:t>
            </a: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Praha: Prometheus </a:t>
            </a:r>
            <a:r>
              <a:rPr lang="cs-CZ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 80-7196-149-3.</a:t>
            </a:r>
          </a:p>
          <a:p>
            <a:pPr marL="438912" lvl="0" indent="-320040">
              <a:buClr>
                <a:srgbClr val="7030A0"/>
              </a:buClr>
              <a:buSzPct val="80000"/>
              <a:buFont typeface="Wingdings 2"/>
              <a:buChar char=""/>
            </a:pP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tahaky.blogerka.cz/Fyzika/Stavba-atomu</a:t>
            </a:r>
          </a:p>
          <a:p>
            <a:pPr marL="438912" lvl="0" indent="-320040">
              <a:buClr>
                <a:srgbClr val="7030A0"/>
              </a:buClr>
              <a:buSzPct val="80000"/>
              <a:buFont typeface="Wingdings 2"/>
              <a:buChar char=""/>
            </a:pP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cs.wikipedia.org/wiki</a:t>
            </a:r>
          </a:p>
          <a:p>
            <a:pPr marL="438912" lvl="0" indent="-320040">
              <a:buClr>
                <a:srgbClr val="7030A0"/>
              </a:buClr>
              <a:buSzPct val="80000"/>
              <a:buFont typeface="Wingdings 2"/>
              <a:buChar char=""/>
            </a:pP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mog.wz.cz/fyzika/2rocnik/kap401.htm</a:t>
            </a:r>
          </a:p>
          <a:p>
            <a:pPr marL="438912" lvl="0" indent="-320040">
              <a:buClr>
                <a:srgbClr val="7030A0"/>
              </a:buClr>
              <a:buSzPct val="80000"/>
              <a:buFont typeface="Wingdings 2"/>
              <a:buChar char=""/>
            </a:pP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http://www.zsstenovice.cz/testy/?kat=20&amp;test=1282314510</a:t>
            </a:r>
          </a:p>
          <a:p>
            <a:pPr marL="438912" lvl="0" indent="-320040">
              <a:buClr>
                <a:srgbClr val="7030A0"/>
              </a:buClr>
              <a:buSzPct val="80000"/>
              <a:buFont typeface="Wingdings 2"/>
              <a:buChar char=""/>
            </a:pPr>
            <a:r>
              <a:rPr 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http://www.physicstutorials.org/home/electrostatics/electroscope</a:t>
            </a: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786</Words>
  <Application>Microsoft Office PowerPoint</Application>
  <PresentationFormat>Předvádění na obrazovce (16:9)</PresentationFormat>
  <Paragraphs>179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Symbol</vt:lpstr>
      <vt:lpstr>Times New Roman</vt:lpstr>
      <vt:lpstr>Wingdings</vt:lpstr>
      <vt:lpstr>Wingdings 2</vt:lpstr>
      <vt:lpstr>Motiv sady Office</vt:lpstr>
      <vt:lpstr>27.1 Elektrické vlastnosti látek</vt:lpstr>
      <vt:lpstr>27.2 Co už víš? </vt:lpstr>
      <vt:lpstr>27.3 Jaké si řekneme nové termíny a názvy?</vt:lpstr>
      <vt:lpstr>27.4 Co si řekneme nového?</vt:lpstr>
      <vt:lpstr>27.5 Procvičení a příklady</vt:lpstr>
      <vt:lpstr>27.6 Něco navíc pro šikovné</vt:lpstr>
      <vt:lpstr>27.7 CLIL</vt:lpstr>
      <vt:lpstr>27.8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Vít Průša</cp:lastModifiedBy>
  <cp:revision>180</cp:revision>
  <dcterms:created xsi:type="dcterms:W3CDTF">2010-10-18T18:21:56Z</dcterms:created>
  <dcterms:modified xsi:type="dcterms:W3CDTF">2020-03-21T12:58:36Z</dcterms:modified>
</cp:coreProperties>
</file>