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7" r:id="rId5"/>
    <p:sldId id="269" r:id="rId6"/>
    <p:sldId id="270" r:id="rId7"/>
    <p:sldId id="271" r:id="rId8"/>
    <p:sldId id="273" r:id="rId9"/>
    <p:sldId id="274" r:id="rId10"/>
    <p:sldId id="275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1E21966-418B-40E5-B2E9-889AFB9BECA1}">
          <p14:sldIdLst>
            <p14:sldId id="257"/>
            <p14:sldId id="258"/>
            <p14:sldId id="259"/>
            <p14:sldId id="267"/>
            <p14:sldId id="269"/>
            <p14:sldId id="270"/>
            <p14:sldId id="271"/>
            <p14:sldId id="273"/>
            <p14:sldId id="274"/>
            <p14:sldId id="2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99"/>
    <a:srgbClr val="0000FF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Tmavý styl 1 – zvýraznění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610" autoAdjust="0"/>
  </p:normalViewPr>
  <p:slideViewPr>
    <p:cSldViewPr>
      <p:cViewPr>
        <p:scale>
          <a:sx n="90" d="100"/>
          <a:sy n="90" d="100"/>
        </p:scale>
        <p:origin x="-810" y="-1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271B2FD-3F70-41BE-AA6B-5CB3CC31F150}" type="datetimeFigureOut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5FE3D4-B738-446D-A8ED-C28BD76399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5432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187500-CD5E-4E4D-9D24-AA1031C7B6AB}" type="datetimeFigureOut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C3212D9-A666-4BAA-B445-F42B2B4DF6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31842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CE216F-19EA-41A6-8ADC-4943C14B091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dirty="0"/>
          </a:p>
        </p:txBody>
      </p:sp>
      <p:sp>
        <p:nvSpPr>
          <p:cNvPr id="1638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0FF4A6-D6CB-427E-979E-E2C311FC3E1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 dirty="0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04FC1B-A079-46C5-8218-0E8114B5E0D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dirty="0"/>
          </a:p>
        </p:txBody>
      </p:sp>
      <p:sp>
        <p:nvSpPr>
          <p:cNvPr id="1843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0FF4A6-D6CB-427E-979E-E2C311FC3E1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 dirty="0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0FF4A6-D6CB-427E-979E-E2C311FC3E1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 dirty="0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0FF4A6-D6CB-427E-979E-E2C311FC3E1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 dirty="0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0FF4A6-D6CB-427E-979E-E2C311FC3E1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dirty="0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0FF4A6-D6CB-427E-979E-E2C311FC3E1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 dirty="0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0FF4A6-D6CB-427E-979E-E2C311FC3E1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 dirty="0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0FF4A6-D6CB-427E-979E-E2C311FC3E1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 dirty="0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BF70D-9175-4657-93D1-7E968EC45084}" type="datetime1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98D91-7328-4699-9A04-CA45A399F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C482-F6D3-4352-82A8-0DCB79F36B82}" type="datetime1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A83B7-22DA-4876-8F63-B39EDE910C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45D24-EE24-4921-9ABF-2A45249AA5E7}" type="datetime1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43D0-3CEE-4F3B-9929-6C705658FD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4D744-3CF6-443C-9E7B-81CE4D4808E2}" type="datetime1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86C96-E4D5-4E78-A66B-6B21BDFDEF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BF7BA-6C19-41DD-8895-B88E9EFD4B6D}" type="datetime1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A9188-07AD-49A7-8F2D-89B1F0C514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0DEEC-834C-43AB-9739-128CA9A2CFB3}" type="datetime1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A4584-E23D-45D3-BF82-03E981154D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D378E-C046-44C8-BA11-3FF3AFE9C512}" type="datetime1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E1348-532C-4F9C-A819-F4CA6CCCCF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98488-C101-4DCF-A118-BE0619E721D3}" type="datetime1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901C5-20AF-46BE-827D-4011917CE6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5D998-96B3-49A9-8F2C-5BF16D48F177}" type="datetime1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4AD53-E737-40A2-833B-D4DE96DD6C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5C866-336F-4334-8F58-AB1B5D5691A2}" type="datetime1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17AF4-1CE9-4020-82B3-7660ABD945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E6E2D-BF17-499A-B6A7-7C79E63221B6}" type="datetime1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E4C3B-3EA0-48FB-ABCD-46107E1506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28338D-9B4E-4BC3-9920-EAC0A151A20F}" type="datetime1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1C0C48-EDFB-4B4A-B26E-A43A0B68E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wm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Users\Public\Pictures\Dumky\sirenitepla.swf" TargetMode="Externa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thumb/b/b1/Anders-Celsius-Head.jpg/450px-Anders-Celsius-Head.jp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animfyzika.wz.cz/sirenitepla.sw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127"/>
            <a:ext cx="7200900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24.1 Vnitřní energie, teplo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bg1"/>
                </a:solidFill>
                <a:latin typeface="+mn-lt"/>
              </a:rPr>
              <a:t>Elektronická  učebnice – II. stupeň                           </a:t>
            </a:r>
            <a:r>
              <a:rPr lang="cs-CZ" sz="1000" dirty="0">
                <a:solidFill>
                  <a:schemeClr val="bg1"/>
                </a:solidFill>
                <a:latin typeface="+mn-lt"/>
              </a:rPr>
              <a:t>Základní škola Děčín VI, Na Stráni 879/2  – příspěvková organizace                	                             </a:t>
            </a:r>
            <a:r>
              <a:rPr lang="cs-CZ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+mn-lt"/>
              </a:rPr>
              <a:t>Fyzika</a:t>
            </a:r>
            <a:endParaRPr lang="cs-CZ" b="1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497171"/>
            <a:ext cx="9144000" cy="64633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 smtClean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solidFill>
                  <a:schemeClr val="bg1"/>
                </a:solidFill>
                <a:latin typeface="+mn-lt"/>
              </a:rPr>
              <a:t>Autor: </a:t>
            </a:r>
            <a:r>
              <a:rPr lang="cs-CZ" sz="1200" b="1" dirty="0" smtClean="0">
                <a:solidFill>
                  <a:schemeClr val="bg1"/>
                </a:solidFill>
                <a:latin typeface="+mn-lt"/>
              </a:rPr>
              <a:t>Mgr. Petra Křivánková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679" y="4543335"/>
            <a:ext cx="3029719" cy="55399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Obláček 3"/>
          <p:cNvSpPr/>
          <p:nvPr/>
        </p:nvSpPr>
        <p:spPr>
          <a:xfrm>
            <a:off x="5904148" y="1052339"/>
            <a:ext cx="2952328" cy="1728192"/>
          </a:xfrm>
          <a:prstGeom prst="cloudCallout">
            <a:avLst>
              <a:gd name="adj1" fmla="val -24719"/>
              <a:gd name="adj2" fmla="val 856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i="1" dirty="0" smtClean="0"/>
              <a:t>Já vím, že je něco horké, </a:t>
            </a:r>
            <a:r>
              <a:rPr lang="cs-CZ" b="1" i="1" dirty="0" smtClean="0"/>
              <a:t>ale </a:t>
            </a:r>
            <a:r>
              <a:rPr lang="cs-CZ" b="1" i="1" dirty="0" smtClean="0"/>
              <a:t>proč?</a:t>
            </a:r>
            <a:endParaRPr lang="cs-CZ" sz="1600" b="1" i="1" dirty="0"/>
          </a:p>
        </p:txBody>
      </p:sp>
      <p:sp>
        <p:nvSpPr>
          <p:cNvPr id="7" name="Obláček 6"/>
          <p:cNvSpPr/>
          <p:nvPr/>
        </p:nvSpPr>
        <p:spPr>
          <a:xfrm>
            <a:off x="323528" y="915566"/>
            <a:ext cx="3744416" cy="3010768"/>
          </a:xfrm>
          <a:prstGeom prst="cloudCallout">
            <a:avLst>
              <a:gd name="adj1" fmla="val 72137"/>
              <a:gd name="adj2" fmla="val 3308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i="1" dirty="0" smtClean="0">
                <a:solidFill>
                  <a:schemeClr val="tx1"/>
                </a:solidFill>
              </a:rPr>
              <a:t>Co se děje </a:t>
            </a:r>
            <a:endParaRPr lang="cs-CZ" b="1" i="1" dirty="0" smtClean="0">
              <a:solidFill>
                <a:schemeClr val="tx1"/>
              </a:solidFill>
            </a:endParaRPr>
          </a:p>
          <a:p>
            <a:pPr algn="ctr"/>
            <a:r>
              <a:rPr lang="cs-CZ" b="1" i="1" dirty="0" smtClean="0">
                <a:solidFill>
                  <a:schemeClr val="tx1"/>
                </a:solidFill>
              </a:rPr>
              <a:t>z </a:t>
            </a:r>
            <a:r>
              <a:rPr lang="cs-CZ" b="1" i="1" dirty="0" smtClean="0">
                <a:solidFill>
                  <a:schemeClr val="tx1"/>
                </a:solidFill>
              </a:rPr>
              <a:t>fyzikálního hlediska v látce, pokud se zvyšuje její teplota? Jak se teplo vypočítá? Jakým způsobem se zahřívají tělesa? Jak probíhá tepelná výměna?</a:t>
            </a:r>
            <a:endParaRPr lang="cs-CZ" b="1" i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D:\Users\krivanek\AppData\Local\Microsoft\Windows\Temporary Internet Files\Content.IE5\JJYVXP3P\MC900078783[2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291829"/>
            <a:ext cx="1026740" cy="1102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Users\krivanek\AppData\Local\Microsoft\Windows\Temporary Internet Files\Content.IE5\HZJ51KBW\MC900434411[2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661" y="2653842"/>
            <a:ext cx="16256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5531" y="492127"/>
            <a:ext cx="7416800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24.10 Anotace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0" y="2"/>
            <a:ext cx="9144000" cy="49244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bg1"/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bg1"/>
                </a:solidFill>
                <a:latin typeface="+mn-lt"/>
              </a:rPr>
              <a:t>Základní škola Děčín VI, Na Stráni 879/2  – příspěvková organizace </a:t>
            </a:r>
            <a:r>
              <a:rPr lang="cs-CZ" sz="1000" dirty="0" smtClean="0">
                <a:solidFill>
                  <a:schemeClr val="bg1"/>
                </a:solidFill>
                <a:latin typeface="+mn-lt"/>
              </a:rPr>
              <a:t>                                                 </a:t>
            </a:r>
            <a:r>
              <a:rPr lang="cs-CZ" sz="1600" b="1" dirty="0" smtClean="0">
                <a:solidFill>
                  <a:schemeClr val="bg1"/>
                </a:solidFill>
                <a:latin typeface="+mn-lt"/>
              </a:rPr>
              <a:t>FYZIKA</a:t>
            </a:r>
            <a:endParaRPr lang="cs-CZ" sz="1600" b="1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151680"/>
              </p:ext>
            </p:extLst>
          </p:nvPr>
        </p:nvGraphicFramePr>
        <p:xfrm>
          <a:off x="1043608" y="1275606"/>
          <a:ext cx="7632848" cy="324997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001726"/>
                <a:gridCol w="5631122"/>
              </a:tblGrid>
              <a:tr h="545574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Autor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Mgr. Petra Křivánková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Období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01</a:t>
                      </a:r>
                      <a:r>
                        <a:rPr lang="cs-CZ" sz="1800" baseline="0" dirty="0" smtClean="0"/>
                        <a:t> – 06/2013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Ročník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8. ročník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Klíčová slova  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Vnitřní </a:t>
                      </a:r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energie,</a:t>
                      </a:r>
                      <a:r>
                        <a:rPr lang="cs-C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teplo, měrná tepelná kapacita, tepelná výměna vedením, prouděním, zářením.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Anotace 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Prezentace popisující souvislost vnitřní energie tělesa</a:t>
                      </a:r>
                      <a:r>
                        <a:rPr lang="cs-CZ" sz="1800" baseline="0" dirty="0" smtClean="0"/>
                        <a:t> s pohybem částic, definici tepla, značky, jednotky, výpočet </a:t>
                      </a:r>
                      <a:r>
                        <a:rPr lang="cs-CZ" sz="1800" baseline="0" dirty="0" smtClean="0"/>
                        <a:t>tepla, tepelnou výměnu.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1936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967" y="492127"/>
            <a:ext cx="4464050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24.2 Co již víme?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2"/>
            <a:ext cx="9144000" cy="49244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bg1"/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bg1"/>
                </a:solidFill>
                <a:latin typeface="+mn-lt"/>
              </a:rPr>
              <a:t>Základní škola Děčín VI, Na Stráni 879/2  – příspěvková organizace </a:t>
            </a:r>
            <a:r>
              <a:rPr lang="cs-CZ" sz="1000" dirty="0" smtClean="0">
                <a:solidFill>
                  <a:schemeClr val="bg1"/>
                </a:solidFill>
                <a:latin typeface="+mn-lt"/>
              </a:rPr>
              <a:t>                                                 </a:t>
            </a:r>
            <a:r>
              <a:rPr lang="cs-CZ" sz="1600" b="1" dirty="0" smtClean="0">
                <a:solidFill>
                  <a:schemeClr val="bg1"/>
                </a:solidFill>
                <a:latin typeface="+mn-lt"/>
              </a:rPr>
              <a:t>FYZIKA</a:t>
            </a:r>
            <a:endParaRPr lang="cs-CZ" sz="1600" b="1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050" name="Picture 2" descr="D:\Users\krivanek\AppData\Local\Microsoft\Windows\Temporary Internet Files\Content.IE5\E0BN1HAF\MC90023838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874402"/>
            <a:ext cx="1130198" cy="1046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16174" y="1275606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latin typeface="+mn-lt"/>
              </a:rPr>
              <a:t>Víme, že když látku zahříváme, zvětšuje svůj objem.</a:t>
            </a:r>
            <a:endParaRPr lang="cs-CZ" dirty="0">
              <a:latin typeface="+mn-lt"/>
            </a:endParaRPr>
          </a:p>
        </p:txBody>
      </p:sp>
      <p:pic>
        <p:nvPicPr>
          <p:cNvPr id="2052" name="Picture 4" descr="D:\Users\krivanek\AppData\Local\Microsoft\Windows\Temporary Internet Files\Content.IE5\U4TAM23V\MC900382569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37989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436340" y="2081154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latin typeface="+mn-lt"/>
              </a:rPr>
              <a:t>Umíme měřit teplotu, známe, jaké jednotky se používají. </a:t>
            </a:r>
            <a:endParaRPr lang="cs-CZ" dirty="0">
              <a:latin typeface="+mn-lt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048970" y="852733"/>
            <a:ext cx="138521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i="1" dirty="0" smtClean="0">
                <a:latin typeface="+mn-lt"/>
              </a:rPr>
              <a:t>Příklad : horkovzdušný balón</a:t>
            </a:r>
            <a:endParaRPr lang="cs-CZ" sz="1400" i="1" dirty="0">
              <a:latin typeface="+mn-lt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7741577" y="2045266"/>
            <a:ext cx="9348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 smtClean="0">
                <a:latin typeface="+mj-lt"/>
              </a:rPr>
              <a:t>°C </a:t>
            </a:r>
            <a:endParaRPr lang="cs-CZ" sz="4000" b="1" dirty="0">
              <a:latin typeface="+mj-lt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467544" y="2758978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latin typeface="+mn-lt"/>
              </a:rPr>
              <a:t>Máme představu o tom, že látky kolem nás jsou složeny z částic. </a:t>
            </a:r>
            <a:endParaRPr lang="cs-CZ" dirty="0">
              <a:latin typeface="+mn-lt"/>
            </a:endParaRPr>
          </a:p>
        </p:txBody>
      </p:sp>
      <p:pic>
        <p:nvPicPr>
          <p:cNvPr id="14" name="Picture 2" descr="uspořádání částic v pevné látkc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9998" y="3503191"/>
            <a:ext cx="1167706" cy="81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47479" y="3528329"/>
            <a:ext cx="1060425" cy="742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75186" y="3503191"/>
            <a:ext cx="1120950" cy="785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ovéPole 3"/>
          <p:cNvSpPr txBox="1"/>
          <p:nvPr/>
        </p:nvSpPr>
        <p:spPr>
          <a:xfrm>
            <a:off x="666551" y="3221410"/>
            <a:ext cx="1306768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+mn-lt"/>
              </a:rPr>
              <a:t>p</a:t>
            </a:r>
            <a:r>
              <a:rPr lang="cs-CZ" sz="1200" b="1" dirty="0" smtClean="0">
                <a:latin typeface="+mn-lt"/>
              </a:rPr>
              <a:t>evné </a:t>
            </a:r>
            <a:r>
              <a:rPr lang="cs-CZ" sz="1200" b="1" dirty="0">
                <a:latin typeface="+mn-lt"/>
              </a:rPr>
              <a:t>skupenství</a:t>
            </a:r>
          </a:p>
        </p:txBody>
      </p:sp>
      <p:sp>
        <p:nvSpPr>
          <p:cNvPr id="20" name="TextovéPole 14"/>
          <p:cNvSpPr txBox="1"/>
          <p:nvPr/>
        </p:nvSpPr>
        <p:spPr>
          <a:xfrm>
            <a:off x="2483768" y="3221409"/>
            <a:ext cx="1443024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+mn-lt"/>
              </a:rPr>
              <a:t>k</a:t>
            </a:r>
            <a:r>
              <a:rPr lang="cs-CZ" sz="1200" b="1" dirty="0" smtClean="0">
                <a:latin typeface="+mn-lt"/>
              </a:rPr>
              <a:t>apalné </a:t>
            </a:r>
            <a:r>
              <a:rPr lang="cs-CZ" sz="1200" b="1" dirty="0">
                <a:latin typeface="+mn-lt"/>
              </a:rPr>
              <a:t>skupenství</a:t>
            </a:r>
          </a:p>
        </p:txBody>
      </p:sp>
      <p:sp>
        <p:nvSpPr>
          <p:cNvPr id="21" name="TextovéPole 16"/>
          <p:cNvSpPr txBox="1"/>
          <p:nvPr/>
        </p:nvSpPr>
        <p:spPr>
          <a:xfrm>
            <a:off x="4459162" y="3219822"/>
            <a:ext cx="1366080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+mn-lt"/>
              </a:rPr>
              <a:t>p</a:t>
            </a:r>
            <a:r>
              <a:rPr lang="cs-CZ" sz="1200" b="1" dirty="0" smtClean="0">
                <a:latin typeface="+mn-lt"/>
              </a:rPr>
              <a:t>lynné </a:t>
            </a:r>
            <a:r>
              <a:rPr lang="cs-CZ" sz="1200" b="1" dirty="0">
                <a:latin typeface="+mn-lt"/>
              </a:rPr>
              <a:t>skupenství</a:t>
            </a:r>
          </a:p>
        </p:txBody>
      </p:sp>
      <p:pic>
        <p:nvPicPr>
          <p:cNvPr id="1026" name="Picture 2" descr="Soubor:Anders-Celsius-Head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774" y="3488814"/>
            <a:ext cx="878376" cy="1171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6812850" y="3510793"/>
            <a:ext cx="12155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b="1" dirty="0">
                <a:latin typeface="+mn-lt"/>
              </a:rPr>
              <a:t>Anders Celsius</a:t>
            </a:r>
            <a:r>
              <a:rPr lang="cs-CZ" sz="1200" dirty="0">
                <a:latin typeface="+mn-lt"/>
              </a:rPr>
              <a:t> </a:t>
            </a:r>
          </a:p>
        </p:txBody>
      </p:sp>
      <p:sp>
        <p:nvSpPr>
          <p:cNvPr id="5" name="Obdélník 4"/>
          <p:cNvSpPr/>
          <p:nvPr/>
        </p:nvSpPr>
        <p:spPr>
          <a:xfrm>
            <a:off x="6825448" y="3779011"/>
            <a:ext cx="1383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>
                <a:latin typeface="+mn-lt"/>
              </a:rPr>
              <a:t>navrhl Celsiovu stodílkovou teplotní stupnici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604925" y="4330621"/>
            <a:ext cx="3757685" cy="523220"/>
          </a:xfrm>
          <a:prstGeom prst="rect">
            <a:avLst/>
          </a:prstGeom>
          <a:solidFill>
            <a:srgbClr val="FFFF00"/>
          </a:solidFill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cs-CZ" sz="1400" dirty="0">
                <a:latin typeface="+mn-lt"/>
              </a:rPr>
              <a:t>Č</a:t>
            </a:r>
            <a:r>
              <a:rPr lang="cs-CZ" sz="1400" dirty="0" smtClean="0">
                <a:latin typeface="+mn-lt"/>
              </a:rPr>
              <a:t>ástice se stále neuspořádaně </a:t>
            </a:r>
            <a:r>
              <a:rPr lang="cs-CZ" sz="1400" dirty="0" smtClean="0">
                <a:latin typeface="+mn-lt"/>
              </a:rPr>
              <a:t>pohybují: </a:t>
            </a:r>
            <a:r>
              <a:rPr lang="cs-CZ" sz="1400" dirty="0" smtClean="0">
                <a:latin typeface="+mn-lt"/>
              </a:rPr>
              <a:t>jestliže je teplota tělesa vyšší, pohyb částic je rychlejší.</a:t>
            </a:r>
            <a:endParaRPr lang="cs-CZ" sz="1400" dirty="0"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5531" y="492127"/>
            <a:ext cx="7416800" cy="460373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24.3 Jaké si řekneme nové termíny a názvy?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0" y="2"/>
            <a:ext cx="9144000" cy="49244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bg1"/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bg1"/>
                </a:solidFill>
                <a:latin typeface="+mn-lt"/>
              </a:rPr>
              <a:t>Základní škola Děčín VI, Na Stráni 879/2  – příspěvková organizace </a:t>
            </a:r>
            <a:r>
              <a:rPr lang="cs-CZ" sz="1000" dirty="0" smtClean="0">
                <a:solidFill>
                  <a:schemeClr val="bg1"/>
                </a:solidFill>
                <a:latin typeface="+mn-lt"/>
              </a:rPr>
              <a:t>                                                 </a:t>
            </a:r>
            <a:r>
              <a:rPr lang="cs-CZ" sz="1600" b="1" dirty="0" smtClean="0">
                <a:solidFill>
                  <a:schemeClr val="bg1"/>
                </a:solidFill>
                <a:latin typeface="+mn-lt"/>
              </a:rPr>
              <a:t>FYZIKA</a:t>
            </a:r>
            <a:endParaRPr lang="cs-CZ" sz="1600" b="1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1283" y="2787774"/>
            <a:ext cx="765484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cs-CZ" b="1" dirty="0" smtClean="0">
                <a:latin typeface="+mn-lt"/>
              </a:rPr>
              <a:t>Teplo</a:t>
            </a:r>
            <a:r>
              <a:rPr lang="cs-CZ" dirty="0" smtClean="0">
                <a:latin typeface="+mn-lt"/>
              </a:rPr>
              <a:t> </a:t>
            </a:r>
            <a:endParaRPr lang="cs-CZ" dirty="0">
              <a:latin typeface="+mn-lt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89434" y="915566"/>
            <a:ext cx="88569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 smtClean="0">
                <a:latin typeface="+mn-lt"/>
              </a:rPr>
              <a:t>Vnitřní </a:t>
            </a:r>
            <a:r>
              <a:rPr lang="cs-CZ" sz="1600" b="1" dirty="0">
                <a:latin typeface="+mn-lt"/>
              </a:rPr>
              <a:t>energie </a:t>
            </a:r>
            <a:r>
              <a:rPr lang="cs-CZ" sz="1600" b="1" dirty="0" smtClean="0">
                <a:latin typeface="+mn-lt"/>
              </a:rPr>
              <a:t>tělesa - </a:t>
            </a:r>
            <a:r>
              <a:rPr lang="cs-CZ" sz="1600" dirty="0" smtClean="0">
                <a:latin typeface="+mn-lt"/>
              </a:rPr>
              <a:t>součet </a:t>
            </a:r>
            <a:r>
              <a:rPr lang="cs-CZ" sz="1600" dirty="0">
                <a:latin typeface="+mn-lt"/>
              </a:rPr>
              <a:t>pohybových i </a:t>
            </a:r>
            <a:r>
              <a:rPr lang="cs-CZ" sz="1600" dirty="0" smtClean="0">
                <a:latin typeface="+mn-lt"/>
              </a:rPr>
              <a:t>potenciálních </a:t>
            </a:r>
            <a:r>
              <a:rPr lang="cs-CZ" sz="1600" dirty="0">
                <a:latin typeface="+mn-lt"/>
              </a:rPr>
              <a:t>energií </a:t>
            </a:r>
            <a:r>
              <a:rPr lang="cs-CZ" sz="1600" dirty="0" smtClean="0">
                <a:latin typeface="+mn-lt"/>
              </a:rPr>
              <a:t>všech částic </a:t>
            </a:r>
            <a:r>
              <a:rPr lang="cs-CZ" sz="1600" dirty="0">
                <a:latin typeface="+mn-lt"/>
              </a:rPr>
              <a:t>v </a:t>
            </a:r>
            <a:r>
              <a:rPr lang="cs-CZ" sz="1600" dirty="0" smtClean="0">
                <a:latin typeface="+mn-lt"/>
              </a:rPr>
              <a:t>tělese.</a:t>
            </a:r>
            <a:endParaRPr lang="cs-CZ" sz="1600" b="1" dirty="0" smtClean="0">
              <a:latin typeface="+mn-lt"/>
            </a:endParaRPr>
          </a:p>
          <a:p>
            <a:r>
              <a:rPr lang="cs-CZ" sz="1600" b="1" dirty="0">
                <a:latin typeface="+mn-lt"/>
              </a:rPr>
              <a:t>	</a:t>
            </a:r>
            <a:r>
              <a:rPr lang="cs-CZ" sz="1600" b="1" dirty="0" smtClean="0">
                <a:latin typeface="+mn-lt"/>
              </a:rPr>
              <a:t>-</a:t>
            </a:r>
            <a:r>
              <a:rPr lang="cs-CZ" sz="1600" dirty="0" smtClean="0">
                <a:latin typeface="+mn-lt"/>
              </a:rPr>
              <a:t> závisí </a:t>
            </a:r>
            <a:r>
              <a:rPr lang="cs-CZ" sz="1600" dirty="0">
                <a:latin typeface="+mn-lt"/>
              </a:rPr>
              <a:t>na vzájemné poloze </a:t>
            </a:r>
            <a:r>
              <a:rPr lang="cs-CZ" sz="1600" dirty="0" smtClean="0">
                <a:latin typeface="+mn-lt"/>
              </a:rPr>
              <a:t>částic </a:t>
            </a:r>
            <a:r>
              <a:rPr lang="cs-CZ" sz="1600" dirty="0">
                <a:latin typeface="+mn-lt"/>
              </a:rPr>
              <a:t>v tělese, vzrůstá s počtem </a:t>
            </a:r>
            <a:r>
              <a:rPr lang="cs-CZ" sz="1600" dirty="0" smtClean="0">
                <a:latin typeface="+mn-lt"/>
              </a:rPr>
              <a:t>částic </a:t>
            </a:r>
            <a:r>
              <a:rPr lang="cs-CZ" sz="1600" dirty="0">
                <a:latin typeface="+mn-lt"/>
              </a:rPr>
              <a:t>a s teplotou tělesa.</a:t>
            </a:r>
          </a:p>
        </p:txBody>
      </p:sp>
      <p:sp>
        <p:nvSpPr>
          <p:cNvPr id="3" name="Obdélník 2"/>
          <p:cNvSpPr/>
          <p:nvPr/>
        </p:nvSpPr>
        <p:spPr>
          <a:xfrm>
            <a:off x="291283" y="1518250"/>
            <a:ext cx="79109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>
                <a:latin typeface="+mn-lt"/>
              </a:rPr>
              <a:t>Vnitřní energii tělesa lze zvýšit </a:t>
            </a:r>
            <a:r>
              <a:rPr lang="cs-CZ" sz="1600" dirty="0" smtClean="0">
                <a:latin typeface="+mn-lt"/>
              </a:rPr>
              <a:t>třemi </a:t>
            </a:r>
            <a:r>
              <a:rPr lang="cs-CZ" sz="1600" dirty="0">
                <a:latin typeface="+mn-lt"/>
              </a:rPr>
              <a:t>způsoby. Prvním způsobem je dotyk tělesa s jiným tělesem, které má vyšší </a:t>
            </a:r>
            <a:r>
              <a:rPr lang="cs-CZ" sz="1600" dirty="0" smtClean="0">
                <a:latin typeface="+mn-lt"/>
              </a:rPr>
              <a:t>teplotu (</a:t>
            </a:r>
            <a:r>
              <a:rPr lang="cs-CZ" sz="1600" b="1" dirty="0" smtClean="0">
                <a:latin typeface="+mn-lt"/>
              </a:rPr>
              <a:t>tepelná výměna</a:t>
            </a:r>
            <a:r>
              <a:rPr lang="cs-CZ" sz="1600" dirty="0" smtClean="0">
                <a:latin typeface="+mn-lt"/>
              </a:rPr>
              <a:t>). </a:t>
            </a:r>
            <a:r>
              <a:rPr lang="cs-CZ" sz="1600" dirty="0">
                <a:latin typeface="+mn-lt"/>
              </a:rPr>
              <a:t>Druhým způsobem je působení síly, která koná </a:t>
            </a:r>
            <a:r>
              <a:rPr lang="cs-CZ" sz="1600" dirty="0" smtClean="0">
                <a:latin typeface="+mn-lt"/>
              </a:rPr>
              <a:t>práci (např. při </a:t>
            </a:r>
            <a:r>
              <a:rPr lang="cs-CZ" sz="1600" b="1" dirty="0" smtClean="0">
                <a:latin typeface="+mn-lt"/>
              </a:rPr>
              <a:t>tření</a:t>
            </a:r>
            <a:r>
              <a:rPr lang="cs-CZ" sz="1600" dirty="0" smtClean="0">
                <a:latin typeface="+mn-lt"/>
              </a:rPr>
              <a:t>). Třetím způsobem je pohlcení tepelného záření.</a:t>
            </a:r>
            <a:endParaRPr lang="cs-CZ" sz="1600" dirty="0">
              <a:latin typeface="+mn-lt"/>
            </a:endParaRPr>
          </a:p>
        </p:txBody>
      </p:sp>
      <p:pic>
        <p:nvPicPr>
          <p:cNvPr id="1026" name="Picture 2" descr="D:\Users\krivanek\AppData\Local\Microsoft\Windows\Temporary Internet Files\Content.IE5\JJYVXP3P\MC90023738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479100"/>
            <a:ext cx="864096" cy="1231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1056766" y="2715766"/>
            <a:ext cx="7971396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600" dirty="0" smtClean="0">
                <a:latin typeface="+mn-lt"/>
              </a:rPr>
              <a:t>- je </a:t>
            </a:r>
            <a:r>
              <a:rPr lang="cs-CZ" sz="1600" dirty="0">
                <a:latin typeface="+mn-lt"/>
              </a:rPr>
              <a:t>fyzikální veličina udávající </a:t>
            </a:r>
            <a:r>
              <a:rPr lang="cs-CZ" sz="1600" dirty="0" smtClean="0">
                <a:latin typeface="+mn-lt"/>
              </a:rPr>
              <a:t>změnu vnitřní energie, </a:t>
            </a:r>
            <a:r>
              <a:rPr lang="cs-CZ" sz="1600" dirty="0">
                <a:latin typeface="+mn-lt"/>
              </a:rPr>
              <a:t>kterou si </a:t>
            </a:r>
            <a:r>
              <a:rPr lang="cs-CZ" sz="1600" dirty="0" smtClean="0">
                <a:latin typeface="+mn-lt"/>
              </a:rPr>
              <a:t>předávají </a:t>
            </a:r>
            <a:r>
              <a:rPr lang="cs-CZ" sz="1600" dirty="0">
                <a:latin typeface="+mn-lt"/>
              </a:rPr>
              <a:t>tělesa různé teploty. Teplo označujeme písmenem </a:t>
            </a:r>
            <a:r>
              <a:rPr lang="cs-CZ" sz="1600" b="1" dirty="0">
                <a:latin typeface="+mn-lt"/>
              </a:rPr>
              <a:t>Q</a:t>
            </a:r>
            <a:r>
              <a:rPr lang="cs-CZ" sz="1600" dirty="0">
                <a:latin typeface="+mn-lt"/>
              </a:rPr>
              <a:t>. Stejně jako energii měříme i teplo v </a:t>
            </a:r>
            <a:r>
              <a:rPr lang="cs-CZ" sz="1600" dirty="0" smtClean="0">
                <a:latin typeface="+mn-lt"/>
              </a:rPr>
              <a:t>joulech = </a:t>
            </a:r>
            <a:r>
              <a:rPr lang="cs-CZ" sz="1600" b="1" dirty="0" smtClean="0">
                <a:latin typeface="+mn-lt"/>
              </a:rPr>
              <a:t>J</a:t>
            </a:r>
            <a:r>
              <a:rPr lang="cs-CZ" sz="1600" dirty="0" smtClean="0">
                <a:latin typeface="+mn-lt"/>
              </a:rPr>
              <a:t>. </a:t>
            </a:r>
            <a:endParaRPr lang="cs-CZ" sz="1600" dirty="0">
              <a:latin typeface="+mn-lt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05829" y="3795886"/>
            <a:ext cx="1749523" cy="3693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+mn-lt"/>
              </a:rPr>
              <a:t>Q</a:t>
            </a:r>
            <a:r>
              <a:rPr lang="cs-CZ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cs-CZ" b="1" dirty="0">
                <a:solidFill>
                  <a:schemeClr val="bg1"/>
                </a:solidFill>
                <a:latin typeface="+mn-lt"/>
              </a:rPr>
              <a:t>= </a:t>
            </a:r>
            <a:r>
              <a:rPr lang="cs-CZ" b="1" dirty="0" smtClean="0">
                <a:solidFill>
                  <a:schemeClr val="bg1"/>
                </a:solidFill>
                <a:latin typeface="+mn-lt"/>
              </a:rPr>
              <a:t>c.m.(t – t</a:t>
            </a:r>
            <a:r>
              <a:rPr lang="cs-CZ" b="1" baseline="-25000" dirty="0" smtClean="0">
                <a:solidFill>
                  <a:schemeClr val="bg1"/>
                </a:solidFill>
                <a:latin typeface="+mn-lt"/>
              </a:rPr>
              <a:t>0</a:t>
            </a:r>
            <a:r>
              <a:rPr lang="cs-CZ" b="1" dirty="0" smtClean="0">
                <a:solidFill>
                  <a:schemeClr val="bg1"/>
                </a:solidFill>
                <a:latin typeface="+mn-lt"/>
              </a:rPr>
              <a:t>)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89434" y="3559764"/>
            <a:ext cx="1749522" cy="33855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+mn-lt"/>
              </a:rPr>
              <a:t>Vzorec:</a:t>
            </a:r>
          </a:p>
        </p:txBody>
      </p:sp>
      <p:sp>
        <p:nvSpPr>
          <p:cNvPr id="6" name="Obdélník 5"/>
          <p:cNvSpPr/>
          <p:nvPr/>
        </p:nvSpPr>
        <p:spPr>
          <a:xfrm>
            <a:off x="1971377" y="3872830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>
                <a:latin typeface="+mn-lt"/>
              </a:rPr>
              <a:t>c</a:t>
            </a:r>
            <a:r>
              <a:rPr lang="cs-CZ" sz="1600" dirty="0" smtClean="0">
                <a:latin typeface="+mn-lt"/>
              </a:rPr>
              <a:t> - </a:t>
            </a:r>
            <a:r>
              <a:rPr lang="cs-CZ" sz="1600" b="1" dirty="0">
                <a:latin typeface="+mn-lt"/>
              </a:rPr>
              <a:t>m</a:t>
            </a:r>
            <a:r>
              <a:rPr lang="cs-CZ" sz="1600" b="1" dirty="0" smtClean="0">
                <a:latin typeface="+mn-lt"/>
              </a:rPr>
              <a:t>ěrná </a:t>
            </a:r>
            <a:r>
              <a:rPr lang="cs-CZ" sz="1600" b="1" dirty="0">
                <a:latin typeface="+mn-lt"/>
              </a:rPr>
              <a:t>tepelná kapacita</a:t>
            </a:r>
            <a:r>
              <a:rPr lang="cs-CZ" sz="1600" dirty="0">
                <a:latin typeface="+mn-lt"/>
              </a:rPr>
              <a:t> </a:t>
            </a:r>
            <a:r>
              <a:rPr lang="cs-CZ" sz="1600" dirty="0" smtClean="0">
                <a:latin typeface="+mn-lt"/>
              </a:rPr>
              <a:t>- je </a:t>
            </a:r>
            <a:r>
              <a:rPr lang="cs-CZ" sz="1600" dirty="0">
                <a:latin typeface="+mn-lt"/>
              </a:rPr>
              <a:t>fyzikální veličina, která určuje, kolik tepla musíme dodat 1kg látky, aby se její teplota zvýšila o </a:t>
            </a:r>
            <a:r>
              <a:rPr lang="cs-CZ" sz="1600" dirty="0" smtClean="0">
                <a:latin typeface="+mn-lt"/>
              </a:rPr>
              <a:t>1°C.  Jednotka J/kg </a:t>
            </a:r>
            <a:r>
              <a:rPr lang="cs-CZ" sz="1600" dirty="0">
                <a:latin typeface="+mn-lt"/>
              </a:rPr>
              <a:t>. °C.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1971377" y="4359348"/>
            <a:ext cx="70567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>
                <a:latin typeface="+mn-lt"/>
              </a:rPr>
              <a:t>m</a:t>
            </a:r>
            <a:r>
              <a:rPr lang="cs-CZ" sz="1600" b="1" dirty="0" smtClean="0">
                <a:latin typeface="+mn-lt"/>
              </a:rPr>
              <a:t>        - hmotnost</a:t>
            </a:r>
            <a:endParaRPr lang="cs-CZ" sz="1600" dirty="0"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955353" y="3300541"/>
            <a:ext cx="71105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>
                <a:latin typeface="+mn-lt"/>
              </a:rPr>
              <a:t>Množství tepla dodaného nebo odebraného tělesu záleží na jeho hmotnosti, materiálu a rozdílu počáteční a koncové </a:t>
            </a:r>
            <a:r>
              <a:rPr lang="cs-CZ" sz="1600" dirty="0" smtClean="0">
                <a:latin typeface="+mn-lt"/>
              </a:rPr>
              <a:t>teploty.</a:t>
            </a:r>
            <a:endParaRPr lang="cs-CZ" sz="1600" dirty="0">
              <a:latin typeface="+mn-l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923379" y="4697836"/>
            <a:ext cx="19795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(</a:t>
            </a:r>
            <a:r>
              <a:rPr lang="cs-CZ" sz="1600" b="1" dirty="0" smtClean="0">
                <a:latin typeface="+mn-lt"/>
              </a:rPr>
              <a:t>t </a:t>
            </a:r>
            <a:r>
              <a:rPr lang="cs-CZ" sz="1600" b="1" dirty="0">
                <a:latin typeface="+mn-lt"/>
              </a:rPr>
              <a:t>– </a:t>
            </a:r>
            <a:r>
              <a:rPr lang="cs-CZ" sz="1600" b="1" dirty="0" smtClean="0">
                <a:latin typeface="+mn-lt"/>
              </a:rPr>
              <a:t>t</a:t>
            </a:r>
            <a:r>
              <a:rPr lang="cs-CZ" sz="1600" b="1" baseline="-25000" dirty="0" smtClean="0">
                <a:latin typeface="+mn-lt"/>
              </a:rPr>
              <a:t>0</a:t>
            </a:r>
            <a:r>
              <a:rPr lang="cs-CZ" sz="1600" b="1" dirty="0" smtClean="0">
                <a:latin typeface="+mn-lt"/>
              </a:rPr>
              <a:t>) - rozdíl </a:t>
            </a:r>
            <a:r>
              <a:rPr lang="cs-CZ" sz="1600" b="1" dirty="0">
                <a:latin typeface="+mn-lt"/>
              </a:rPr>
              <a:t>teplot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902894" y="4457605"/>
            <a:ext cx="5125268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600" dirty="0" smtClean="0">
                <a:latin typeface="+mn-lt"/>
              </a:rPr>
              <a:t>Pokud t &gt; </a:t>
            </a:r>
            <a:r>
              <a:rPr lang="cs-CZ" sz="1600" dirty="0" smtClean="0">
                <a:latin typeface="+mn-lt"/>
              </a:rPr>
              <a:t>t</a:t>
            </a:r>
            <a:r>
              <a:rPr lang="cs-CZ" sz="1600" baseline="-25000" dirty="0" smtClean="0">
                <a:latin typeface="+mn-lt"/>
              </a:rPr>
              <a:t>0, </a:t>
            </a:r>
            <a:r>
              <a:rPr lang="cs-CZ" sz="1600" dirty="0" smtClean="0">
                <a:latin typeface="+mn-lt"/>
              </a:rPr>
              <a:t>těleso přijme teplo</a:t>
            </a:r>
            <a:r>
              <a:rPr lang="cs-CZ" sz="1600" dirty="0">
                <a:latin typeface="+mn-lt"/>
              </a:rPr>
              <a:t>. </a:t>
            </a:r>
            <a:r>
              <a:rPr lang="cs-CZ" sz="1600" dirty="0" smtClean="0">
                <a:latin typeface="+mn-lt"/>
              </a:rPr>
              <a:t>Pokud </a:t>
            </a:r>
            <a:r>
              <a:rPr lang="cs-CZ" sz="1600" dirty="0">
                <a:latin typeface="+mn-lt"/>
              </a:rPr>
              <a:t>t </a:t>
            </a:r>
            <a:r>
              <a:rPr lang="cs-CZ" sz="1600" dirty="0" smtClean="0">
                <a:latin typeface="+mn-lt"/>
              </a:rPr>
              <a:t>&lt; </a:t>
            </a:r>
            <a:r>
              <a:rPr lang="cs-CZ" sz="1600" dirty="0" smtClean="0">
                <a:latin typeface="+mn-lt"/>
              </a:rPr>
              <a:t>t</a:t>
            </a:r>
            <a:r>
              <a:rPr lang="cs-CZ" sz="1600" baseline="-25000" dirty="0" smtClean="0">
                <a:latin typeface="+mn-lt"/>
              </a:rPr>
              <a:t>0,</a:t>
            </a:r>
            <a:r>
              <a:rPr lang="cs-CZ" sz="1600" dirty="0" smtClean="0">
                <a:latin typeface="+mn-lt"/>
              </a:rPr>
              <a:t> </a:t>
            </a:r>
            <a:r>
              <a:rPr lang="cs-CZ" sz="1600" dirty="0" smtClean="0">
                <a:latin typeface="+mn-lt"/>
              </a:rPr>
              <a:t>těleso odevzdá teplo. Toto platí, pokud nedojde ke změně skupenství.</a:t>
            </a:r>
            <a:endParaRPr lang="cs-CZ" sz="1600" dirty="0"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0" y="492445"/>
            <a:ext cx="7416800" cy="423439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24.4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Co si řekneme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nového?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0" y="2"/>
            <a:ext cx="9144000" cy="49244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bg1"/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bg1"/>
                </a:solidFill>
                <a:latin typeface="+mn-lt"/>
              </a:rPr>
              <a:t>Základní škola Děčín VI, Na Stráni 879/2  – příspěvková organizace </a:t>
            </a:r>
            <a:r>
              <a:rPr lang="cs-CZ" sz="1000" dirty="0" smtClean="0">
                <a:solidFill>
                  <a:schemeClr val="bg1"/>
                </a:solidFill>
                <a:latin typeface="+mn-lt"/>
              </a:rPr>
              <a:t>                                                 </a:t>
            </a:r>
            <a:r>
              <a:rPr lang="cs-CZ" sz="1600" b="1" dirty="0" smtClean="0">
                <a:solidFill>
                  <a:schemeClr val="bg1"/>
                </a:solidFill>
                <a:latin typeface="+mn-lt"/>
              </a:rPr>
              <a:t>FYZIKA</a:t>
            </a:r>
            <a:endParaRPr lang="cs-CZ" sz="1600" b="1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48705" y="987574"/>
            <a:ext cx="966911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cs-CZ" b="1" dirty="0" smtClean="0">
                <a:latin typeface="+mn-lt"/>
              </a:rPr>
              <a:t>Tepelná výměna</a:t>
            </a:r>
            <a:r>
              <a:rPr lang="cs-CZ" dirty="0" smtClean="0">
                <a:latin typeface="+mn-lt"/>
              </a:rPr>
              <a:t> </a:t>
            </a:r>
            <a:endParaRPr lang="cs-CZ" dirty="0">
              <a:latin typeface="+mn-lt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899591" y="1771123"/>
            <a:ext cx="52565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 smtClean="0">
                <a:latin typeface="+mn-lt"/>
              </a:rPr>
              <a:t>1. vedením</a:t>
            </a:r>
            <a:r>
              <a:rPr lang="cs-CZ" sz="1600" dirty="0" smtClean="0">
                <a:latin typeface="+mn-lt"/>
              </a:rPr>
              <a:t> – ve všech látkách, nejčastěji v pevných tělesech </a:t>
            </a:r>
            <a:endParaRPr lang="cs-CZ" sz="1600" dirty="0">
              <a:latin typeface="+mn-lt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899592" y="2101998"/>
            <a:ext cx="39255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b="1" dirty="0" smtClean="0">
                <a:latin typeface="+mn-lt"/>
              </a:rPr>
              <a:t>2. prouděním -  </a:t>
            </a:r>
            <a:r>
              <a:rPr lang="pl-PL" sz="1600" dirty="0">
                <a:latin typeface="+mn-lt"/>
              </a:rPr>
              <a:t>jen v kapalinách a v plynech</a:t>
            </a:r>
            <a:endParaRPr lang="cs-CZ" sz="1600" dirty="0"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11821" y="2429951"/>
            <a:ext cx="26132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b="1" dirty="0" smtClean="0">
                <a:latin typeface="+mn-lt"/>
              </a:rPr>
              <a:t>3. zářením</a:t>
            </a:r>
            <a:r>
              <a:rPr lang="cs-CZ" sz="1600" dirty="0" smtClean="0">
                <a:latin typeface="+mn-lt"/>
              </a:rPr>
              <a:t> </a:t>
            </a:r>
            <a:r>
              <a:rPr lang="cs-CZ" sz="1600" b="1" dirty="0" smtClean="0">
                <a:latin typeface="+mn-lt"/>
              </a:rPr>
              <a:t>–</a:t>
            </a:r>
            <a:r>
              <a:rPr lang="cs-CZ" sz="1600" dirty="0" smtClean="0">
                <a:latin typeface="+mn-lt"/>
              </a:rPr>
              <a:t> šíří se i vakuem</a:t>
            </a:r>
            <a:endParaRPr lang="cs-CZ" sz="1600" dirty="0">
              <a:latin typeface="+mn-l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25141" y="1771123"/>
            <a:ext cx="9172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 smtClean="0">
                <a:latin typeface="+mn-lt"/>
              </a:rPr>
              <a:t>probíhá</a:t>
            </a:r>
            <a:endParaRPr lang="cs-CZ" sz="1600" dirty="0">
              <a:latin typeface="+mn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74329" y="1018351"/>
            <a:ext cx="78488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 smtClean="0">
                <a:latin typeface="+mn-lt"/>
              </a:rPr>
              <a:t>- je </a:t>
            </a:r>
            <a:r>
              <a:rPr lang="cs-CZ" sz="1600" dirty="0" smtClean="0">
                <a:latin typeface="+mn-lt"/>
              </a:rPr>
              <a:t>děj</a:t>
            </a:r>
            <a:r>
              <a:rPr lang="cs-CZ" sz="1600" dirty="0">
                <a:latin typeface="+mn-lt"/>
              </a:rPr>
              <a:t>, při kterém pohybující se částice teplejšího tělesa narážejí na </a:t>
            </a:r>
            <a:r>
              <a:rPr lang="cs-CZ" sz="1600" dirty="0" smtClean="0">
                <a:latin typeface="+mn-lt"/>
              </a:rPr>
              <a:t>částice chladnějšího </a:t>
            </a:r>
            <a:r>
              <a:rPr lang="cs-CZ" sz="1600" dirty="0">
                <a:latin typeface="+mn-lt"/>
              </a:rPr>
              <a:t>tělesa a předávají mu při tom část </a:t>
            </a:r>
            <a:r>
              <a:rPr lang="cs-CZ" sz="1600" dirty="0" smtClean="0">
                <a:latin typeface="+mn-lt"/>
              </a:rPr>
              <a:t>energie.</a:t>
            </a:r>
            <a:endParaRPr lang="cs-CZ" dirty="0"/>
          </a:p>
        </p:txBody>
      </p:sp>
      <p:pic>
        <p:nvPicPr>
          <p:cNvPr id="9" name="sirenitepla.swf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012161" y="1428750"/>
            <a:ext cx="3096343" cy="2286000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323528" y="3129975"/>
            <a:ext cx="4824536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600" dirty="0">
                <a:latin typeface="+mn-lt"/>
              </a:rPr>
              <a:t>Teplo se v různých látkách šíří různě </a:t>
            </a:r>
            <a:r>
              <a:rPr lang="cs-CZ" sz="1600" dirty="0" smtClean="0">
                <a:latin typeface="+mn-lt"/>
              </a:rPr>
              <a:t>– látky mají </a:t>
            </a:r>
            <a:r>
              <a:rPr lang="cs-CZ" sz="1600" dirty="0">
                <a:latin typeface="+mn-lt"/>
              </a:rPr>
              <a:t>různou </a:t>
            </a:r>
            <a:r>
              <a:rPr lang="cs-CZ" sz="1600" b="1" dirty="0">
                <a:latin typeface="+mn-lt"/>
              </a:rPr>
              <a:t>tepelnou vodivost. 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357089" y="4030770"/>
            <a:ext cx="82237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>
                <a:latin typeface="+mn-lt"/>
              </a:rPr>
              <a:t>T</a:t>
            </a:r>
            <a:r>
              <a:rPr lang="cs-CZ" sz="1600" b="1" dirty="0" smtClean="0">
                <a:latin typeface="+mn-lt"/>
              </a:rPr>
              <a:t>epelný vodič - </a:t>
            </a:r>
            <a:r>
              <a:rPr lang="cs-CZ" sz="1600" dirty="0" smtClean="0">
                <a:latin typeface="+mn-lt"/>
              </a:rPr>
              <a:t>látka, která vede </a:t>
            </a:r>
            <a:r>
              <a:rPr lang="cs-CZ" sz="1600" dirty="0">
                <a:latin typeface="+mn-lt"/>
              </a:rPr>
              <a:t>teplo dobře </a:t>
            </a:r>
            <a:r>
              <a:rPr lang="cs-CZ" sz="1600" dirty="0" smtClean="0">
                <a:latin typeface="+mn-lt"/>
              </a:rPr>
              <a:t>(např. kovy), rychlá tepelná výměna</a:t>
            </a:r>
            <a:endParaRPr lang="cs-CZ" sz="1600" dirty="0">
              <a:latin typeface="+mn-lt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357089" y="4375721"/>
            <a:ext cx="83529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>
                <a:latin typeface="+mn-lt"/>
              </a:rPr>
              <a:t>T</a:t>
            </a:r>
            <a:r>
              <a:rPr lang="cs-CZ" sz="1600" b="1" dirty="0" smtClean="0">
                <a:latin typeface="+mn-lt"/>
              </a:rPr>
              <a:t>epelný izolant - </a:t>
            </a:r>
            <a:r>
              <a:rPr lang="cs-CZ" sz="1600" dirty="0" smtClean="0">
                <a:latin typeface="+mn-lt"/>
              </a:rPr>
              <a:t>látka, která vede </a:t>
            </a:r>
            <a:r>
              <a:rPr lang="cs-CZ" sz="1600" dirty="0">
                <a:latin typeface="+mn-lt"/>
              </a:rPr>
              <a:t>teplo špatně (např. kapaliny, </a:t>
            </a:r>
            <a:r>
              <a:rPr lang="cs-CZ" sz="1600" dirty="0" smtClean="0">
                <a:latin typeface="+mn-lt"/>
              </a:rPr>
              <a:t>plyny, dřevo</a:t>
            </a:r>
            <a:r>
              <a:rPr lang="cs-CZ" sz="1600" dirty="0">
                <a:latin typeface="+mn-lt"/>
              </a:rPr>
              <a:t>, sklo nebo plasty</a:t>
            </a:r>
            <a:r>
              <a:rPr lang="cs-CZ" sz="1600" dirty="0" smtClean="0">
                <a:latin typeface="+mn-lt"/>
              </a:rPr>
              <a:t>), pomalá tepelná výměna</a:t>
            </a:r>
            <a:endParaRPr lang="cs-CZ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53916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5531" y="492127"/>
            <a:ext cx="7416800" cy="48615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24.5 Procvičení a příklady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0" y="2"/>
            <a:ext cx="9144000" cy="49244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bg1"/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bg1"/>
                </a:solidFill>
                <a:latin typeface="+mn-lt"/>
              </a:rPr>
              <a:t>Základní škola Děčín VI, Na Stráni 879/2  – příspěvková organizace </a:t>
            </a:r>
            <a:r>
              <a:rPr lang="cs-CZ" sz="1000" dirty="0" smtClean="0">
                <a:solidFill>
                  <a:schemeClr val="bg1"/>
                </a:solidFill>
                <a:latin typeface="+mn-lt"/>
              </a:rPr>
              <a:t>                                                 </a:t>
            </a:r>
            <a:r>
              <a:rPr lang="cs-CZ" sz="1600" b="1" dirty="0" smtClean="0">
                <a:solidFill>
                  <a:schemeClr val="bg1"/>
                </a:solidFill>
                <a:latin typeface="+mn-lt"/>
              </a:rPr>
              <a:t>FYZIKA</a:t>
            </a:r>
            <a:endParaRPr lang="cs-CZ" sz="1600" b="1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8" name="Picture 4" descr="D:\Users\krivanek\AppData\Local\Microsoft\Windows\Temporary Internet Files\Content.IE5\U4TAM23V\MC90044175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5382" y="1284386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79115" y="902137"/>
            <a:ext cx="8637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V nádobě je voda o hmotnosti </a:t>
            </a:r>
            <a:r>
              <a:rPr lang="cs-CZ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350 g</a:t>
            </a:r>
            <a:r>
              <a:rPr lang="cs-CZ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. Jaké teplo tato voda přijme</a:t>
            </a:r>
            <a:r>
              <a:rPr lang="cs-CZ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, zvýší-li </a:t>
            </a:r>
            <a:r>
              <a:rPr lang="cs-CZ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se její teplota o 20°C? </a:t>
            </a:r>
          </a:p>
        </p:txBody>
      </p:sp>
      <p:sp>
        <p:nvSpPr>
          <p:cNvPr id="8" name="Obdélník 7"/>
          <p:cNvSpPr/>
          <p:nvPr/>
        </p:nvSpPr>
        <p:spPr>
          <a:xfrm>
            <a:off x="3606154" y="1265802"/>
            <a:ext cx="174952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Q</a:t>
            </a: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= </a:t>
            </a: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c.m. (t – t</a:t>
            </a:r>
            <a:r>
              <a:rPr lang="cs-CZ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0</a:t>
            </a: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)</a:t>
            </a: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9903" y="1265802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c = 4,2 kJ / (kg . °C) 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59904" y="1581459"/>
            <a:ext cx="22787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m</a:t>
            </a:r>
            <a:r>
              <a:rPr lang="cs-CZ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= </a:t>
            </a:r>
            <a:r>
              <a:rPr lang="cs-CZ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350 g </a:t>
            </a:r>
            <a:r>
              <a:rPr lang="cs-CZ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= 0,35 kg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59902" y="1916739"/>
            <a:ext cx="22787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(t – t</a:t>
            </a:r>
            <a:r>
              <a:rPr lang="cs-CZ" sz="16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0</a:t>
            </a:r>
            <a:r>
              <a:rPr lang="cs-CZ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) = 20°C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606154" y="1635134"/>
            <a:ext cx="2304256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Q</a:t>
            </a: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= </a:t>
            </a: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4,2. 0,35. 20 </a:t>
            </a: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615705" y="1942386"/>
            <a:ext cx="136815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Q</a:t>
            </a: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= </a:t>
            </a: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29,4 kJ</a:t>
            </a: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9904" y="3645808"/>
            <a:ext cx="6040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Jaký by byl výsledek, pokud by v nádobě byl místo vody glycerol? 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23528" y="3996799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c = 2,4 kJ / (kg . °C) 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3628653" y="4002618"/>
            <a:ext cx="2304256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Q</a:t>
            </a: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= </a:t>
            </a: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2,4 . 0,35. 20 </a:t>
            </a: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3689251" y="4358803"/>
            <a:ext cx="133345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Q</a:t>
            </a: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= </a:t>
            </a: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16,8 kJ</a:t>
            </a: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pic>
        <p:nvPicPr>
          <p:cNvPr id="1029" name="Picture 5" descr="D:\Users\krivanek\AppData\Local\Microsoft\Windows\Temporary Internet Files\Content.IE5\U4TAM23V\MC90029331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9183">
            <a:off x="7388183" y="3320693"/>
            <a:ext cx="1275588" cy="1250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259902" y="2788961"/>
            <a:ext cx="84362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Byl by výsledek stejný, pokud by se jednalo o led a ten zvýšil teplotu z  -22°C na -2°C?  </a:t>
            </a:r>
          </a:p>
          <a:p>
            <a:r>
              <a:rPr lang="cs-CZ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Ne, výsledek je jiný, voda a led mají různou tepelnou kapacitu. 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263190" y="2215274"/>
            <a:ext cx="2304256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Q</a:t>
            </a: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= ?</a:t>
            </a: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kJ</a:t>
            </a: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3093242" y="2399940"/>
            <a:ext cx="3462140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Voda přijme teplo o hodnotě 29,4 kJ.</a:t>
            </a:r>
            <a:endParaRPr lang="cs-CZ" sz="16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323528" y="4332248"/>
            <a:ext cx="22787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m</a:t>
            </a:r>
            <a:r>
              <a:rPr lang="cs-CZ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= 350g = 0,35 kg 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323528" y="4670802"/>
            <a:ext cx="22787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(t – t</a:t>
            </a:r>
            <a:r>
              <a:rPr lang="cs-CZ" sz="16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0</a:t>
            </a:r>
            <a:r>
              <a:rPr lang="cs-CZ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) = 20°C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5148064" y="4501525"/>
            <a:ext cx="3611717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Glycerol přijme teplo o hodnotě 16,8 kJ.</a:t>
            </a:r>
            <a:endParaRPr lang="cs-CZ" sz="16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cxnSp>
        <p:nvCxnSpPr>
          <p:cNvPr id="4" name="Přímá spojnice 3"/>
          <p:cNvCxnSpPr/>
          <p:nvPr/>
        </p:nvCxnSpPr>
        <p:spPr>
          <a:xfrm>
            <a:off x="179512" y="3613953"/>
            <a:ext cx="727280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1936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2" grpId="0"/>
      <p:bldP spid="13" grpId="0"/>
      <p:bldP spid="14" grpId="0"/>
      <p:bldP spid="16" grpId="0" animBg="1"/>
      <p:bldP spid="17" grpId="0"/>
      <p:bldP spid="18" grpId="0"/>
      <p:bldP spid="21" grpId="0"/>
      <p:bldP spid="22" grpId="0" animBg="1"/>
      <p:bldP spid="19" grpId="0"/>
      <p:bldP spid="20" grpId="0"/>
      <p:bldP spid="23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vnoramenný trojúhelník 1"/>
          <p:cNvSpPr/>
          <p:nvPr/>
        </p:nvSpPr>
        <p:spPr>
          <a:xfrm rot="18098685">
            <a:off x="6259555" y="668458"/>
            <a:ext cx="2280729" cy="2542207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272506" y="492446"/>
            <a:ext cx="7772400" cy="351112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24.6</a:t>
            </a:r>
            <a:r>
              <a:rPr lang="cs-CZ" dirty="0" smtClean="0"/>
              <a:t>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Něco navíc pro šikovné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0" y="2"/>
            <a:ext cx="9144000" cy="49244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bg1"/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bg1"/>
                </a:solidFill>
                <a:latin typeface="+mn-lt"/>
              </a:rPr>
              <a:t>Základní škola Děčín VI, Na Stráni 879/2  – příspěvková organizace </a:t>
            </a:r>
            <a:r>
              <a:rPr lang="cs-CZ" sz="1000" dirty="0" smtClean="0">
                <a:solidFill>
                  <a:schemeClr val="bg1"/>
                </a:solidFill>
                <a:latin typeface="+mn-lt"/>
              </a:rPr>
              <a:t>                                                 </a:t>
            </a:r>
            <a:r>
              <a:rPr lang="cs-CZ" sz="1600" b="1" dirty="0" smtClean="0">
                <a:solidFill>
                  <a:schemeClr val="bg1"/>
                </a:solidFill>
                <a:latin typeface="+mn-lt"/>
              </a:rPr>
              <a:t>FYZIKA</a:t>
            </a:r>
            <a:endParaRPr lang="cs-CZ" sz="1600" b="1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5536" y="3134165"/>
            <a:ext cx="63367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 smtClean="0">
                <a:latin typeface="+mn-lt"/>
              </a:rPr>
              <a:t>Tepelné záření  (sálání) – </a:t>
            </a:r>
            <a:r>
              <a:rPr lang="cs-CZ" sz="1600" dirty="0" smtClean="0">
                <a:latin typeface="+mn-lt"/>
              </a:rPr>
              <a:t>zahřáté těleso vysílá do okolí  tepelné záření.</a:t>
            </a:r>
          </a:p>
          <a:p>
            <a:r>
              <a:rPr lang="cs-CZ" sz="1600" dirty="0" smtClean="0">
                <a:latin typeface="+mn-lt"/>
              </a:rPr>
              <a:t>Zvýšení teploty tělesa při pohlcení tepelného záření je závislé na teplotě zdroje, na vzdálenosti od zdroje </a:t>
            </a:r>
            <a:r>
              <a:rPr lang="cs-CZ" sz="1600" dirty="0" smtClean="0">
                <a:latin typeface="+mn-lt"/>
              </a:rPr>
              <a:t>záření, na </a:t>
            </a:r>
            <a:r>
              <a:rPr lang="cs-CZ" sz="1600" dirty="0" smtClean="0">
                <a:latin typeface="+mn-lt"/>
              </a:rPr>
              <a:t>barvě a úpravě tělesa.</a:t>
            </a:r>
            <a:endParaRPr lang="cs-CZ" sz="1600" dirty="0">
              <a:latin typeface="+mn-lt"/>
            </a:endParaRPr>
          </a:p>
        </p:txBody>
      </p:sp>
      <p:pic>
        <p:nvPicPr>
          <p:cNvPr id="1026" name="Picture 2" descr="D:\Users\krivanek\AppData\Local\Microsoft\Windows\Temporary Internet Files\Content.IE5\E0BN1HAF\MC90035221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87099"/>
            <a:ext cx="1131094" cy="1314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7452320" y="1347614"/>
            <a:ext cx="292647" cy="15841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8316416" y="1346921"/>
            <a:ext cx="292647" cy="15841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7884368" y="1347614"/>
            <a:ext cx="292647" cy="15841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7" name="Picture 3" descr="D:\Users\krivanek\AppData\Local\Microsoft\Windows\Temporary Internet Files\Content.IE5\E0BN1HAF\MC90019936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0378" y="1800003"/>
            <a:ext cx="216529" cy="999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D:\Users\krivanek\AppData\Local\Microsoft\Windows\Temporary Internet Files\Content.IE5\E0BN1HAF\MC90019936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0486" y="1779662"/>
            <a:ext cx="216529" cy="999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D:\Users\krivanek\AppData\Local\Microsoft\Windows\Temporary Internet Files\Content.IE5\E0BN1HAF\MC90019936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4474" y="1779662"/>
            <a:ext cx="216529" cy="999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Users\krivanek\AppData\Local\Microsoft\Windows\Temporary Internet Files\Content.IE5\U4TAM23V\MC90043792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711" y="3784947"/>
            <a:ext cx="1987550" cy="123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Obdélník 16"/>
          <p:cNvSpPr/>
          <p:nvPr/>
        </p:nvSpPr>
        <p:spPr>
          <a:xfrm>
            <a:off x="6938037" y="3488108"/>
            <a:ext cx="20162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>
                <a:latin typeface="+mn-lt"/>
              </a:rPr>
              <a:t>v</a:t>
            </a:r>
            <a:r>
              <a:rPr lang="cs-CZ" sz="1400" b="1" dirty="0" smtClean="0">
                <a:latin typeface="+mn-lt"/>
              </a:rPr>
              <a:t>yužití </a:t>
            </a:r>
            <a:r>
              <a:rPr lang="cs-CZ" sz="1400" b="1" dirty="0" smtClean="0">
                <a:latin typeface="+mn-lt"/>
              </a:rPr>
              <a:t>– solární panely</a:t>
            </a:r>
            <a:endParaRPr lang="cs-CZ" sz="1400" dirty="0">
              <a:latin typeface="+mn-lt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95536" y="4493686"/>
            <a:ext cx="6336704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600" b="1" dirty="0" smtClean="0">
                <a:latin typeface="+mn-lt"/>
              </a:rPr>
              <a:t>Jaká barva nejlépe pohlcuje tepelné </a:t>
            </a:r>
            <a:r>
              <a:rPr lang="cs-CZ" sz="1600" b="1" dirty="0" smtClean="0">
                <a:latin typeface="+mn-lt"/>
              </a:rPr>
              <a:t>záření? Umíš </a:t>
            </a:r>
            <a:r>
              <a:rPr lang="cs-CZ" sz="1600" b="1" dirty="0" smtClean="0">
                <a:latin typeface="+mn-lt"/>
              </a:rPr>
              <a:t>vysvětlit proč?</a:t>
            </a:r>
            <a:endParaRPr lang="cs-CZ" sz="1600" dirty="0">
              <a:latin typeface="+mn-lt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95537" y="1081239"/>
            <a:ext cx="39604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 smtClean="0">
                <a:latin typeface="+mn-lt"/>
              </a:rPr>
              <a:t>Tepelná výměna prouděním – </a:t>
            </a:r>
            <a:r>
              <a:rPr lang="cs-CZ" sz="1600" dirty="0" smtClean="0">
                <a:latin typeface="+mn-lt"/>
              </a:rPr>
              <a:t>nastává v kapalinách a plynech. Přenos tepla – teplejší části kapaliny nebo plynu stoupají vzhůru a chladnější klesají dolů (důvodem jsou různé hustoty</a:t>
            </a:r>
            <a:r>
              <a:rPr lang="cs-CZ" sz="1600" dirty="0" smtClean="0">
                <a:latin typeface="+mn-lt"/>
              </a:rPr>
              <a:t>).</a:t>
            </a:r>
            <a:endParaRPr lang="cs-CZ" sz="1600" b="1" dirty="0" smtClean="0">
              <a:latin typeface="+mn-lt"/>
            </a:endParaRPr>
          </a:p>
          <a:p>
            <a:r>
              <a:rPr lang="cs-CZ" sz="1600" dirty="0" smtClean="0">
                <a:latin typeface="+mn-lt"/>
              </a:rPr>
              <a:t>Příklad: vzdušné a mořské proudy na </a:t>
            </a:r>
            <a:r>
              <a:rPr lang="cs-CZ" sz="1600" dirty="0" smtClean="0">
                <a:latin typeface="+mn-lt"/>
              </a:rPr>
              <a:t>Zemi. </a:t>
            </a:r>
            <a:endParaRPr lang="cs-CZ" sz="1600" dirty="0">
              <a:latin typeface="+mn-lt"/>
            </a:endParaRPr>
          </a:p>
        </p:txBody>
      </p:sp>
      <p:pic>
        <p:nvPicPr>
          <p:cNvPr id="5" name="Picture 2" descr="D:\Users\krivanek\AppData\Local\Microsoft\Windows\Temporary Internet Files\Content.IE5\HZJ51KBW\MC900440405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4474" y="2856332"/>
            <a:ext cx="785664" cy="785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D:\Users\krivanek\AppData\Local\Microsoft\Windows\Temporary Internet Files\Content.IE5\U4TAM23V\MC900441752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081833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Šipka dolů 9"/>
          <p:cNvSpPr/>
          <p:nvPr/>
        </p:nvSpPr>
        <p:spPr>
          <a:xfrm>
            <a:off x="4788024" y="1513881"/>
            <a:ext cx="14401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lů 22"/>
          <p:cNvSpPr/>
          <p:nvPr/>
        </p:nvSpPr>
        <p:spPr>
          <a:xfrm flipH="1" flipV="1">
            <a:off x="5220072" y="1487786"/>
            <a:ext cx="144016" cy="583752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 18"/>
          <p:cNvSpPr/>
          <p:nvPr/>
        </p:nvSpPr>
        <p:spPr>
          <a:xfrm>
            <a:off x="343398" y="906042"/>
            <a:ext cx="5544616" cy="179174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/>
          <p:cNvSpPr/>
          <p:nvPr/>
        </p:nvSpPr>
        <p:spPr>
          <a:xfrm rot="19290997">
            <a:off x="6120317" y="2512740"/>
            <a:ext cx="978408" cy="4846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1936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5531" y="492127"/>
            <a:ext cx="7416800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24.7 CLIL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0" y="2"/>
            <a:ext cx="9144000" cy="49244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bg1"/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bg1"/>
                </a:solidFill>
                <a:latin typeface="+mn-lt"/>
              </a:rPr>
              <a:t>Základní škola Děčín VI, Na Stráni 879/2  – příspěvková organizace </a:t>
            </a:r>
            <a:r>
              <a:rPr lang="cs-CZ" sz="1000" dirty="0" smtClean="0">
                <a:solidFill>
                  <a:schemeClr val="bg1"/>
                </a:solidFill>
                <a:latin typeface="+mn-lt"/>
              </a:rPr>
              <a:t>                                          </a:t>
            </a:r>
            <a:r>
              <a:rPr lang="cs-CZ" sz="1600" b="1" dirty="0" smtClean="0">
                <a:solidFill>
                  <a:schemeClr val="bg1"/>
                </a:solidFill>
                <a:latin typeface="+mn-lt"/>
              </a:rPr>
              <a:t>Physics</a:t>
            </a:r>
            <a:endParaRPr lang="cs-CZ" sz="1600" b="1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059582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+mn-lt"/>
              </a:rPr>
              <a:t>H</a:t>
            </a:r>
            <a:r>
              <a:rPr lang="en-US" b="1" dirty="0" smtClean="0">
                <a:latin typeface="+mn-lt"/>
              </a:rPr>
              <a:t>eat</a:t>
            </a:r>
            <a:r>
              <a:rPr lang="en-US" dirty="0">
                <a:latin typeface="+mn-lt"/>
              </a:rPr>
              <a:t> is simply the transfer of energy from a hot object to a colder object.</a:t>
            </a:r>
            <a:endParaRPr lang="cs-CZ" dirty="0">
              <a:latin typeface="+mn-lt"/>
            </a:endParaRPr>
          </a:p>
        </p:txBody>
      </p:sp>
      <p:pic>
        <p:nvPicPr>
          <p:cNvPr id="1026" name="Picture 2" descr="http://www.physicsclassroom.com/class/thermalP/u18l1d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472" y="1428914"/>
            <a:ext cx="4724400" cy="247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723047" y="3363838"/>
            <a:ext cx="1499128" cy="36933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  <a:latin typeface="+mn-lt"/>
              </a:rPr>
              <a:t>heat exchange</a:t>
            </a:r>
          </a:p>
        </p:txBody>
      </p:sp>
      <p:sp>
        <p:nvSpPr>
          <p:cNvPr id="3" name="Obdélník 2"/>
          <p:cNvSpPr/>
          <p:nvPr/>
        </p:nvSpPr>
        <p:spPr>
          <a:xfrm>
            <a:off x="431540" y="4083918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+mn-lt"/>
              </a:rPr>
              <a:t>T</a:t>
            </a:r>
            <a:r>
              <a:rPr lang="en-US" b="1" dirty="0" smtClean="0">
                <a:latin typeface="+mn-lt"/>
              </a:rPr>
              <a:t>hermal </a:t>
            </a:r>
            <a:r>
              <a:rPr lang="cs-CZ" b="1" dirty="0">
                <a:latin typeface="+mn-lt"/>
              </a:rPr>
              <a:t>conductivity </a:t>
            </a:r>
            <a:r>
              <a:rPr lang="en-US" dirty="0">
                <a:latin typeface="+mn-lt"/>
              </a:rPr>
              <a:t>is the </a:t>
            </a:r>
            <a:r>
              <a:rPr lang="cs-CZ" dirty="0" smtClean="0">
                <a:latin typeface="+mn-lt"/>
              </a:rPr>
              <a:t>property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of a </a:t>
            </a:r>
            <a:r>
              <a:rPr lang="en-US" dirty="0" err="1" smtClean="0">
                <a:latin typeface="+mn-lt"/>
              </a:rPr>
              <a:t>materi</a:t>
            </a:r>
            <a:r>
              <a:rPr lang="cs-CZ" smtClean="0">
                <a:latin typeface="+mn-lt"/>
              </a:rPr>
              <a:t>al</a:t>
            </a:r>
            <a:r>
              <a:rPr lang="en-US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to </a:t>
            </a:r>
            <a:r>
              <a:rPr lang="cs-CZ" dirty="0" smtClean="0">
                <a:latin typeface="+mn-lt"/>
              </a:rPr>
              <a:t>conduct heat.</a:t>
            </a:r>
            <a:endParaRPr lang="cs-CZ" dirty="0">
              <a:latin typeface="+mn-l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55949" y="2427734"/>
            <a:ext cx="1749523" cy="3693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+mn-lt"/>
              </a:rPr>
              <a:t>Q</a:t>
            </a:r>
            <a:r>
              <a:rPr lang="cs-CZ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cs-CZ" b="1" dirty="0">
                <a:solidFill>
                  <a:schemeClr val="bg1"/>
                </a:solidFill>
                <a:latin typeface="+mn-lt"/>
              </a:rPr>
              <a:t>= </a:t>
            </a:r>
            <a:r>
              <a:rPr lang="cs-CZ" b="1" dirty="0" smtClean="0">
                <a:solidFill>
                  <a:schemeClr val="bg1"/>
                </a:solidFill>
                <a:latin typeface="+mn-lt"/>
              </a:rPr>
              <a:t>c.m. (t – t</a:t>
            </a:r>
            <a:r>
              <a:rPr lang="cs-CZ" b="1" baseline="-25000" dirty="0" smtClean="0">
                <a:solidFill>
                  <a:schemeClr val="bg1"/>
                </a:solidFill>
                <a:latin typeface="+mn-lt"/>
              </a:rPr>
              <a:t>0</a:t>
            </a:r>
            <a:r>
              <a:rPr lang="cs-CZ" b="1" dirty="0" smtClean="0">
                <a:solidFill>
                  <a:schemeClr val="bg1"/>
                </a:solidFill>
                <a:latin typeface="+mn-lt"/>
              </a:rPr>
              <a:t>)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55950" y="2067694"/>
            <a:ext cx="1749522" cy="33855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+mn-lt"/>
              </a:rPr>
              <a:t>Heat:</a:t>
            </a:r>
          </a:p>
        </p:txBody>
      </p:sp>
    </p:spTree>
    <p:extLst>
      <p:ext uri="{BB962C8B-B14F-4D97-AF65-F5344CB8AC3E}">
        <p14:creationId xmlns:p14="http://schemas.microsoft.com/office/powerpoint/2010/main" val="20451936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5531" y="492127"/>
            <a:ext cx="7416800" cy="495447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24.8 Test znalostí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0" y="2"/>
            <a:ext cx="9144000" cy="49244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bg1"/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bg1"/>
                </a:solidFill>
                <a:latin typeface="+mn-lt"/>
              </a:rPr>
              <a:t>Základní škola Děčín VI, Na Stráni 879/2  – příspěvková organizace </a:t>
            </a:r>
            <a:r>
              <a:rPr lang="cs-CZ" sz="1000" dirty="0" smtClean="0">
                <a:solidFill>
                  <a:schemeClr val="bg1"/>
                </a:solidFill>
                <a:latin typeface="+mn-lt"/>
              </a:rPr>
              <a:t>                                                 </a:t>
            </a:r>
            <a:r>
              <a:rPr lang="cs-CZ" sz="1600" b="1" dirty="0" smtClean="0">
                <a:solidFill>
                  <a:schemeClr val="bg1"/>
                </a:solidFill>
                <a:latin typeface="+mn-lt"/>
              </a:rPr>
              <a:t>FYZIKA</a:t>
            </a:r>
            <a:endParaRPr lang="cs-CZ" sz="1600" b="1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940052"/>
              </p:ext>
            </p:extLst>
          </p:nvPr>
        </p:nvGraphicFramePr>
        <p:xfrm>
          <a:off x="323527" y="987574"/>
          <a:ext cx="7751738" cy="3723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5869"/>
                <a:gridCol w="3875869"/>
              </a:tblGrid>
              <a:tr h="180020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</a:rPr>
                        <a:t>Jak se nazývá jednotka tepla?</a:t>
                      </a:r>
                      <a:endParaRPr lang="cs-CZ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 algn="l">
                        <a:buNone/>
                      </a:pPr>
                      <a:endParaRPr lang="cs-CZ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 N  (Newton)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 W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(Watt)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  J  (Joule)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Hz (Hertz)</a:t>
                      </a:r>
                      <a:endParaRPr lang="cs-CZ" sz="1600" b="0" dirty="0" smtClean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  Teplo je část energie, kterou předá těleso __________ .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studenější teplejšímu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teplejší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studenějšímu</a:t>
                      </a: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</a:t>
                      </a:r>
                      <a:r>
                        <a:rPr lang="pl-PL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podle okolních podmínek platí a/ nebo b/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teplo je nezávislé na tělese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894947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Jakým způsobem probíhá tepelná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výměna v pevných  </a:t>
                      </a:r>
                      <a:r>
                        <a:rPr lang="cs-CZ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látkách?</a:t>
                      </a:r>
                      <a:endParaRPr lang="cs-CZ" sz="1600" b="1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prouděním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zářením 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vedením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hořením 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   </a:t>
                      </a:r>
                      <a:r>
                        <a:rPr lang="cs-CZ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Jaké teplo přijme voda v nádobě o</a:t>
                      </a:r>
                      <a:r>
                        <a:rPr lang="cs-CZ" sz="16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hmotnosti 12 kg, jestliže se zvýší její teplota 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 30 °C?</a:t>
                      </a:r>
                      <a:endParaRPr lang="cs-CZ" sz="1600" b="1" baseline="-2500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 1,5 kJ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 1,6 kJ                     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  936 kJ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</a:t>
                      </a: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830 kJ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8100392" y="1059582"/>
            <a:ext cx="971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Správné odpovědi: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8209160" y="1787526"/>
            <a:ext cx="84296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Tx/>
              <a:buAutoNum type="arabicPeriod"/>
            </a:pP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AutoNum type="arabicPeriod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AutoNum type="arabicPeriod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>
              <a:buFontTx/>
              <a:buAutoNum type="arabicPeriod"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AutoNum type="arabicPeriod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AutoNum type="arabicPeriod"/>
            </a:pP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1936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5531" y="492127"/>
            <a:ext cx="7416800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24.9 Použité zdroje a citace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0" y="2"/>
            <a:ext cx="9144000" cy="49244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bg1"/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bg1"/>
                </a:solidFill>
                <a:latin typeface="+mn-lt"/>
              </a:rPr>
              <a:t>Základní škola Děčín VI, Na Stráni 879/2  – příspěvková organizace </a:t>
            </a:r>
            <a:r>
              <a:rPr lang="cs-CZ" sz="1000" dirty="0" smtClean="0">
                <a:solidFill>
                  <a:schemeClr val="bg1"/>
                </a:solidFill>
                <a:latin typeface="+mn-lt"/>
              </a:rPr>
              <a:t>                                                 </a:t>
            </a:r>
            <a:r>
              <a:rPr lang="cs-CZ" sz="1600" b="1" dirty="0" smtClean="0">
                <a:solidFill>
                  <a:schemeClr val="bg1"/>
                </a:solidFill>
                <a:latin typeface="+mn-lt"/>
              </a:rPr>
              <a:t>FYZIKA</a:t>
            </a:r>
            <a:endParaRPr lang="cs-CZ" sz="1600" b="1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9552" y="1419622"/>
            <a:ext cx="8136904" cy="23762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sz="1600" dirty="0" smtClean="0"/>
              <a:t>Obrázky z databáze klipart </a:t>
            </a:r>
            <a:endParaRPr lang="cs-CZ" sz="1600" dirty="0"/>
          </a:p>
          <a:p>
            <a:pPr marL="342900" indent="-342900">
              <a:buFontTx/>
              <a:buAutoNum type="arabicPeriod"/>
            </a:pPr>
            <a:r>
              <a:rPr lang="cs-CZ" sz="1600" dirty="0" smtClean="0"/>
              <a:t>Kolářová </a:t>
            </a:r>
            <a:r>
              <a:rPr lang="cs-CZ" sz="1600" dirty="0"/>
              <a:t>R., Bohuněk J., Fyzika pro 8. ročník základní školy, </a:t>
            </a:r>
            <a:r>
              <a:rPr lang="cs-CZ" sz="1400" dirty="0"/>
              <a:t>ISBN </a:t>
            </a:r>
            <a:r>
              <a:rPr lang="cs-CZ" sz="1400" dirty="0" smtClean="0"/>
              <a:t>80-7196-149-3</a:t>
            </a:r>
          </a:p>
          <a:p>
            <a:pPr marL="342900" indent="-342900">
              <a:buFontTx/>
              <a:buAutoNum type="arabicPeriod"/>
            </a:pPr>
            <a:r>
              <a:rPr lang="cs-CZ" sz="1400" dirty="0" smtClean="0"/>
              <a:t>Odkaz DUM Chemie 1 (slide 2)</a:t>
            </a:r>
          </a:p>
          <a:p>
            <a:pPr marL="342900" indent="-342900">
              <a:buFontTx/>
              <a:buAutoNum type="arabicPeriod"/>
            </a:pPr>
            <a:r>
              <a:rPr lang="cs-CZ" sz="1400" dirty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upload.wikimedia.org/wikipedia/commons/thumb/b/b1/Anders-Celsius-Head.jpg/450px-Anders-Celsius-Head.jpg</a:t>
            </a:r>
            <a:r>
              <a:rPr lang="cs-CZ" sz="1400" dirty="0" smtClean="0"/>
              <a:t> (slide 2)</a:t>
            </a:r>
          </a:p>
          <a:p>
            <a:pPr marL="342900" indent="-342900">
              <a:buFontTx/>
              <a:buAutoNum type="arabicPeriod"/>
            </a:pPr>
            <a:r>
              <a:rPr lang="cs-CZ" sz="1400" dirty="0">
                <a:hlinkClick r:id="rId4"/>
              </a:rPr>
              <a:t>http://</a:t>
            </a:r>
            <a:r>
              <a:rPr lang="cs-CZ" sz="1400" dirty="0" smtClean="0">
                <a:hlinkClick r:id="rId4"/>
              </a:rPr>
              <a:t>www.animfyzika.wz.cz/sirenitepla.swf</a:t>
            </a:r>
            <a:r>
              <a:rPr lang="cs-CZ" sz="1400" dirty="0" smtClean="0"/>
              <a:t> (slide 4)</a:t>
            </a:r>
          </a:p>
          <a:p>
            <a:pPr marL="342900" indent="-342900">
              <a:buFontTx/>
              <a:buAutoNum type="arabicPeriod"/>
            </a:pPr>
            <a:r>
              <a:rPr lang="cs-CZ" sz="1400" dirty="0" smtClean="0"/>
              <a:t>physicsclassroom.com/class/thermalP/u18l1d.cfm (slide 7)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  <a:p>
            <a:pPr marL="342900" indent="-342900">
              <a:buAutoNum type="arabicPeriod"/>
            </a:pP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20451936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1295</Words>
  <Application>Microsoft Office PowerPoint</Application>
  <PresentationFormat>Předvádění na obrazovce (16:9)</PresentationFormat>
  <Paragraphs>152</Paragraphs>
  <Slides>10</Slides>
  <Notes>10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24.1 Vnitřní energie, teplo</vt:lpstr>
      <vt:lpstr>24.2 Co již víme?</vt:lpstr>
      <vt:lpstr>24.3 Jaké si řekneme nové termíny a názvy?</vt:lpstr>
      <vt:lpstr>24.4 Co si řekneme nového?</vt:lpstr>
      <vt:lpstr>24.5 Procvičení a příklady</vt:lpstr>
      <vt:lpstr>24.6 Něco navíc pro šikovné</vt:lpstr>
      <vt:lpstr>24.7 CLIL</vt:lpstr>
      <vt:lpstr>24.8 Test znalostí</vt:lpstr>
      <vt:lpstr>24.9 Použité zdroje a citace</vt:lpstr>
      <vt:lpstr>24.10 Anotace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454</cp:revision>
  <dcterms:created xsi:type="dcterms:W3CDTF">2010-10-18T18:21:56Z</dcterms:created>
  <dcterms:modified xsi:type="dcterms:W3CDTF">2013-03-18T14:40:52Z</dcterms:modified>
</cp:coreProperties>
</file>