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CC00"/>
    <a:srgbClr val="FF5050"/>
    <a:srgbClr val="99FF33"/>
    <a:srgbClr val="CC9900"/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14" autoAdjust="0"/>
    <p:restoredTop sz="94660"/>
  </p:normalViewPr>
  <p:slideViewPr>
    <p:cSldViewPr>
      <p:cViewPr>
        <p:scale>
          <a:sx n="70" d="100"/>
          <a:sy n="70" d="100"/>
        </p:scale>
        <p:origin x="-16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201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CD5A0BF-E0FA-44C5-8620-1A30EDD80898}" type="datetimeFigureOut">
              <a:rPr lang="cs-CZ"/>
              <a:pPr>
                <a:defRPr/>
              </a:pPr>
              <a:t>16.1.2013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4FE89ED-7A5D-41AC-853E-5D313D72F4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74318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118D9D7-7CEC-415A-9912-D2A47E988A22}" type="datetimeFigureOut">
              <a:rPr lang="cs-CZ"/>
              <a:pPr>
                <a:defRPr/>
              </a:pPr>
              <a:t>16.1.2013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5BD2D16-F95D-496B-909C-30FDCD7D38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24297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DF0F6B7-255D-474F-8F84-E96BD3595A4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  <p:sp>
        <p:nvSpPr>
          <p:cNvPr id="13317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10548D-EB6A-4085-8251-F95D839A653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  <p:sp>
        <p:nvSpPr>
          <p:cNvPr id="14341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F40B57-3AF2-4C25-84E8-8892E073A9E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  <p:sp>
        <p:nvSpPr>
          <p:cNvPr id="15365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03E340-A725-4BE1-873C-EC5FADE37D0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  <p:sp>
        <p:nvSpPr>
          <p:cNvPr id="16389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81380A8-A7A3-48BD-B978-83C74465EAC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  <p:sp>
        <p:nvSpPr>
          <p:cNvPr id="17413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106D91-549E-462A-B77B-08BE320FB57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  <p:sp>
        <p:nvSpPr>
          <p:cNvPr id="18437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D777A9-2AB2-49F4-A0DF-A84DCF83961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  <p:sp>
        <p:nvSpPr>
          <p:cNvPr id="19461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7D648A-580F-4C14-864E-1F89A28BF45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  <p:sp>
        <p:nvSpPr>
          <p:cNvPr id="20485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E2D0E-3671-4268-B639-6CD289F678DC}" type="datetime1">
              <a:rPr lang="cs-CZ"/>
              <a:pPr>
                <a:defRPr/>
              </a:pPr>
              <a:t>16.1.2013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06F63-B8D2-4E08-AF30-DA08CD4FBA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65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9AA46-5FB5-410F-BA3D-EECDDC748659}" type="datetime1">
              <a:rPr lang="cs-CZ"/>
              <a:pPr>
                <a:defRPr/>
              </a:pPr>
              <a:t>16.1.2013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567C8-341E-4CDF-B6C1-8AF06E4510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76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4FE36-14FD-4328-B744-305B9A5A91DC}" type="datetime1">
              <a:rPr lang="cs-CZ"/>
              <a:pPr>
                <a:defRPr/>
              </a:pPr>
              <a:t>16.1.2013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D41E6-1089-436D-A2B0-9A469737D9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925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2148-ED90-4B41-8A44-CA5493340F88}" type="datetime1">
              <a:rPr lang="cs-CZ"/>
              <a:pPr>
                <a:defRPr/>
              </a:pPr>
              <a:t>16.1.2013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416A9-3D4F-4777-AFB4-2B1C56E871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47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B1355-8CAF-4665-9BFA-C930B2B8ED69}" type="datetime1">
              <a:rPr lang="cs-CZ"/>
              <a:pPr>
                <a:defRPr/>
              </a:pPr>
              <a:t>16.1.2013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0745A-BCD9-43B1-B409-FCAC5BDFAA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57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D12EE-007B-43E5-B9BB-F50BB951A2A1}" type="datetime1">
              <a:rPr lang="cs-CZ"/>
              <a:pPr>
                <a:defRPr/>
              </a:pPr>
              <a:t>16.1.2013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719C5-50D3-4DFC-B5C8-FD3610CF49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92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F8A85-494B-4664-9846-49EC18719597}" type="datetime1">
              <a:rPr lang="cs-CZ"/>
              <a:pPr>
                <a:defRPr/>
              </a:pPr>
              <a:t>16.1.2013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F1AED-978E-44B8-8B16-BA163E7782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87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DD748-94BB-4B97-9E35-114286D3F4BB}" type="datetime1">
              <a:rPr lang="cs-CZ"/>
              <a:pPr>
                <a:defRPr/>
              </a:pPr>
              <a:t>16.1.2013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628CC-FE2E-45EA-A006-8CE41D450B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15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DCB8-699C-4738-AEB0-97D56E2BE02B}" type="datetime1">
              <a:rPr lang="cs-CZ"/>
              <a:pPr>
                <a:defRPr/>
              </a:pPr>
              <a:t>16.1.2013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A7CF3-A3E0-47D0-8EEF-741E5C7BBB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08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94BAC-BA99-4454-88C0-8145168CC0A3}" type="datetime1">
              <a:rPr lang="cs-CZ"/>
              <a:pPr>
                <a:defRPr/>
              </a:pPr>
              <a:t>16.1.2013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C2554-CCF0-49D1-8D0A-3A4336F0D9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F3C44-3D19-4A87-AA8A-B1FC82C91823}" type="datetime1">
              <a:rPr lang="cs-CZ"/>
              <a:pPr>
                <a:defRPr/>
              </a:pPr>
              <a:t>16.1.2013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9DBEA-2D99-4983-82A4-D806FC80FE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70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672C75-94AF-468E-BF80-D61F109E27CC}" type="datetime1">
              <a:rPr lang="cs-CZ"/>
              <a:pPr>
                <a:defRPr/>
              </a:pPr>
              <a:t>16.1.2013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548BBB-C2D1-4633-AFE1-53DE0B0C24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iki.rvp.cz/Kabinet/Obrazky/Fyzika/Kladka/Kladkostroj" TargetMode="External"/><Relationship Id="rId3" Type="http://schemas.openxmlformats.org/officeDocument/2006/relationships/hyperlink" Target="http://www.vyukovematerialy.cz/fyzika/6/veliciny/hmotnost.htm" TargetMode="External"/><Relationship Id="rId7" Type="http://schemas.openxmlformats.org/officeDocument/2006/relationships/hyperlink" Target="http://www.fyzika7.tym.sk/pevnakladka_uvod.htm" TargetMode="External"/><Relationship Id="rId12" Type="http://schemas.openxmlformats.org/officeDocument/2006/relationships/hyperlink" Target="http://moodle2.gymcheb.cz/mod/resource/view.php?id=80644" TargetMode="External"/><Relationship Id="rId2" Type="http://schemas.openxmlformats.org/officeDocument/2006/relationships/hyperlink" Target="http://www.firstpointusa.com/blog/2012/08/olympic-rowing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fyzweb.cz/materialy/sily/paka/paka.php" TargetMode="External"/><Relationship Id="rId11" Type="http://schemas.openxmlformats.org/officeDocument/2006/relationships/hyperlink" Target="http://www.tescoma.cz/katalog/tescoma-pro-deti/vareni-a-peceni-s-detmi/funny-mummy/470028-otvirak-na-korunkove-uzavery-funny-mummy/" TargetMode="External"/><Relationship Id="rId5" Type="http://schemas.openxmlformats.org/officeDocument/2006/relationships/hyperlink" Target="http://home.howstuffworks.com/pliers.htm" TargetMode="External"/><Relationship Id="rId10" Type="http://schemas.openxmlformats.org/officeDocument/2006/relationships/hyperlink" Target="http://www.fakthracky.cz/fr/eshop/29-1-Houpacky-a-houpadla/0/5/1412-Houpacka-pro-deti-kolotoc-2v1" TargetMode="External"/><Relationship Id="rId4" Type="http://schemas.openxmlformats.org/officeDocument/2006/relationships/hyperlink" Target="http://fiskars-online.cz/p/337/" TargetMode="External"/><Relationship Id="rId9" Type="http://schemas.openxmlformats.org/officeDocument/2006/relationships/hyperlink" Target="http://fyzika.jreichl.com/main.article/gallery/93-paka-jednozvratna/folder/fotografie_s_reseni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25400" y="655638"/>
            <a:ext cx="7786688" cy="792162"/>
          </a:xfrm>
        </p:spPr>
        <p:txBody>
          <a:bodyPr/>
          <a:lstStyle/>
          <a:p>
            <a:pPr algn="l"/>
            <a:r>
              <a:rPr lang="cs-CZ" sz="2500" b="1" smtClean="0">
                <a:cs typeface="Times New Roman" pitchFamily="18" charset="0"/>
              </a:rPr>
              <a:t>12.1 Otáčivé účinky síly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Fyzika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sz="1200">
              <a:solidFill>
                <a:srgbClr val="4F622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 Mgr. Hana Jirkovská</a:t>
            </a:r>
          </a:p>
          <a:p>
            <a:endParaRPr lang="cs-CZ" sz="1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obrázek 5" descr="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6256338"/>
            <a:ext cx="284321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250825" y="1323975"/>
            <a:ext cx="842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/>
              <a:t>Často je výsledkem působení síly </a:t>
            </a:r>
            <a:r>
              <a:rPr lang="cs-CZ" sz="2000" b="1">
                <a:solidFill>
                  <a:srgbClr val="009900"/>
                </a:solidFill>
              </a:rPr>
              <a:t>otáčivý pohyb</a:t>
            </a:r>
            <a:r>
              <a:rPr lang="cs-CZ" sz="2000"/>
              <a:t>.</a:t>
            </a:r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1187450" y="1773238"/>
            <a:ext cx="46085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 dirty="0"/>
              <a:t> </a:t>
            </a:r>
            <a:r>
              <a:rPr lang="cs-CZ" dirty="0" smtClean="0"/>
              <a:t>otevírání </a:t>
            </a:r>
            <a:r>
              <a:rPr lang="cs-CZ" dirty="0"/>
              <a:t>dveří</a:t>
            </a:r>
          </a:p>
          <a:p>
            <a:pPr>
              <a:buFontTx/>
              <a:buChar char="•"/>
            </a:pPr>
            <a:r>
              <a:rPr lang="cs-CZ" dirty="0"/>
              <a:t> </a:t>
            </a:r>
            <a:r>
              <a:rPr lang="cs-CZ" dirty="0" smtClean="0"/>
              <a:t>otevírání </a:t>
            </a:r>
            <a:r>
              <a:rPr lang="cs-CZ" dirty="0"/>
              <a:t>oken</a:t>
            </a:r>
          </a:p>
          <a:p>
            <a:pPr>
              <a:buFontTx/>
              <a:buChar char="•"/>
            </a:pPr>
            <a:r>
              <a:rPr lang="cs-CZ" dirty="0"/>
              <a:t> </a:t>
            </a:r>
            <a:r>
              <a:rPr lang="cs-CZ" dirty="0" smtClean="0"/>
              <a:t>zvedání </a:t>
            </a:r>
            <a:r>
              <a:rPr lang="cs-CZ" dirty="0"/>
              <a:t>různého nářadí</a:t>
            </a:r>
          </a:p>
          <a:p>
            <a:pPr>
              <a:buFontTx/>
              <a:buChar char="•"/>
            </a:pPr>
            <a:r>
              <a:rPr lang="cs-CZ" dirty="0"/>
              <a:t> </a:t>
            </a:r>
            <a:r>
              <a:rPr lang="cs-CZ" dirty="0" smtClean="0"/>
              <a:t>otáčení </a:t>
            </a:r>
            <a:r>
              <a:rPr lang="cs-CZ" dirty="0"/>
              <a:t>šroubů</a:t>
            </a:r>
          </a:p>
        </p:txBody>
      </p:sp>
      <p:sp>
        <p:nvSpPr>
          <p:cNvPr id="2162" name="Text Box 114"/>
          <p:cNvSpPr txBox="1">
            <a:spLocks noChangeArrowheads="1"/>
          </p:cNvSpPr>
          <p:nvPr/>
        </p:nvSpPr>
        <p:spPr bwMode="auto">
          <a:xfrm>
            <a:off x="273050" y="1760538"/>
            <a:ext cx="1033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chemeClr val="folHlink"/>
                </a:solidFill>
              </a:rPr>
              <a:t>n</a:t>
            </a:r>
            <a:r>
              <a:rPr lang="cs-CZ" sz="2000" b="1" dirty="0" smtClean="0">
                <a:solidFill>
                  <a:schemeClr val="folHlink"/>
                </a:solidFill>
              </a:rPr>
              <a:t>apř</a:t>
            </a:r>
            <a:r>
              <a:rPr lang="cs-CZ" sz="2000" b="1" dirty="0">
                <a:solidFill>
                  <a:schemeClr val="folHlink"/>
                </a:solidFill>
              </a:rPr>
              <a:t>.:</a:t>
            </a:r>
            <a:endParaRPr lang="cs-CZ" sz="2000" dirty="0"/>
          </a:p>
        </p:txBody>
      </p:sp>
      <p:sp>
        <p:nvSpPr>
          <p:cNvPr id="2170" name="Text Box 122"/>
          <p:cNvSpPr txBox="1">
            <a:spLocks noChangeArrowheads="1"/>
          </p:cNvSpPr>
          <p:nvPr/>
        </p:nvSpPr>
        <p:spPr bwMode="auto">
          <a:xfrm>
            <a:off x="280988" y="2990850"/>
            <a:ext cx="655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Fyzikální zákonitosti jsou pro tyto příklady stejné. </a:t>
            </a:r>
          </a:p>
        </p:txBody>
      </p:sp>
      <p:sp>
        <p:nvSpPr>
          <p:cNvPr id="2171" name="Text Box 123"/>
          <p:cNvSpPr txBox="1">
            <a:spLocks noChangeArrowheads="1"/>
          </p:cNvSpPr>
          <p:nvPr/>
        </p:nvSpPr>
        <p:spPr bwMode="auto">
          <a:xfrm>
            <a:off x="273050" y="3357563"/>
            <a:ext cx="43703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Míra otáčivého účinku síly závisí na </a:t>
            </a:r>
            <a:r>
              <a:rPr lang="cs-CZ" b="1">
                <a:solidFill>
                  <a:srgbClr val="009900"/>
                </a:solidFill>
              </a:rPr>
              <a:t>velikosti a směru síly</a:t>
            </a:r>
            <a:r>
              <a:rPr lang="cs-CZ"/>
              <a:t> a na její </a:t>
            </a:r>
            <a:r>
              <a:rPr lang="cs-CZ" b="1">
                <a:solidFill>
                  <a:srgbClr val="009900"/>
                </a:solidFill>
              </a:rPr>
              <a:t>vzdálenosti od osy otáčení.</a:t>
            </a:r>
          </a:p>
        </p:txBody>
      </p:sp>
      <p:sp>
        <p:nvSpPr>
          <p:cNvPr id="2172" name="Text Box 124"/>
          <p:cNvSpPr txBox="1">
            <a:spLocks noChangeArrowheads="1"/>
          </p:cNvSpPr>
          <p:nvPr/>
        </p:nvSpPr>
        <p:spPr bwMode="auto">
          <a:xfrm>
            <a:off x="250825" y="4221163"/>
            <a:ext cx="8064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/>
              <a:t>Který chlapec zlomí větev snadněji?</a:t>
            </a:r>
          </a:p>
        </p:txBody>
      </p:sp>
      <p:pic>
        <p:nvPicPr>
          <p:cNvPr id="2173" name="Picture 125" descr="Kopie č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390900"/>
            <a:ext cx="3455988" cy="273526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74" name="Text Box 126"/>
          <p:cNvSpPr txBox="1">
            <a:spLocks noChangeArrowheads="1"/>
          </p:cNvSpPr>
          <p:nvPr/>
        </p:nvSpPr>
        <p:spPr bwMode="auto">
          <a:xfrm>
            <a:off x="4213225" y="1773238"/>
            <a:ext cx="41036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 dirty="0"/>
              <a:t> </a:t>
            </a:r>
            <a:r>
              <a:rPr lang="cs-CZ" dirty="0" smtClean="0"/>
              <a:t>používání </a:t>
            </a:r>
            <a:r>
              <a:rPr lang="cs-CZ" dirty="0"/>
              <a:t>kleští, nůžek</a:t>
            </a:r>
          </a:p>
          <a:p>
            <a:pPr>
              <a:buFontTx/>
              <a:buChar char="•"/>
            </a:pPr>
            <a:r>
              <a:rPr lang="cs-CZ" dirty="0"/>
              <a:t> </a:t>
            </a:r>
            <a:r>
              <a:rPr lang="cs-CZ" dirty="0" smtClean="0"/>
              <a:t>používání </a:t>
            </a:r>
            <a:r>
              <a:rPr lang="cs-CZ" dirty="0"/>
              <a:t>rovnoramenných vah</a:t>
            </a:r>
          </a:p>
          <a:p>
            <a:pPr>
              <a:buFontTx/>
              <a:buChar char="•"/>
            </a:pPr>
            <a:r>
              <a:rPr lang="cs-CZ" dirty="0"/>
              <a:t> </a:t>
            </a:r>
            <a:r>
              <a:rPr lang="cs-CZ" dirty="0" smtClean="0"/>
              <a:t>používání </a:t>
            </a:r>
            <a:r>
              <a:rPr lang="cs-CZ" dirty="0"/>
              <a:t>otvíráku na lahve, konzervy</a:t>
            </a:r>
          </a:p>
          <a:p>
            <a:pPr>
              <a:buFontTx/>
              <a:buChar char="•"/>
            </a:pPr>
            <a:r>
              <a:rPr lang="cs-CZ" dirty="0"/>
              <a:t> </a:t>
            </a:r>
            <a:r>
              <a:rPr lang="cs-CZ" dirty="0" smtClean="0"/>
              <a:t>pádlování</a:t>
            </a:r>
            <a:r>
              <a:rPr lang="cs-CZ" dirty="0"/>
              <a:t>, veslování</a:t>
            </a:r>
          </a:p>
        </p:txBody>
      </p:sp>
      <p:pic>
        <p:nvPicPr>
          <p:cNvPr id="2176" name="Picture 128" descr="Rowing_Original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652963"/>
            <a:ext cx="2879725" cy="14605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2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76" grpId="0"/>
      <p:bldP spid="2150" grpId="0"/>
      <p:bldP spid="2162" grpId="0"/>
      <p:bldP spid="2170" grpId="0"/>
      <p:bldP spid="2171" grpId="0"/>
      <p:bldP spid="2172" grpId="0"/>
      <p:bldP spid="21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Fyzika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11267" name="Nadpis 1"/>
          <p:cNvSpPr txBox="1">
            <a:spLocks/>
          </p:cNvSpPr>
          <p:nvPr/>
        </p:nvSpPr>
        <p:spPr bwMode="auto">
          <a:xfrm>
            <a:off x="20638" y="665163"/>
            <a:ext cx="383063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z="2500" b="1">
                <a:latin typeface="Times New Roman" pitchFamily="18" charset="0"/>
                <a:cs typeface="Times New Roman" pitchFamily="18" charset="0"/>
              </a:rPr>
              <a:t>12.10 Anotace</a:t>
            </a:r>
          </a:p>
        </p:txBody>
      </p:sp>
      <p:graphicFrame>
        <p:nvGraphicFramePr>
          <p:cNvPr id="11290" name="Group 26"/>
          <p:cNvGraphicFramePr>
            <a:graphicFrameLocks noGrp="1"/>
          </p:cNvGraphicFramePr>
          <p:nvPr/>
        </p:nvGraphicFramePr>
        <p:xfrm>
          <a:off x="1042988" y="1701800"/>
          <a:ext cx="7273925" cy="4214814"/>
        </p:xfrm>
        <a:graphic>
          <a:graphicData uri="http://schemas.openxmlformats.org/drawingml/2006/table">
            <a:tbl>
              <a:tblPr/>
              <a:tblGrid>
                <a:gridCol w="1908175"/>
                <a:gridCol w="5365750"/>
              </a:tblGrid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Hana Jirkovská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 – 12/2012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ročník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Otáčivé účinky síly, rovnováha na páce, moment síly, rameno síly, užití páky, kladka pevná, volná a kladkostroj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1277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Prezentace popisující otáčivé účinky síly, zejména na páce a kladkách, užití principu páky v jednoduchých zařízeních.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0" y="592138"/>
            <a:ext cx="6588125" cy="792162"/>
          </a:xfrm>
        </p:spPr>
        <p:txBody>
          <a:bodyPr/>
          <a:lstStyle/>
          <a:p>
            <a:pPr algn="l"/>
            <a:r>
              <a:rPr lang="cs-CZ" sz="2500" b="1" smtClean="0">
                <a:cs typeface="Times New Roman" pitchFamily="18" charset="0"/>
              </a:rPr>
              <a:t>12.2 Co už umíme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Fyzika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3175" name="Text Box 103"/>
          <p:cNvSpPr txBox="1">
            <a:spLocks noChangeArrowheads="1"/>
          </p:cNvSpPr>
          <p:nvPr/>
        </p:nvSpPr>
        <p:spPr bwMode="auto">
          <a:xfrm>
            <a:off x="180975" y="1341438"/>
            <a:ext cx="8494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dirty="0"/>
              <a:t> </a:t>
            </a:r>
            <a:r>
              <a:rPr lang="cs-CZ" b="1" dirty="0">
                <a:solidFill>
                  <a:schemeClr val="folHlink"/>
                </a:solidFill>
              </a:rPr>
              <a:t>v</a:t>
            </a:r>
            <a:r>
              <a:rPr lang="cs-CZ" b="1" dirty="0" smtClean="0">
                <a:solidFill>
                  <a:schemeClr val="folHlink"/>
                </a:solidFill>
              </a:rPr>
              <a:t>eličiny </a:t>
            </a:r>
            <a:r>
              <a:rPr lang="cs-CZ" b="1" dirty="0">
                <a:solidFill>
                  <a:schemeClr val="folHlink"/>
                </a:solidFill>
              </a:rPr>
              <a:t>síla a hmotnost </a:t>
            </a:r>
            <a:r>
              <a:rPr lang="cs-CZ" dirty="0"/>
              <a:t>– měření hmotnosti vahami</a:t>
            </a:r>
            <a:endParaRPr lang="cs-CZ" b="1" dirty="0">
              <a:solidFill>
                <a:schemeClr val="folHlink"/>
              </a:solidFill>
            </a:endParaRPr>
          </a:p>
        </p:txBody>
      </p:sp>
      <p:sp>
        <p:nvSpPr>
          <p:cNvPr id="3177" name="Text Box 105"/>
          <p:cNvSpPr txBox="1">
            <a:spLocks noChangeArrowheads="1"/>
          </p:cNvSpPr>
          <p:nvPr/>
        </p:nvSpPr>
        <p:spPr bwMode="auto">
          <a:xfrm>
            <a:off x="179388" y="1700213"/>
            <a:ext cx="8785225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Char char="•"/>
            </a:pPr>
            <a:r>
              <a:rPr lang="cs-CZ" dirty="0"/>
              <a:t> </a:t>
            </a:r>
            <a:r>
              <a:rPr lang="cs-CZ" b="1" dirty="0" err="1">
                <a:solidFill>
                  <a:srgbClr val="009900"/>
                </a:solidFill>
              </a:rPr>
              <a:t>v</a:t>
            </a:r>
            <a:r>
              <a:rPr lang="cs-CZ" b="1" dirty="0" err="1" smtClean="0">
                <a:solidFill>
                  <a:srgbClr val="009900"/>
                </a:solidFill>
              </a:rPr>
              <a:t>ravitační</a:t>
            </a:r>
            <a:r>
              <a:rPr lang="cs-CZ" b="1" dirty="0" smtClean="0">
                <a:solidFill>
                  <a:srgbClr val="009900"/>
                </a:solidFill>
              </a:rPr>
              <a:t> </a:t>
            </a:r>
            <a:r>
              <a:rPr lang="cs-CZ" b="1" dirty="0">
                <a:solidFill>
                  <a:srgbClr val="009900"/>
                </a:solidFill>
              </a:rPr>
              <a:t>síla </a:t>
            </a:r>
            <a:r>
              <a:rPr lang="cs-CZ" dirty="0"/>
              <a:t>– </a:t>
            </a:r>
            <a:r>
              <a:rPr lang="cs-CZ" dirty="0" err="1"/>
              <a:t>F</a:t>
            </a:r>
            <a:r>
              <a:rPr lang="cs-CZ" baseline="-25000" dirty="0" err="1"/>
              <a:t>g</a:t>
            </a:r>
            <a:r>
              <a:rPr lang="cs-CZ" dirty="0"/>
              <a:t> = m . g, kde g = 10 N/kg</a:t>
            </a:r>
          </a:p>
        </p:txBody>
      </p:sp>
      <p:sp>
        <p:nvSpPr>
          <p:cNvPr id="3190" name="Text Box 118"/>
          <p:cNvSpPr txBox="1">
            <a:spLocks noChangeArrowheads="1"/>
          </p:cNvSpPr>
          <p:nvPr/>
        </p:nvSpPr>
        <p:spPr bwMode="auto">
          <a:xfrm>
            <a:off x="179388" y="2205038"/>
            <a:ext cx="864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dirty="0"/>
              <a:t> </a:t>
            </a:r>
            <a:r>
              <a:rPr lang="cs-CZ" b="1" dirty="0">
                <a:solidFill>
                  <a:schemeClr val="folHlink"/>
                </a:solidFill>
              </a:rPr>
              <a:t>d</a:t>
            </a:r>
            <a:r>
              <a:rPr lang="cs-CZ" b="1" dirty="0" smtClean="0">
                <a:solidFill>
                  <a:schemeClr val="folHlink"/>
                </a:solidFill>
              </a:rPr>
              <a:t>élka </a:t>
            </a:r>
            <a:r>
              <a:rPr lang="cs-CZ" dirty="0"/>
              <a:t>– lze použít značky d, a, b, v, … </a:t>
            </a:r>
            <a:r>
              <a:rPr lang="cs-CZ" dirty="0" smtClean="0"/>
              <a:t>jednotky </a:t>
            </a:r>
            <a:r>
              <a:rPr lang="cs-CZ" dirty="0"/>
              <a:t>m, dm, cm, </a:t>
            </a:r>
            <a:r>
              <a:rPr lang="cs-CZ" dirty="0" smtClean="0"/>
              <a:t>mm</a:t>
            </a:r>
            <a:endParaRPr lang="cs-CZ" b="1" dirty="0">
              <a:solidFill>
                <a:schemeClr val="folHlink"/>
              </a:solidFill>
            </a:endParaRPr>
          </a:p>
        </p:txBody>
      </p:sp>
      <p:sp>
        <p:nvSpPr>
          <p:cNvPr id="3191" name="Text Box 119"/>
          <p:cNvSpPr txBox="1">
            <a:spLocks noChangeArrowheads="1"/>
          </p:cNvSpPr>
          <p:nvPr/>
        </p:nvSpPr>
        <p:spPr bwMode="auto">
          <a:xfrm>
            <a:off x="179388" y="2705100"/>
            <a:ext cx="8569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dirty="0"/>
              <a:t> </a:t>
            </a:r>
            <a:r>
              <a:rPr lang="cs-CZ" b="1" dirty="0">
                <a:solidFill>
                  <a:srgbClr val="009900"/>
                </a:solidFill>
              </a:rPr>
              <a:t>o</a:t>
            </a:r>
            <a:r>
              <a:rPr lang="cs-CZ" b="1" dirty="0" smtClean="0">
                <a:solidFill>
                  <a:srgbClr val="009900"/>
                </a:solidFill>
              </a:rPr>
              <a:t>sa</a:t>
            </a:r>
            <a:r>
              <a:rPr lang="cs-CZ" dirty="0" smtClean="0"/>
              <a:t> </a:t>
            </a:r>
            <a:r>
              <a:rPr lang="cs-CZ" dirty="0"/>
              <a:t>– v matematice, přímka, zde osa otáčení</a:t>
            </a:r>
            <a:endParaRPr lang="cs-CZ" b="1" dirty="0">
              <a:solidFill>
                <a:schemeClr val="folHlink"/>
              </a:solidFill>
            </a:endParaRPr>
          </a:p>
        </p:txBody>
      </p:sp>
      <p:sp>
        <p:nvSpPr>
          <p:cNvPr id="3192" name="Text Box 120"/>
          <p:cNvSpPr txBox="1">
            <a:spLocks noChangeArrowheads="1"/>
          </p:cNvSpPr>
          <p:nvPr/>
        </p:nvSpPr>
        <p:spPr bwMode="auto">
          <a:xfrm>
            <a:off x="179388" y="3175000"/>
            <a:ext cx="8939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dirty="0"/>
              <a:t> </a:t>
            </a:r>
            <a:r>
              <a:rPr lang="cs-CZ" b="1" dirty="0">
                <a:solidFill>
                  <a:schemeClr val="folHlink"/>
                </a:solidFill>
              </a:rPr>
              <a:t>o</a:t>
            </a:r>
            <a:r>
              <a:rPr lang="cs-CZ" b="1" dirty="0" smtClean="0">
                <a:solidFill>
                  <a:schemeClr val="folHlink"/>
                </a:solidFill>
              </a:rPr>
              <a:t>táčivý </a:t>
            </a:r>
            <a:r>
              <a:rPr lang="cs-CZ" b="1" dirty="0">
                <a:solidFill>
                  <a:schemeClr val="folHlink"/>
                </a:solidFill>
              </a:rPr>
              <a:t>pohyb tělesa </a:t>
            </a:r>
            <a:r>
              <a:rPr lang="cs-CZ" dirty="0"/>
              <a:t>– body tělesa konají pohyb po kružnicích</a:t>
            </a:r>
            <a:endParaRPr lang="cs-CZ" b="1" dirty="0">
              <a:solidFill>
                <a:schemeClr val="folHlink"/>
              </a:solidFill>
            </a:endParaRPr>
          </a:p>
        </p:txBody>
      </p:sp>
      <p:sp>
        <p:nvSpPr>
          <p:cNvPr id="3223" name="Text Box 151"/>
          <p:cNvSpPr txBox="1">
            <a:spLocks noChangeArrowheads="1"/>
          </p:cNvSpPr>
          <p:nvPr/>
        </p:nvSpPr>
        <p:spPr bwMode="auto">
          <a:xfrm>
            <a:off x="179388" y="3697288"/>
            <a:ext cx="8569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dirty="0"/>
              <a:t> </a:t>
            </a:r>
            <a:r>
              <a:rPr lang="cs-CZ" b="1" dirty="0">
                <a:solidFill>
                  <a:srgbClr val="009900"/>
                </a:solidFill>
              </a:rPr>
              <a:t>r</a:t>
            </a:r>
            <a:r>
              <a:rPr lang="cs-CZ" b="1" dirty="0" smtClean="0">
                <a:solidFill>
                  <a:srgbClr val="009900"/>
                </a:solidFill>
              </a:rPr>
              <a:t>ovnovážná </a:t>
            </a:r>
            <a:r>
              <a:rPr lang="cs-CZ" b="1" dirty="0">
                <a:solidFill>
                  <a:srgbClr val="009900"/>
                </a:solidFill>
              </a:rPr>
              <a:t>poloha tělesa</a:t>
            </a:r>
            <a:r>
              <a:rPr lang="cs-CZ" dirty="0"/>
              <a:t> – na těleso působí síly v rovnováze, těleso je v klidu nebo </a:t>
            </a:r>
            <a:endParaRPr lang="cs-CZ" b="1" dirty="0">
              <a:solidFill>
                <a:schemeClr val="folHlink"/>
              </a:solidFill>
            </a:endParaRPr>
          </a:p>
        </p:txBody>
      </p:sp>
      <p:sp>
        <p:nvSpPr>
          <p:cNvPr id="3224" name="Text Box 152"/>
          <p:cNvSpPr txBox="1">
            <a:spLocks noChangeArrowheads="1"/>
          </p:cNvSpPr>
          <p:nvPr/>
        </p:nvSpPr>
        <p:spPr bwMode="auto">
          <a:xfrm>
            <a:off x="192088" y="4502150"/>
            <a:ext cx="8939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dirty="0"/>
              <a:t> </a:t>
            </a:r>
            <a:r>
              <a:rPr lang="cs-CZ" b="1" dirty="0">
                <a:solidFill>
                  <a:schemeClr val="folHlink"/>
                </a:solidFill>
              </a:rPr>
              <a:t>s</a:t>
            </a:r>
            <a:r>
              <a:rPr lang="cs-CZ" b="1" dirty="0" smtClean="0">
                <a:solidFill>
                  <a:schemeClr val="folHlink"/>
                </a:solidFill>
              </a:rPr>
              <a:t>íly </a:t>
            </a:r>
            <a:r>
              <a:rPr lang="cs-CZ" b="1" dirty="0">
                <a:solidFill>
                  <a:schemeClr val="folHlink"/>
                </a:solidFill>
              </a:rPr>
              <a:t>v rovnováze </a:t>
            </a:r>
            <a:r>
              <a:rPr lang="cs-CZ" dirty="0"/>
              <a:t>– dvě síly stejně </a:t>
            </a:r>
            <a:r>
              <a:rPr lang="cs-CZ" dirty="0" smtClean="0"/>
              <a:t>velké, </a:t>
            </a:r>
            <a:r>
              <a:rPr lang="cs-CZ" dirty="0"/>
              <a:t>opačného směru působí na stejné těleso, </a:t>
            </a:r>
            <a:endParaRPr lang="cs-CZ" b="1" dirty="0">
              <a:solidFill>
                <a:schemeClr val="folHlink"/>
              </a:solidFill>
            </a:endParaRPr>
          </a:p>
        </p:txBody>
      </p:sp>
      <p:sp>
        <p:nvSpPr>
          <p:cNvPr id="3225" name="Text Box 153"/>
          <p:cNvSpPr txBox="1">
            <a:spLocks noChangeArrowheads="1"/>
          </p:cNvSpPr>
          <p:nvPr/>
        </p:nvSpPr>
        <p:spPr bwMode="auto">
          <a:xfrm>
            <a:off x="187325" y="5356225"/>
            <a:ext cx="8569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dirty="0"/>
              <a:t> </a:t>
            </a:r>
            <a:r>
              <a:rPr lang="cs-CZ" b="1" dirty="0">
                <a:solidFill>
                  <a:srgbClr val="009900"/>
                </a:solidFill>
              </a:rPr>
              <a:t>s</a:t>
            </a:r>
            <a:r>
              <a:rPr lang="cs-CZ" b="1" dirty="0" smtClean="0">
                <a:solidFill>
                  <a:srgbClr val="009900"/>
                </a:solidFill>
              </a:rPr>
              <a:t>tejnorodé </a:t>
            </a:r>
            <a:r>
              <a:rPr lang="cs-CZ" b="1" dirty="0">
                <a:solidFill>
                  <a:srgbClr val="009900"/>
                </a:solidFill>
              </a:rPr>
              <a:t>těleso </a:t>
            </a:r>
            <a:r>
              <a:rPr lang="cs-CZ" dirty="0"/>
              <a:t>– těleso, které má ve všech místech stejnou hustotu, </a:t>
            </a:r>
            <a:endParaRPr lang="cs-CZ" b="1" dirty="0">
              <a:solidFill>
                <a:schemeClr val="folHlink"/>
              </a:solidFill>
            </a:endParaRPr>
          </a:p>
        </p:txBody>
      </p:sp>
      <p:sp>
        <p:nvSpPr>
          <p:cNvPr id="3234" name="Text Box 162"/>
          <p:cNvSpPr txBox="1">
            <a:spLocks noChangeArrowheads="1"/>
          </p:cNvSpPr>
          <p:nvPr/>
        </p:nvSpPr>
        <p:spPr bwMode="auto">
          <a:xfrm>
            <a:off x="3081338" y="3979863"/>
            <a:ext cx="532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koná rovnoměrný přímočarý pohyb</a:t>
            </a:r>
          </a:p>
        </p:txBody>
      </p:sp>
      <p:sp>
        <p:nvSpPr>
          <p:cNvPr id="3235" name="Text Box 163"/>
          <p:cNvSpPr txBox="1">
            <a:spLocks noChangeArrowheads="1"/>
          </p:cNvSpPr>
          <p:nvPr/>
        </p:nvSpPr>
        <p:spPr bwMode="auto">
          <a:xfrm>
            <a:off x="2182813" y="4814888"/>
            <a:ext cx="597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mají jen deformační </a:t>
            </a:r>
            <a:r>
              <a:rPr lang="cs-CZ" dirty="0" smtClean="0"/>
              <a:t>účinky</a:t>
            </a:r>
            <a:endParaRPr lang="cs-CZ" dirty="0"/>
          </a:p>
        </p:txBody>
      </p:sp>
      <p:sp>
        <p:nvSpPr>
          <p:cNvPr id="3236" name="Text Box 164"/>
          <p:cNvSpPr txBox="1">
            <a:spLocks noChangeArrowheads="1"/>
          </p:cNvSpPr>
          <p:nvPr/>
        </p:nvSpPr>
        <p:spPr bwMode="auto">
          <a:xfrm>
            <a:off x="2230438" y="5632450"/>
            <a:ext cx="56880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např. je celé z jedné </a:t>
            </a:r>
            <a:r>
              <a:rPr lang="cs-CZ" dirty="0" smtClean="0"/>
              <a:t>látky</a:t>
            </a:r>
            <a:endParaRPr lang="cs-CZ" dirty="0"/>
          </a:p>
        </p:txBody>
      </p:sp>
      <p:pic>
        <p:nvPicPr>
          <p:cNvPr id="3238" name="Picture 166" descr="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765175"/>
            <a:ext cx="2376488" cy="237648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" grpId="0"/>
      <p:bldP spid="3177" grpId="0"/>
      <p:bldP spid="3190" grpId="0"/>
      <p:bldP spid="3191" grpId="0"/>
      <p:bldP spid="3192" grpId="0"/>
      <p:bldP spid="3223" grpId="0"/>
      <p:bldP spid="3224" grpId="0"/>
      <p:bldP spid="3225" grpId="0"/>
      <p:bldP spid="3234" grpId="0"/>
      <p:bldP spid="3235" grpId="0"/>
      <p:bldP spid="32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655638"/>
            <a:ext cx="6121400" cy="792162"/>
          </a:xfrm>
        </p:spPr>
        <p:txBody>
          <a:bodyPr>
            <a:normAutofit/>
          </a:bodyPr>
          <a:lstStyle/>
          <a:p>
            <a:pPr algn="l"/>
            <a:r>
              <a:rPr lang="cs-CZ" sz="2500" b="1" smtClean="0">
                <a:cs typeface="Times New Roman" pitchFamily="18" charset="0"/>
              </a:rPr>
              <a:t>12.3 Nové pojmy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Fyzika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212725" y="1366838"/>
            <a:ext cx="8429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dirty="0">
                <a:solidFill>
                  <a:srgbClr val="009900"/>
                </a:solidFill>
              </a:rPr>
              <a:t> </a:t>
            </a:r>
            <a:r>
              <a:rPr lang="cs-CZ" b="1" dirty="0">
                <a:solidFill>
                  <a:srgbClr val="009900"/>
                </a:solidFill>
              </a:rPr>
              <a:t>p</a:t>
            </a:r>
            <a:r>
              <a:rPr lang="cs-CZ" b="1" dirty="0" smtClean="0">
                <a:solidFill>
                  <a:srgbClr val="009900"/>
                </a:solidFill>
              </a:rPr>
              <a:t>áka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167" name="Text Box 71"/>
          <p:cNvSpPr txBox="1">
            <a:spLocks noChangeArrowheads="1"/>
          </p:cNvSpPr>
          <p:nvPr/>
        </p:nvSpPr>
        <p:spPr bwMode="auto">
          <a:xfrm>
            <a:off x="212725" y="1649413"/>
            <a:ext cx="4752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dirty="0">
                <a:solidFill>
                  <a:schemeClr val="folHlink"/>
                </a:solidFill>
              </a:rPr>
              <a:t> </a:t>
            </a:r>
            <a:r>
              <a:rPr lang="cs-CZ" b="1" dirty="0">
                <a:solidFill>
                  <a:schemeClr val="folHlink"/>
                </a:solidFill>
              </a:rPr>
              <a:t>r</a:t>
            </a:r>
            <a:r>
              <a:rPr lang="cs-CZ" b="1" dirty="0" smtClean="0">
                <a:solidFill>
                  <a:schemeClr val="folHlink"/>
                </a:solidFill>
              </a:rPr>
              <a:t>ameno </a:t>
            </a:r>
            <a:r>
              <a:rPr lang="cs-CZ" b="1" dirty="0">
                <a:solidFill>
                  <a:schemeClr val="folHlink"/>
                </a:solidFill>
              </a:rPr>
              <a:t>síly</a:t>
            </a:r>
            <a:endParaRPr lang="cs-CZ" dirty="0"/>
          </a:p>
        </p:txBody>
      </p:sp>
      <p:sp>
        <p:nvSpPr>
          <p:cNvPr id="4217" name="Text Box 121"/>
          <p:cNvSpPr txBox="1">
            <a:spLocks noChangeArrowheads="1"/>
          </p:cNvSpPr>
          <p:nvPr/>
        </p:nvSpPr>
        <p:spPr bwMode="auto">
          <a:xfrm>
            <a:off x="900113" y="1341438"/>
            <a:ext cx="7632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– stejnorodá </a:t>
            </a:r>
            <a:r>
              <a:rPr lang="cs-CZ" dirty="0" smtClean="0"/>
              <a:t>tyč, </a:t>
            </a:r>
            <a:r>
              <a:rPr lang="cs-CZ" dirty="0"/>
              <a:t>otáčivá kolem pevné osy</a:t>
            </a:r>
          </a:p>
        </p:txBody>
      </p:sp>
      <p:sp>
        <p:nvSpPr>
          <p:cNvPr id="4220" name="Text Box 124"/>
          <p:cNvSpPr txBox="1">
            <a:spLocks noChangeArrowheads="1"/>
          </p:cNvSpPr>
          <p:nvPr/>
        </p:nvSpPr>
        <p:spPr bwMode="auto">
          <a:xfrm>
            <a:off x="1628775" y="1649413"/>
            <a:ext cx="7380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– vzdálenost osy otáčení od působící síly, značí se </a:t>
            </a:r>
            <a:r>
              <a:rPr lang="cs-CZ" b="1">
                <a:solidFill>
                  <a:srgbClr val="009900"/>
                </a:solidFill>
              </a:rPr>
              <a:t>a</a:t>
            </a:r>
          </a:p>
        </p:txBody>
      </p:sp>
      <p:sp>
        <p:nvSpPr>
          <p:cNvPr id="4221" name="Text Box 125"/>
          <p:cNvSpPr txBox="1">
            <a:spLocks noChangeArrowheads="1"/>
          </p:cNvSpPr>
          <p:nvPr/>
        </p:nvSpPr>
        <p:spPr bwMode="auto">
          <a:xfrm>
            <a:off x="217488" y="2001838"/>
            <a:ext cx="8429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dirty="0">
                <a:solidFill>
                  <a:srgbClr val="009900"/>
                </a:solidFill>
              </a:rPr>
              <a:t> </a:t>
            </a:r>
            <a:r>
              <a:rPr lang="cs-CZ" b="1" dirty="0">
                <a:solidFill>
                  <a:srgbClr val="009900"/>
                </a:solidFill>
              </a:rPr>
              <a:t>m</a:t>
            </a:r>
            <a:r>
              <a:rPr lang="cs-CZ" b="1" dirty="0" smtClean="0">
                <a:solidFill>
                  <a:srgbClr val="009900"/>
                </a:solidFill>
              </a:rPr>
              <a:t>oment </a:t>
            </a:r>
            <a:r>
              <a:rPr lang="cs-CZ" b="1" dirty="0">
                <a:solidFill>
                  <a:srgbClr val="009900"/>
                </a:solidFill>
              </a:rPr>
              <a:t>síly</a:t>
            </a:r>
            <a:endParaRPr lang="cs-CZ" dirty="0"/>
          </a:p>
        </p:txBody>
      </p:sp>
      <p:sp>
        <p:nvSpPr>
          <p:cNvPr id="4222" name="Text Box 126"/>
          <p:cNvSpPr txBox="1">
            <a:spLocks noChangeArrowheads="1"/>
          </p:cNvSpPr>
          <p:nvPr/>
        </p:nvSpPr>
        <p:spPr bwMode="auto">
          <a:xfrm>
            <a:off x="1633538" y="1989138"/>
            <a:ext cx="7272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– značka M, vzorec                     , kde F je síla, a je rameno síly.</a:t>
            </a:r>
          </a:p>
        </p:txBody>
      </p:sp>
      <p:sp>
        <p:nvSpPr>
          <p:cNvPr id="4223" name="Text Box 127"/>
          <p:cNvSpPr txBox="1">
            <a:spLocks noChangeArrowheads="1"/>
          </p:cNvSpPr>
          <p:nvPr/>
        </p:nvSpPr>
        <p:spPr bwMode="auto">
          <a:xfrm>
            <a:off x="219075" y="2889250"/>
            <a:ext cx="4103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dirty="0">
                <a:solidFill>
                  <a:schemeClr val="folHlink"/>
                </a:solidFill>
              </a:rPr>
              <a:t> </a:t>
            </a:r>
            <a:r>
              <a:rPr lang="cs-CZ" b="1" dirty="0">
                <a:solidFill>
                  <a:schemeClr val="folHlink"/>
                </a:solidFill>
              </a:rPr>
              <a:t>p</a:t>
            </a:r>
            <a:r>
              <a:rPr lang="cs-CZ" b="1" dirty="0" smtClean="0">
                <a:solidFill>
                  <a:schemeClr val="folHlink"/>
                </a:solidFill>
              </a:rPr>
              <a:t>odmínka </a:t>
            </a:r>
            <a:r>
              <a:rPr lang="cs-CZ" b="1" dirty="0">
                <a:solidFill>
                  <a:schemeClr val="folHlink"/>
                </a:solidFill>
              </a:rPr>
              <a:t>rovnováhy na páce</a:t>
            </a:r>
            <a:endParaRPr lang="cs-CZ" dirty="0"/>
          </a:p>
        </p:txBody>
      </p:sp>
      <p:sp>
        <p:nvSpPr>
          <p:cNvPr id="4224" name="Text Box 128"/>
          <p:cNvSpPr txBox="1">
            <a:spLocks noChangeArrowheads="1"/>
          </p:cNvSpPr>
          <p:nvPr/>
        </p:nvSpPr>
        <p:spPr bwMode="auto">
          <a:xfrm>
            <a:off x="3538538" y="2886075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M</a:t>
            </a:r>
            <a:r>
              <a:rPr lang="cs-CZ" baseline="-25000"/>
              <a:t>1</a:t>
            </a:r>
            <a:r>
              <a:rPr lang="cs-CZ"/>
              <a:t> = M</a:t>
            </a:r>
            <a:r>
              <a:rPr lang="cs-CZ" baseline="-25000"/>
              <a:t>2</a:t>
            </a:r>
            <a:endParaRPr lang="cs-CZ"/>
          </a:p>
        </p:txBody>
      </p:sp>
      <p:sp>
        <p:nvSpPr>
          <p:cNvPr id="4225" name="Text Box 129"/>
          <p:cNvSpPr txBox="1">
            <a:spLocks noChangeArrowheads="1"/>
          </p:cNvSpPr>
          <p:nvPr/>
        </p:nvSpPr>
        <p:spPr bwMode="auto">
          <a:xfrm>
            <a:off x="222250" y="3505200"/>
            <a:ext cx="8429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dirty="0">
                <a:solidFill>
                  <a:srgbClr val="009900"/>
                </a:solidFill>
              </a:rPr>
              <a:t> </a:t>
            </a:r>
            <a:r>
              <a:rPr lang="cs-CZ" b="1" dirty="0">
                <a:solidFill>
                  <a:srgbClr val="009900"/>
                </a:solidFill>
              </a:rPr>
              <a:t>s</a:t>
            </a:r>
            <a:r>
              <a:rPr lang="cs-CZ" b="1" dirty="0" smtClean="0">
                <a:solidFill>
                  <a:srgbClr val="009900"/>
                </a:solidFill>
              </a:rPr>
              <a:t>mysl </a:t>
            </a:r>
            <a:r>
              <a:rPr lang="cs-CZ" b="1" dirty="0">
                <a:solidFill>
                  <a:srgbClr val="009900"/>
                </a:solidFill>
              </a:rPr>
              <a:t>otáčení</a:t>
            </a:r>
            <a:r>
              <a:rPr lang="cs-CZ" dirty="0"/>
              <a:t> – </a:t>
            </a:r>
          </a:p>
        </p:txBody>
      </p:sp>
      <p:sp>
        <p:nvSpPr>
          <p:cNvPr id="4226" name="Text Box 130"/>
          <p:cNvSpPr txBox="1">
            <a:spLocks noChangeArrowheads="1"/>
          </p:cNvSpPr>
          <p:nvPr/>
        </p:nvSpPr>
        <p:spPr bwMode="auto">
          <a:xfrm>
            <a:off x="1971675" y="3517900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kladný</a:t>
            </a:r>
          </a:p>
        </p:txBody>
      </p:sp>
      <p:sp>
        <p:nvSpPr>
          <p:cNvPr id="4227" name="Text Box 131"/>
          <p:cNvSpPr txBox="1">
            <a:spLocks noChangeArrowheads="1"/>
          </p:cNvSpPr>
          <p:nvPr/>
        </p:nvSpPr>
        <p:spPr bwMode="auto">
          <a:xfrm>
            <a:off x="3271838" y="3500438"/>
            <a:ext cx="489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proti směru hodinových ručiček</a:t>
            </a:r>
          </a:p>
        </p:txBody>
      </p:sp>
      <p:sp>
        <p:nvSpPr>
          <p:cNvPr id="4235" name="Text Box 139"/>
          <p:cNvSpPr txBox="1">
            <a:spLocks noChangeArrowheads="1"/>
          </p:cNvSpPr>
          <p:nvPr/>
        </p:nvSpPr>
        <p:spPr bwMode="auto">
          <a:xfrm>
            <a:off x="1797050" y="2628900"/>
            <a:ext cx="6264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Znamená míru otáčivého účinku síly na těleso otáčivé kolem osy.</a:t>
            </a:r>
          </a:p>
        </p:txBody>
      </p:sp>
      <p:sp>
        <p:nvSpPr>
          <p:cNvPr id="4236" name="Rectangle 140"/>
          <p:cNvSpPr>
            <a:spLocks noChangeArrowheads="1"/>
          </p:cNvSpPr>
          <p:nvPr/>
        </p:nvSpPr>
        <p:spPr bwMode="auto">
          <a:xfrm>
            <a:off x="3600450" y="1989138"/>
            <a:ext cx="1039813" cy="3762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M = F . a</a:t>
            </a:r>
          </a:p>
        </p:txBody>
      </p:sp>
      <p:sp>
        <p:nvSpPr>
          <p:cNvPr id="4237" name="Rectangle 141"/>
          <p:cNvSpPr>
            <a:spLocks noChangeArrowheads="1"/>
          </p:cNvSpPr>
          <p:nvPr/>
        </p:nvSpPr>
        <p:spPr bwMode="auto">
          <a:xfrm>
            <a:off x="3355975" y="28924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–</a:t>
            </a:r>
          </a:p>
        </p:txBody>
      </p:sp>
      <p:sp>
        <p:nvSpPr>
          <p:cNvPr id="4238" name="Line 142"/>
          <p:cNvSpPr>
            <a:spLocks noChangeShapeType="1"/>
          </p:cNvSpPr>
          <p:nvPr/>
        </p:nvSpPr>
        <p:spPr bwMode="auto">
          <a:xfrm>
            <a:off x="4576763" y="3092450"/>
            <a:ext cx="720725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39" name="Text Box 143"/>
          <p:cNvSpPr txBox="1">
            <a:spLocks noChangeArrowheads="1"/>
          </p:cNvSpPr>
          <p:nvPr/>
        </p:nvSpPr>
        <p:spPr bwMode="auto">
          <a:xfrm>
            <a:off x="5343525" y="2886075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F</a:t>
            </a:r>
            <a:r>
              <a:rPr lang="cs-CZ" baseline="-25000"/>
              <a:t>1</a:t>
            </a:r>
            <a:r>
              <a:rPr lang="cs-CZ"/>
              <a:t>.a</a:t>
            </a:r>
            <a:r>
              <a:rPr lang="cs-CZ" baseline="-25000"/>
              <a:t>1</a:t>
            </a:r>
            <a:r>
              <a:rPr lang="cs-CZ"/>
              <a:t> = F</a:t>
            </a:r>
            <a:r>
              <a:rPr lang="cs-CZ" baseline="-25000"/>
              <a:t>2</a:t>
            </a:r>
            <a:r>
              <a:rPr lang="cs-CZ"/>
              <a:t> . a</a:t>
            </a:r>
            <a:r>
              <a:rPr lang="cs-CZ" baseline="-25000"/>
              <a:t>2</a:t>
            </a:r>
            <a:endParaRPr lang="cs-CZ"/>
          </a:p>
        </p:txBody>
      </p:sp>
      <p:sp>
        <p:nvSpPr>
          <p:cNvPr id="4240" name="Text Box 144"/>
          <p:cNvSpPr txBox="1">
            <a:spLocks noChangeArrowheads="1"/>
          </p:cNvSpPr>
          <p:nvPr/>
        </p:nvSpPr>
        <p:spPr bwMode="auto">
          <a:xfrm>
            <a:off x="361950" y="3189288"/>
            <a:ext cx="8424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Moment jedné síly působící na páce se rovná momentu druhé síly působící na páce.</a:t>
            </a:r>
          </a:p>
        </p:txBody>
      </p:sp>
      <p:sp>
        <p:nvSpPr>
          <p:cNvPr id="4241" name="Line 145"/>
          <p:cNvSpPr>
            <a:spLocks noChangeShapeType="1"/>
          </p:cNvSpPr>
          <p:nvPr/>
        </p:nvSpPr>
        <p:spPr bwMode="auto">
          <a:xfrm>
            <a:off x="2776538" y="3708400"/>
            <a:ext cx="503237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42" name="Text Box 146"/>
          <p:cNvSpPr txBox="1">
            <a:spLocks noChangeArrowheads="1"/>
          </p:cNvSpPr>
          <p:nvPr/>
        </p:nvSpPr>
        <p:spPr bwMode="auto">
          <a:xfrm>
            <a:off x="1992313" y="377983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záporný</a:t>
            </a:r>
          </a:p>
        </p:txBody>
      </p:sp>
      <p:sp>
        <p:nvSpPr>
          <p:cNvPr id="4243" name="Text Box 147"/>
          <p:cNvSpPr txBox="1">
            <a:spLocks noChangeArrowheads="1"/>
          </p:cNvSpPr>
          <p:nvPr/>
        </p:nvSpPr>
        <p:spPr bwMode="auto">
          <a:xfrm>
            <a:off x="3395663" y="3779838"/>
            <a:ext cx="489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po směru hodinových ručiček</a:t>
            </a:r>
          </a:p>
        </p:txBody>
      </p:sp>
      <p:sp>
        <p:nvSpPr>
          <p:cNvPr id="4244" name="Line 148"/>
          <p:cNvSpPr>
            <a:spLocks noChangeShapeType="1"/>
          </p:cNvSpPr>
          <p:nvPr/>
        </p:nvSpPr>
        <p:spPr bwMode="auto">
          <a:xfrm>
            <a:off x="2903538" y="3983038"/>
            <a:ext cx="503237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45" name="Text Box 149"/>
          <p:cNvSpPr txBox="1">
            <a:spLocks noChangeArrowheads="1"/>
          </p:cNvSpPr>
          <p:nvPr/>
        </p:nvSpPr>
        <p:spPr bwMode="auto">
          <a:xfrm>
            <a:off x="239713" y="4089400"/>
            <a:ext cx="4103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dirty="0">
                <a:solidFill>
                  <a:schemeClr val="folHlink"/>
                </a:solidFill>
              </a:rPr>
              <a:t> </a:t>
            </a:r>
            <a:r>
              <a:rPr lang="cs-CZ" b="1" dirty="0">
                <a:solidFill>
                  <a:schemeClr val="folHlink"/>
                </a:solidFill>
              </a:rPr>
              <a:t>p</a:t>
            </a:r>
            <a:r>
              <a:rPr lang="cs-CZ" b="1" dirty="0" smtClean="0">
                <a:solidFill>
                  <a:schemeClr val="folHlink"/>
                </a:solidFill>
              </a:rPr>
              <a:t>áka </a:t>
            </a:r>
            <a:r>
              <a:rPr lang="cs-CZ" b="1" dirty="0">
                <a:solidFill>
                  <a:schemeClr val="folHlink"/>
                </a:solidFill>
              </a:rPr>
              <a:t>rovnoramenná</a:t>
            </a:r>
            <a:endParaRPr lang="cs-CZ" dirty="0"/>
          </a:p>
        </p:txBody>
      </p:sp>
      <p:sp>
        <p:nvSpPr>
          <p:cNvPr id="4246" name="Text Box 150"/>
          <p:cNvSpPr txBox="1">
            <a:spLocks noChangeArrowheads="1"/>
          </p:cNvSpPr>
          <p:nvPr/>
        </p:nvSpPr>
        <p:spPr bwMode="auto">
          <a:xfrm>
            <a:off x="2436813" y="4089400"/>
            <a:ext cx="536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– např. rovnoramenné váhy, rovnováha nastane pro</a:t>
            </a:r>
          </a:p>
        </p:txBody>
      </p:sp>
      <p:sp>
        <p:nvSpPr>
          <p:cNvPr id="4247" name="Text Box 151"/>
          <p:cNvSpPr txBox="1">
            <a:spLocks noChangeArrowheads="1"/>
          </p:cNvSpPr>
          <p:nvPr/>
        </p:nvSpPr>
        <p:spPr bwMode="auto">
          <a:xfrm>
            <a:off x="7210425" y="4076700"/>
            <a:ext cx="100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m</a:t>
            </a:r>
            <a:r>
              <a:rPr lang="cs-CZ" baseline="-25000"/>
              <a:t>1</a:t>
            </a:r>
            <a:r>
              <a:rPr lang="cs-CZ"/>
              <a:t> = m</a:t>
            </a:r>
            <a:r>
              <a:rPr lang="cs-CZ" baseline="-25000"/>
              <a:t>2</a:t>
            </a:r>
            <a:endParaRPr lang="cs-CZ"/>
          </a:p>
        </p:txBody>
      </p:sp>
      <p:sp>
        <p:nvSpPr>
          <p:cNvPr id="4248" name="Text Box 152"/>
          <p:cNvSpPr txBox="1">
            <a:spLocks noChangeArrowheads="1"/>
          </p:cNvSpPr>
          <p:nvPr/>
        </p:nvSpPr>
        <p:spPr bwMode="auto">
          <a:xfrm>
            <a:off x="233363" y="4449763"/>
            <a:ext cx="4051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dirty="0">
                <a:solidFill>
                  <a:srgbClr val="009900"/>
                </a:solidFill>
              </a:rPr>
              <a:t> </a:t>
            </a:r>
            <a:r>
              <a:rPr lang="cs-CZ" b="1" dirty="0">
                <a:solidFill>
                  <a:srgbClr val="009900"/>
                </a:solidFill>
              </a:rPr>
              <a:t>p</a:t>
            </a:r>
            <a:r>
              <a:rPr lang="cs-CZ" b="1" dirty="0" smtClean="0">
                <a:solidFill>
                  <a:srgbClr val="009900"/>
                </a:solidFill>
              </a:rPr>
              <a:t>áka </a:t>
            </a:r>
            <a:r>
              <a:rPr lang="cs-CZ" b="1" dirty="0">
                <a:solidFill>
                  <a:srgbClr val="009900"/>
                </a:solidFill>
              </a:rPr>
              <a:t>jednozvratná</a:t>
            </a:r>
            <a:endParaRPr lang="cs-CZ" dirty="0"/>
          </a:p>
        </p:txBody>
      </p:sp>
      <p:sp>
        <p:nvSpPr>
          <p:cNvPr id="4249" name="Rectangle 153"/>
          <p:cNvSpPr>
            <a:spLocks noChangeArrowheads="1"/>
          </p:cNvSpPr>
          <p:nvPr/>
        </p:nvSpPr>
        <p:spPr bwMode="auto">
          <a:xfrm>
            <a:off x="2281238" y="4437063"/>
            <a:ext cx="6588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– obě síly působí na stejné straně od osy otáčení</a:t>
            </a:r>
          </a:p>
        </p:txBody>
      </p:sp>
      <p:sp>
        <p:nvSpPr>
          <p:cNvPr id="4250" name="Text Box 154"/>
          <p:cNvSpPr txBox="1">
            <a:spLocks noChangeArrowheads="1"/>
          </p:cNvSpPr>
          <p:nvPr/>
        </p:nvSpPr>
        <p:spPr bwMode="auto">
          <a:xfrm>
            <a:off x="239713" y="4822825"/>
            <a:ext cx="4103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dirty="0">
                <a:solidFill>
                  <a:schemeClr val="folHlink"/>
                </a:solidFill>
              </a:rPr>
              <a:t> </a:t>
            </a:r>
            <a:r>
              <a:rPr lang="cs-CZ" b="1" dirty="0">
                <a:solidFill>
                  <a:schemeClr val="folHlink"/>
                </a:solidFill>
              </a:rPr>
              <a:t>p</a:t>
            </a:r>
            <a:r>
              <a:rPr lang="cs-CZ" b="1" dirty="0" smtClean="0">
                <a:solidFill>
                  <a:schemeClr val="folHlink"/>
                </a:solidFill>
              </a:rPr>
              <a:t>áka </a:t>
            </a:r>
            <a:r>
              <a:rPr lang="cs-CZ" b="1" dirty="0">
                <a:solidFill>
                  <a:schemeClr val="folHlink"/>
                </a:solidFill>
              </a:rPr>
              <a:t>dvojzvratná</a:t>
            </a:r>
            <a:endParaRPr lang="cs-CZ" dirty="0"/>
          </a:p>
        </p:txBody>
      </p:sp>
      <p:sp>
        <p:nvSpPr>
          <p:cNvPr id="4251" name="Rectangle 155"/>
          <p:cNvSpPr>
            <a:spLocks noChangeArrowheads="1"/>
          </p:cNvSpPr>
          <p:nvPr/>
        </p:nvSpPr>
        <p:spPr bwMode="auto">
          <a:xfrm>
            <a:off x="2192338" y="4822825"/>
            <a:ext cx="6588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– osa otáčení prochází mezi oběma působícími silami</a:t>
            </a:r>
          </a:p>
        </p:txBody>
      </p:sp>
      <p:pic>
        <p:nvPicPr>
          <p:cNvPr id="4252" name="Picture 156" descr="images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241925"/>
            <a:ext cx="2665413" cy="141128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53" name="Picture 157" descr="8598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275" y="5213350"/>
            <a:ext cx="2808288" cy="14605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54" name="Picture 158" descr="pliers-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5" y="5200650"/>
            <a:ext cx="2232025" cy="149066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56" name="Picture 160" descr="47002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692150"/>
            <a:ext cx="3044825" cy="99853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57" name="Text Box 161"/>
          <p:cNvSpPr txBox="1">
            <a:spLocks noChangeArrowheads="1"/>
          </p:cNvSpPr>
          <p:nvPr/>
        </p:nvSpPr>
        <p:spPr bwMode="auto">
          <a:xfrm>
            <a:off x="1806575" y="2314575"/>
            <a:ext cx="6480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J</a:t>
            </a:r>
            <a:r>
              <a:rPr lang="cs-CZ" dirty="0" smtClean="0"/>
              <a:t>ednotkou </a:t>
            </a:r>
            <a:r>
              <a:rPr lang="cs-CZ" dirty="0"/>
              <a:t>je </a:t>
            </a:r>
            <a:r>
              <a:rPr lang="cs-CZ" dirty="0" err="1"/>
              <a:t>Nm</a:t>
            </a:r>
            <a:r>
              <a:rPr lang="cs-CZ" dirty="0"/>
              <a:t>, </a:t>
            </a:r>
            <a:r>
              <a:rPr lang="cs-CZ" dirty="0" err="1"/>
              <a:t>newtonmetr</a:t>
            </a:r>
            <a:r>
              <a:rPr lang="cs-CZ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4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4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4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4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4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4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4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4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4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4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4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7" dur="500"/>
                                        <p:tgtEl>
                                          <p:spTgt spid="4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2" dur="500"/>
                                        <p:tgtEl>
                                          <p:spTgt spid="4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7" dur="500"/>
                                        <p:tgtEl>
                                          <p:spTgt spid="4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6" grpId="0"/>
      <p:bldP spid="4167" grpId="0"/>
      <p:bldP spid="4217" grpId="0"/>
      <p:bldP spid="4220" grpId="0"/>
      <p:bldP spid="4221" grpId="0"/>
      <p:bldP spid="4222" grpId="0"/>
      <p:bldP spid="4223" grpId="0"/>
      <p:bldP spid="4224" grpId="0"/>
      <p:bldP spid="4225" grpId="0"/>
      <p:bldP spid="4226" grpId="0"/>
      <p:bldP spid="4227" grpId="0"/>
      <p:bldP spid="4235" grpId="0"/>
      <p:bldP spid="4236" grpId="0" animBg="1"/>
      <p:bldP spid="4237" grpId="0"/>
      <p:bldP spid="4238" grpId="0" animBg="1"/>
      <p:bldP spid="4239" grpId="0"/>
      <p:bldP spid="4240" grpId="0"/>
      <p:bldP spid="4241" grpId="0" animBg="1"/>
      <p:bldP spid="4242" grpId="0"/>
      <p:bldP spid="4243" grpId="0"/>
      <p:bldP spid="4244" grpId="0" animBg="1"/>
      <p:bldP spid="4245" grpId="0"/>
      <p:bldP spid="4246" grpId="0"/>
      <p:bldP spid="4247" grpId="0"/>
      <p:bldP spid="4248" grpId="0"/>
      <p:bldP spid="4249" grpId="0"/>
      <p:bldP spid="4250" grpId="0"/>
      <p:bldP spid="4251" grpId="0"/>
      <p:bldP spid="42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0" y="655638"/>
            <a:ext cx="4284663" cy="792162"/>
          </a:xfrm>
        </p:spPr>
        <p:txBody>
          <a:bodyPr/>
          <a:lstStyle/>
          <a:p>
            <a:pPr algn="l"/>
            <a:r>
              <a:rPr lang="cs-CZ" sz="2500" b="1" smtClean="0">
                <a:cs typeface="Times New Roman" pitchFamily="18" charset="0"/>
              </a:rPr>
              <a:t>12.4 Výklad nového učiva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Fyzika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850" y="20669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98" name="Text Box 178"/>
          <p:cNvSpPr txBox="1">
            <a:spLocks noChangeArrowheads="1"/>
          </p:cNvSpPr>
          <p:nvPr/>
        </p:nvSpPr>
        <p:spPr bwMode="auto">
          <a:xfrm>
            <a:off x="209550" y="1277938"/>
            <a:ext cx="421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rgbClr val="009900"/>
                </a:solidFill>
              </a:rPr>
              <a:t>Rovnováha na páce a její užití</a:t>
            </a:r>
          </a:p>
        </p:txBody>
      </p:sp>
      <p:sp>
        <p:nvSpPr>
          <p:cNvPr id="5323" name="Text Box 203"/>
          <p:cNvSpPr txBox="1">
            <a:spLocks noChangeArrowheads="1"/>
          </p:cNvSpPr>
          <p:nvPr/>
        </p:nvSpPr>
        <p:spPr bwMode="auto">
          <a:xfrm>
            <a:off x="212725" y="1649413"/>
            <a:ext cx="3744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>
                <a:solidFill>
                  <a:schemeClr val="folHlink"/>
                </a:solidFill>
              </a:rPr>
              <a:t>1) </a:t>
            </a:r>
            <a:r>
              <a:rPr lang="cs-CZ" b="1" dirty="0" smtClean="0">
                <a:solidFill>
                  <a:schemeClr val="folHlink"/>
                </a:solidFill>
              </a:rPr>
              <a:t>znázornění </a:t>
            </a:r>
            <a:r>
              <a:rPr lang="cs-CZ" b="1" dirty="0">
                <a:solidFill>
                  <a:schemeClr val="folHlink"/>
                </a:solidFill>
              </a:rPr>
              <a:t>páky</a:t>
            </a:r>
          </a:p>
        </p:txBody>
      </p:sp>
      <p:sp>
        <p:nvSpPr>
          <p:cNvPr id="5326" name="Text Box 206"/>
          <p:cNvSpPr txBox="1">
            <a:spLocks noChangeArrowheads="1"/>
          </p:cNvSpPr>
          <p:nvPr/>
        </p:nvSpPr>
        <p:spPr bwMode="auto">
          <a:xfrm>
            <a:off x="212725" y="3783013"/>
            <a:ext cx="4032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>
                <a:solidFill>
                  <a:schemeClr val="folHlink"/>
                </a:solidFill>
              </a:rPr>
              <a:t>2) </a:t>
            </a:r>
            <a:r>
              <a:rPr lang="cs-CZ" b="1" dirty="0" smtClean="0">
                <a:solidFill>
                  <a:schemeClr val="folHlink"/>
                </a:solidFill>
              </a:rPr>
              <a:t>rovnováha </a:t>
            </a:r>
            <a:r>
              <a:rPr lang="cs-CZ" b="1" dirty="0">
                <a:solidFill>
                  <a:schemeClr val="folHlink"/>
                </a:solidFill>
              </a:rPr>
              <a:t>na páce</a:t>
            </a:r>
          </a:p>
        </p:txBody>
      </p:sp>
      <p:sp>
        <p:nvSpPr>
          <p:cNvPr id="5331" name="Text Box 211"/>
          <p:cNvSpPr txBox="1">
            <a:spLocks noChangeArrowheads="1"/>
          </p:cNvSpPr>
          <p:nvPr/>
        </p:nvSpPr>
        <p:spPr bwMode="auto">
          <a:xfrm>
            <a:off x="4643438" y="1649413"/>
            <a:ext cx="45354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>
                <a:solidFill>
                  <a:schemeClr val="folHlink"/>
                </a:solidFill>
              </a:rPr>
              <a:t>3) </a:t>
            </a:r>
            <a:r>
              <a:rPr lang="cs-CZ" b="1" dirty="0" smtClean="0">
                <a:solidFill>
                  <a:schemeClr val="folHlink"/>
                </a:solidFill>
              </a:rPr>
              <a:t>užití </a:t>
            </a:r>
            <a:r>
              <a:rPr lang="cs-CZ" b="1" dirty="0">
                <a:solidFill>
                  <a:schemeClr val="folHlink"/>
                </a:solidFill>
              </a:rPr>
              <a:t>principu páky</a:t>
            </a:r>
          </a:p>
        </p:txBody>
      </p:sp>
      <p:sp>
        <p:nvSpPr>
          <p:cNvPr id="5337" name="Text Box 217"/>
          <p:cNvSpPr txBox="1">
            <a:spLocks noChangeArrowheads="1"/>
          </p:cNvSpPr>
          <p:nvPr/>
        </p:nvSpPr>
        <p:spPr bwMode="auto">
          <a:xfrm>
            <a:off x="476250" y="4086225"/>
            <a:ext cx="194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F</a:t>
            </a:r>
            <a:r>
              <a:rPr lang="cs-CZ" baseline="-25000"/>
              <a:t>1</a:t>
            </a:r>
            <a:r>
              <a:rPr lang="cs-CZ"/>
              <a:t> . a</a:t>
            </a:r>
            <a:r>
              <a:rPr lang="cs-CZ" baseline="-25000"/>
              <a:t>1</a:t>
            </a:r>
            <a:r>
              <a:rPr lang="cs-CZ"/>
              <a:t> = F</a:t>
            </a:r>
            <a:r>
              <a:rPr lang="cs-CZ" baseline="-25000"/>
              <a:t>2</a:t>
            </a:r>
            <a:r>
              <a:rPr lang="cs-CZ"/>
              <a:t> . a</a:t>
            </a:r>
            <a:r>
              <a:rPr lang="cs-CZ" baseline="-25000"/>
              <a:t>2</a:t>
            </a:r>
            <a:endParaRPr lang="cs-CZ"/>
          </a:p>
        </p:txBody>
      </p:sp>
      <p:pic>
        <p:nvPicPr>
          <p:cNvPr id="5348" name="Picture 228" descr="snímek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2090738"/>
            <a:ext cx="3224213" cy="11398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50" name="Text Box 230"/>
          <p:cNvSpPr txBox="1">
            <a:spLocks noChangeArrowheads="1"/>
          </p:cNvSpPr>
          <p:nvPr/>
        </p:nvSpPr>
        <p:spPr bwMode="auto">
          <a:xfrm>
            <a:off x="206375" y="3336925"/>
            <a:ext cx="4175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F</a:t>
            </a:r>
            <a:r>
              <a:rPr lang="cs-CZ" baseline="-25000"/>
              <a:t>1</a:t>
            </a:r>
            <a:r>
              <a:rPr lang="cs-CZ"/>
              <a:t> = 1 N, F</a:t>
            </a:r>
            <a:r>
              <a:rPr lang="cs-CZ" baseline="-25000"/>
              <a:t>2</a:t>
            </a:r>
            <a:r>
              <a:rPr lang="cs-CZ"/>
              <a:t> = 2 N, a</a:t>
            </a:r>
            <a:r>
              <a:rPr lang="cs-CZ" baseline="-25000"/>
              <a:t>1</a:t>
            </a:r>
            <a:r>
              <a:rPr lang="cs-CZ"/>
              <a:t> = 0,1 m, a</a:t>
            </a:r>
            <a:r>
              <a:rPr lang="cs-CZ" baseline="-25000"/>
              <a:t>2</a:t>
            </a:r>
            <a:r>
              <a:rPr lang="cs-CZ"/>
              <a:t> = 0,05 m</a:t>
            </a:r>
          </a:p>
        </p:txBody>
      </p:sp>
      <p:sp>
        <p:nvSpPr>
          <p:cNvPr id="5351" name="Text Box 231"/>
          <p:cNvSpPr txBox="1">
            <a:spLocks noChangeArrowheads="1"/>
          </p:cNvSpPr>
          <p:nvPr/>
        </p:nvSpPr>
        <p:spPr bwMode="auto">
          <a:xfrm>
            <a:off x="458788" y="4394200"/>
            <a:ext cx="2663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1 . 0,1 = 2 . 0,05</a:t>
            </a:r>
          </a:p>
        </p:txBody>
      </p:sp>
      <p:sp>
        <p:nvSpPr>
          <p:cNvPr id="5352" name="Text Box 232"/>
          <p:cNvSpPr txBox="1">
            <a:spLocks noChangeArrowheads="1"/>
          </p:cNvSpPr>
          <p:nvPr/>
        </p:nvSpPr>
        <p:spPr bwMode="auto">
          <a:xfrm>
            <a:off x="744538" y="4708525"/>
            <a:ext cx="1150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0,1 = 0,1</a:t>
            </a:r>
          </a:p>
        </p:txBody>
      </p:sp>
      <p:sp>
        <p:nvSpPr>
          <p:cNvPr id="5354" name="Text Box 234"/>
          <p:cNvSpPr txBox="1">
            <a:spLocks noChangeArrowheads="1"/>
          </p:cNvSpPr>
          <p:nvPr/>
        </p:nvSpPr>
        <p:spPr bwMode="auto">
          <a:xfrm>
            <a:off x="4919663" y="1920875"/>
            <a:ext cx="42846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 dirty="0"/>
              <a:t> </a:t>
            </a:r>
            <a:r>
              <a:rPr lang="cs-CZ" dirty="0" smtClean="0"/>
              <a:t>dětská </a:t>
            </a:r>
            <a:r>
              <a:rPr lang="cs-CZ" dirty="0"/>
              <a:t>houpačka</a:t>
            </a:r>
          </a:p>
          <a:p>
            <a:pPr>
              <a:buFontTx/>
              <a:buChar char="•"/>
            </a:pPr>
            <a:r>
              <a:rPr lang="cs-CZ" dirty="0"/>
              <a:t> </a:t>
            </a:r>
            <a:r>
              <a:rPr lang="cs-CZ" dirty="0" smtClean="0"/>
              <a:t>posun </a:t>
            </a:r>
            <a:r>
              <a:rPr lang="cs-CZ" dirty="0"/>
              <a:t>těžkých těles</a:t>
            </a:r>
          </a:p>
          <a:p>
            <a:pPr>
              <a:buFontTx/>
              <a:buChar char="•"/>
            </a:pPr>
            <a:r>
              <a:rPr lang="cs-CZ" dirty="0"/>
              <a:t> </a:t>
            </a:r>
            <a:r>
              <a:rPr lang="cs-CZ" dirty="0" smtClean="0"/>
              <a:t>práce </a:t>
            </a:r>
            <a:r>
              <a:rPr lang="cs-CZ" dirty="0"/>
              <a:t>s louskáčkem, s lisem na česnek</a:t>
            </a:r>
          </a:p>
          <a:p>
            <a:pPr>
              <a:buFontTx/>
              <a:buChar char="•"/>
            </a:pPr>
            <a:r>
              <a:rPr lang="cs-CZ" dirty="0"/>
              <a:t> </a:t>
            </a:r>
            <a:r>
              <a:rPr lang="cs-CZ" dirty="0" smtClean="0"/>
              <a:t>zvedání </a:t>
            </a:r>
            <a:r>
              <a:rPr lang="cs-CZ" dirty="0"/>
              <a:t>kolečka k převážení materiálu</a:t>
            </a:r>
          </a:p>
        </p:txBody>
      </p:sp>
      <p:sp>
        <p:nvSpPr>
          <p:cNvPr id="5355" name="Text Box 235"/>
          <p:cNvSpPr txBox="1">
            <a:spLocks noChangeArrowheads="1"/>
          </p:cNvSpPr>
          <p:nvPr/>
        </p:nvSpPr>
        <p:spPr bwMode="auto">
          <a:xfrm>
            <a:off x="217488" y="5137150"/>
            <a:ext cx="4535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>
                <a:solidFill>
                  <a:schemeClr val="folHlink"/>
                </a:solidFill>
              </a:rPr>
              <a:t>4) </a:t>
            </a:r>
            <a:r>
              <a:rPr lang="cs-CZ" b="1" dirty="0" smtClean="0">
                <a:solidFill>
                  <a:schemeClr val="folHlink"/>
                </a:solidFill>
              </a:rPr>
              <a:t>kladka </a:t>
            </a:r>
            <a:r>
              <a:rPr lang="cs-CZ" b="1" dirty="0">
                <a:solidFill>
                  <a:schemeClr val="folHlink"/>
                </a:solidFill>
              </a:rPr>
              <a:t>a kladkostroj</a:t>
            </a:r>
          </a:p>
        </p:txBody>
      </p:sp>
      <p:sp>
        <p:nvSpPr>
          <p:cNvPr id="5356" name="Text Box 236"/>
          <p:cNvSpPr txBox="1">
            <a:spLocks noChangeArrowheads="1"/>
          </p:cNvSpPr>
          <p:nvPr/>
        </p:nvSpPr>
        <p:spPr bwMode="auto">
          <a:xfrm>
            <a:off x="468313" y="5772150"/>
            <a:ext cx="7704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dirty="0">
                <a:solidFill>
                  <a:srgbClr val="009900"/>
                </a:solidFill>
              </a:rPr>
              <a:t> </a:t>
            </a:r>
            <a:r>
              <a:rPr lang="cs-CZ" b="1" dirty="0">
                <a:solidFill>
                  <a:srgbClr val="009900"/>
                </a:solidFill>
              </a:rPr>
              <a:t>k</a:t>
            </a:r>
            <a:r>
              <a:rPr lang="cs-CZ" b="1" dirty="0" smtClean="0">
                <a:solidFill>
                  <a:srgbClr val="009900"/>
                </a:solidFill>
              </a:rPr>
              <a:t>ladka </a:t>
            </a:r>
            <a:r>
              <a:rPr lang="cs-CZ" b="1" dirty="0">
                <a:solidFill>
                  <a:srgbClr val="009900"/>
                </a:solidFill>
              </a:rPr>
              <a:t>pevná</a:t>
            </a:r>
            <a:r>
              <a:rPr lang="cs-CZ" dirty="0"/>
              <a:t> – kotouč otáčivý kolem osy procházející jeho středem</a:t>
            </a:r>
          </a:p>
        </p:txBody>
      </p:sp>
      <p:sp>
        <p:nvSpPr>
          <p:cNvPr id="5357" name="Text Box 237"/>
          <p:cNvSpPr txBox="1">
            <a:spLocks noChangeArrowheads="1"/>
          </p:cNvSpPr>
          <p:nvPr/>
        </p:nvSpPr>
        <p:spPr bwMode="auto">
          <a:xfrm>
            <a:off x="466725" y="6135688"/>
            <a:ext cx="8820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dirty="0">
                <a:solidFill>
                  <a:srgbClr val="009900"/>
                </a:solidFill>
              </a:rPr>
              <a:t> </a:t>
            </a:r>
            <a:r>
              <a:rPr lang="cs-CZ" b="1" dirty="0">
                <a:solidFill>
                  <a:srgbClr val="009900"/>
                </a:solidFill>
              </a:rPr>
              <a:t>j</a:t>
            </a:r>
            <a:r>
              <a:rPr lang="cs-CZ" b="1" dirty="0" smtClean="0">
                <a:solidFill>
                  <a:srgbClr val="009900"/>
                </a:solidFill>
              </a:rPr>
              <a:t>ednoduchý </a:t>
            </a:r>
            <a:r>
              <a:rPr lang="cs-CZ" b="1" dirty="0">
                <a:solidFill>
                  <a:srgbClr val="009900"/>
                </a:solidFill>
              </a:rPr>
              <a:t>kladkostroj</a:t>
            </a:r>
            <a:r>
              <a:rPr lang="cs-CZ" dirty="0"/>
              <a:t> – kombinace kladky pevné a volné</a:t>
            </a:r>
          </a:p>
        </p:txBody>
      </p:sp>
      <p:sp>
        <p:nvSpPr>
          <p:cNvPr id="5358" name="Text Box 238"/>
          <p:cNvSpPr txBox="1">
            <a:spLocks noChangeArrowheads="1"/>
          </p:cNvSpPr>
          <p:nvPr/>
        </p:nvSpPr>
        <p:spPr bwMode="auto">
          <a:xfrm>
            <a:off x="468313" y="5445125"/>
            <a:ext cx="7993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dirty="0"/>
              <a:t> </a:t>
            </a:r>
            <a:r>
              <a:rPr lang="cs-CZ" dirty="0" smtClean="0"/>
              <a:t>slouží </a:t>
            </a:r>
            <a:r>
              <a:rPr lang="cs-CZ" dirty="0"/>
              <a:t>k usnadnění zvedání těles</a:t>
            </a:r>
          </a:p>
        </p:txBody>
      </p:sp>
      <p:pic>
        <p:nvPicPr>
          <p:cNvPr id="5360" name="Picture 240" descr="kolec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51263"/>
            <a:ext cx="1943100" cy="160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62" name="Picture 242" descr="jednoduchý kladkostro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005263"/>
            <a:ext cx="1743075" cy="259238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63" name="Picture 243" descr="kladka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463" y="3195638"/>
            <a:ext cx="1617662" cy="244316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64" name="Picture 244" descr="cesne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08013"/>
            <a:ext cx="1552575" cy="183038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3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3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3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8" grpId="0"/>
      <p:bldP spid="5323" grpId="0"/>
      <p:bldP spid="5326" grpId="0"/>
      <p:bldP spid="5331" grpId="0"/>
      <p:bldP spid="5337" grpId="0"/>
      <p:bldP spid="5350" grpId="0"/>
      <p:bldP spid="5351" grpId="0"/>
      <p:bldP spid="5352" grpId="0"/>
      <p:bldP spid="5354" grpId="0"/>
      <p:bldP spid="5355" grpId="0"/>
      <p:bldP spid="5356" grpId="0"/>
      <p:bldP spid="53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ctrTitle"/>
          </p:nvPr>
        </p:nvSpPr>
        <p:spPr>
          <a:xfrm>
            <a:off x="15875" y="658813"/>
            <a:ext cx="3997325" cy="793750"/>
          </a:xfrm>
        </p:spPr>
        <p:txBody>
          <a:bodyPr/>
          <a:lstStyle/>
          <a:p>
            <a:pPr algn="l"/>
            <a:r>
              <a:rPr lang="cs-CZ" sz="2500" b="1" smtClean="0">
                <a:cs typeface="Times New Roman" pitchFamily="18" charset="0"/>
              </a:rPr>
              <a:t>12.5 Procvičení a příklady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Fyzika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6278" name="Text Box 134"/>
          <p:cNvSpPr txBox="1">
            <a:spLocks noChangeArrowheads="1"/>
          </p:cNvSpPr>
          <p:nvPr/>
        </p:nvSpPr>
        <p:spPr bwMode="auto">
          <a:xfrm>
            <a:off x="1476375" y="5373688"/>
            <a:ext cx="23034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6334" name="Text Box 190"/>
          <p:cNvSpPr txBox="1">
            <a:spLocks noChangeArrowheads="1"/>
          </p:cNvSpPr>
          <p:nvPr/>
        </p:nvSpPr>
        <p:spPr bwMode="auto">
          <a:xfrm>
            <a:off x="192088" y="1268413"/>
            <a:ext cx="87010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chemeClr val="folHlink"/>
                </a:solidFill>
              </a:rPr>
              <a:t>1) </a:t>
            </a:r>
            <a:r>
              <a:rPr lang="cs-CZ"/>
              <a:t>Dívka o hmotnosti 25 kg sedí ve vzdálenosti 2 metry vlevo od osy otáčení houpačky.</a:t>
            </a:r>
          </a:p>
        </p:txBody>
      </p:sp>
      <p:sp>
        <p:nvSpPr>
          <p:cNvPr id="6344" name="Text Box 200"/>
          <p:cNvSpPr txBox="1">
            <a:spLocks noChangeArrowheads="1"/>
          </p:cNvSpPr>
          <p:nvPr/>
        </p:nvSpPr>
        <p:spPr bwMode="auto">
          <a:xfrm>
            <a:off x="179388" y="2217738"/>
            <a:ext cx="20875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009900"/>
                </a:solidFill>
              </a:rPr>
              <a:t>Řešení:</a:t>
            </a:r>
          </a:p>
        </p:txBody>
      </p:sp>
      <p:sp>
        <p:nvSpPr>
          <p:cNvPr id="6357" name="Text Box 213"/>
          <p:cNvSpPr txBox="1">
            <a:spLocks noChangeArrowheads="1"/>
          </p:cNvSpPr>
          <p:nvPr/>
        </p:nvSpPr>
        <p:spPr bwMode="auto">
          <a:xfrm>
            <a:off x="468313" y="1557338"/>
            <a:ext cx="8208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Kam si sedne chlapec o hmotnosti 40 kg vpravo od osy otáčení, aby se mohli dobře houpat?</a:t>
            </a:r>
          </a:p>
        </p:txBody>
      </p:sp>
      <p:sp>
        <p:nvSpPr>
          <p:cNvPr id="6358" name="Text Box 214"/>
          <p:cNvSpPr txBox="1">
            <a:spLocks noChangeArrowheads="1"/>
          </p:cNvSpPr>
          <p:nvPr/>
        </p:nvSpPr>
        <p:spPr bwMode="auto">
          <a:xfrm>
            <a:off x="481013" y="2540000"/>
            <a:ext cx="21590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/>
              <a:t>m</a:t>
            </a:r>
            <a:r>
              <a:rPr lang="cs-CZ" baseline="-25000"/>
              <a:t>1</a:t>
            </a:r>
            <a:r>
              <a:rPr lang="cs-CZ"/>
              <a:t> = 25 kg</a:t>
            </a:r>
          </a:p>
          <a:p>
            <a:r>
              <a:rPr lang="cs-CZ"/>
              <a:t>a</a:t>
            </a:r>
            <a:r>
              <a:rPr lang="cs-CZ" baseline="-25000"/>
              <a:t>1</a:t>
            </a:r>
            <a:r>
              <a:rPr lang="cs-CZ"/>
              <a:t> = 2 m</a:t>
            </a:r>
          </a:p>
          <a:p>
            <a:r>
              <a:rPr lang="cs-CZ"/>
              <a:t>F</a:t>
            </a:r>
            <a:r>
              <a:rPr lang="cs-CZ" baseline="-25000"/>
              <a:t>1</a:t>
            </a:r>
            <a:r>
              <a:rPr lang="cs-CZ"/>
              <a:t> = F</a:t>
            </a:r>
            <a:r>
              <a:rPr lang="cs-CZ" baseline="-25000"/>
              <a:t>g</a:t>
            </a:r>
            <a:endParaRPr lang="cs-CZ"/>
          </a:p>
          <a:p>
            <a:r>
              <a:rPr lang="cs-CZ"/>
              <a:t>F</a:t>
            </a:r>
            <a:r>
              <a:rPr lang="cs-CZ" baseline="-25000"/>
              <a:t>1</a:t>
            </a:r>
            <a:r>
              <a:rPr lang="cs-CZ"/>
              <a:t> = 25 . 10 = 250 N</a:t>
            </a:r>
          </a:p>
          <a:p>
            <a:r>
              <a:rPr lang="cs-CZ"/>
              <a:t>m</a:t>
            </a:r>
            <a:r>
              <a:rPr lang="cs-CZ" baseline="-25000"/>
              <a:t>2</a:t>
            </a:r>
            <a:r>
              <a:rPr lang="cs-CZ"/>
              <a:t> = 40 kg</a:t>
            </a:r>
          </a:p>
          <a:p>
            <a:r>
              <a:rPr lang="cs-CZ"/>
              <a:t>F</a:t>
            </a:r>
            <a:r>
              <a:rPr lang="cs-CZ" baseline="-25000"/>
              <a:t>2</a:t>
            </a:r>
            <a:r>
              <a:rPr lang="cs-CZ"/>
              <a:t> = 40 . 10 = 400 N</a:t>
            </a:r>
          </a:p>
          <a:p>
            <a:r>
              <a:rPr lang="cs-CZ"/>
              <a:t>a</a:t>
            </a:r>
            <a:r>
              <a:rPr lang="cs-CZ" baseline="-25000"/>
              <a:t>2</a:t>
            </a:r>
            <a:r>
              <a:rPr lang="cs-CZ"/>
              <a:t> = x m</a:t>
            </a:r>
          </a:p>
        </p:txBody>
      </p:sp>
      <p:sp>
        <p:nvSpPr>
          <p:cNvPr id="6359" name="Text Box 215"/>
          <p:cNvSpPr txBox="1">
            <a:spLocks noChangeArrowheads="1"/>
          </p:cNvSpPr>
          <p:nvPr/>
        </p:nvSpPr>
        <p:spPr bwMode="auto">
          <a:xfrm>
            <a:off x="3276600" y="2540000"/>
            <a:ext cx="18002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/>
              <a:t>F</a:t>
            </a:r>
            <a:r>
              <a:rPr lang="cs-CZ" baseline="-25000"/>
              <a:t>1</a:t>
            </a:r>
            <a:r>
              <a:rPr lang="cs-CZ"/>
              <a:t> . a</a:t>
            </a:r>
            <a:r>
              <a:rPr lang="cs-CZ" baseline="-25000"/>
              <a:t>1</a:t>
            </a:r>
            <a:r>
              <a:rPr lang="cs-CZ"/>
              <a:t> = F</a:t>
            </a:r>
            <a:r>
              <a:rPr lang="cs-CZ" baseline="-25000"/>
              <a:t>2</a:t>
            </a:r>
            <a:r>
              <a:rPr lang="cs-CZ"/>
              <a:t> . a</a:t>
            </a:r>
            <a:r>
              <a:rPr lang="cs-CZ" baseline="-25000"/>
              <a:t>2</a:t>
            </a:r>
            <a:endParaRPr lang="cs-CZ"/>
          </a:p>
          <a:p>
            <a:r>
              <a:rPr lang="cs-CZ"/>
              <a:t>250 . 2 = 400 . x</a:t>
            </a:r>
          </a:p>
          <a:p>
            <a:r>
              <a:rPr lang="cs-CZ"/>
              <a:t>500 = 400x</a:t>
            </a:r>
          </a:p>
          <a:p>
            <a:r>
              <a:rPr lang="cs-CZ"/>
              <a:t>x = 500 : 400</a:t>
            </a:r>
          </a:p>
          <a:p>
            <a:r>
              <a:rPr lang="cs-CZ"/>
              <a:t>x = 1,25</a:t>
            </a:r>
          </a:p>
          <a:p>
            <a:r>
              <a:rPr lang="cs-CZ"/>
              <a:t>a</a:t>
            </a:r>
            <a:r>
              <a:rPr lang="cs-CZ" baseline="-25000"/>
              <a:t>2</a:t>
            </a:r>
            <a:r>
              <a:rPr lang="cs-CZ"/>
              <a:t> = 1,25 m</a:t>
            </a:r>
          </a:p>
        </p:txBody>
      </p:sp>
      <p:sp>
        <p:nvSpPr>
          <p:cNvPr id="6360" name="Text Box 216"/>
          <p:cNvSpPr txBox="1">
            <a:spLocks noChangeArrowheads="1"/>
          </p:cNvSpPr>
          <p:nvPr/>
        </p:nvSpPr>
        <p:spPr bwMode="auto">
          <a:xfrm>
            <a:off x="5508625" y="2209800"/>
            <a:ext cx="2087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009900"/>
                </a:solidFill>
              </a:rPr>
              <a:t>Odpověď:</a:t>
            </a:r>
          </a:p>
        </p:txBody>
      </p:sp>
      <p:sp>
        <p:nvSpPr>
          <p:cNvPr id="6361" name="Text Box 217"/>
          <p:cNvSpPr txBox="1">
            <a:spLocks noChangeArrowheads="1"/>
          </p:cNvSpPr>
          <p:nvPr/>
        </p:nvSpPr>
        <p:spPr bwMode="auto">
          <a:xfrm>
            <a:off x="5503863" y="2535238"/>
            <a:ext cx="25923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Chlapec si musí sednout 1,25 metru od podpěry. Páka je v rovnováze a oba se mohou dobře houpat.</a:t>
            </a:r>
          </a:p>
        </p:txBody>
      </p:sp>
      <p:pic>
        <p:nvPicPr>
          <p:cNvPr id="6362" name="Picture 218" descr="_vyrn_1412Houpacka-pro-deti-koloto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25" y="4764088"/>
            <a:ext cx="2516188" cy="16732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63" name="Text Box 219"/>
          <p:cNvSpPr txBox="1">
            <a:spLocks noChangeArrowheads="1"/>
          </p:cNvSpPr>
          <p:nvPr/>
        </p:nvSpPr>
        <p:spPr bwMode="auto">
          <a:xfrm>
            <a:off x="5508625" y="4205288"/>
            <a:ext cx="2473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chemeClr val="folHlink"/>
                </a:solidFill>
              </a:rPr>
              <a:t>2) </a:t>
            </a:r>
            <a:r>
              <a:rPr lang="cs-CZ"/>
              <a:t>Vysvětli obrázky:</a:t>
            </a:r>
          </a:p>
        </p:txBody>
      </p:sp>
      <p:pic>
        <p:nvPicPr>
          <p:cNvPr id="6364" name="Picture 220" descr="snímek 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724400"/>
            <a:ext cx="3313112" cy="17176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65" name="Picture 221" descr="snímek 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038" y="4730750"/>
            <a:ext cx="2736850" cy="17176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4" grpId="0"/>
      <p:bldP spid="6344" grpId="0"/>
      <p:bldP spid="6357" grpId="0"/>
      <p:bldP spid="6358" grpId="0"/>
      <p:bldP spid="6359" grpId="0"/>
      <p:bldP spid="6360" grpId="0"/>
      <p:bldP spid="6361" grpId="0"/>
      <p:bldP spid="63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ctrTitle"/>
          </p:nvPr>
        </p:nvSpPr>
        <p:spPr>
          <a:xfrm>
            <a:off x="95250" y="655638"/>
            <a:ext cx="4284663" cy="792162"/>
          </a:xfrm>
        </p:spPr>
        <p:txBody>
          <a:bodyPr/>
          <a:lstStyle/>
          <a:p>
            <a:pPr algn="l"/>
            <a:r>
              <a:rPr lang="cs-CZ" sz="2500" b="1" smtClean="0">
                <a:cs typeface="Times New Roman" pitchFamily="18" charset="0"/>
              </a:rPr>
              <a:t>12.6 Něco navíc pro šikovné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Fyzika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250825" y="1333500"/>
            <a:ext cx="8353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>
                <a:solidFill>
                  <a:schemeClr val="folHlink"/>
                </a:solidFill>
              </a:rPr>
              <a:t>1) </a:t>
            </a:r>
            <a:r>
              <a:rPr lang="cs-CZ" dirty="0"/>
              <a:t>Dopočítej chybějící </a:t>
            </a:r>
            <a:r>
              <a:rPr lang="cs-CZ" dirty="0" smtClean="0"/>
              <a:t>údaje.</a:t>
            </a:r>
            <a:endParaRPr lang="cs-CZ" dirty="0"/>
          </a:p>
        </p:txBody>
      </p:sp>
      <p:sp>
        <p:nvSpPr>
          <p:cNvPr id="7299" name="Text Box 131"/>
          <p:cNvSpPr txBox="1">
            <a:spLocks noChangeArrowheads="1"/>
          </p:cNvSpPr>
          <p:nvPr/>
        </p:nvSpPr>
        <p:spPr bwMode="auto">
          <a:xfrm>
            <a:off x="7092950" y="1671638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009900"/>
                </a:solidFill>
              </a:rPr>
              <a:t>Odpověď:</a:t>
            </a:r>
          </a:p>
        </p:txBody>
      </p:sp>
      <p:pic>
        <p:nvPicPr>
          <p:cNvPr id="7301" name="Picture 133" descr="snímek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1773238"/>
            <a:ext cx="6264275" cy="202565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02" name="Text Box 134"/>
          <p:cNvSpPr txBox="1">
            <a:spLocks noChangeArrowheads="1"/>
          </p:cNvSpPr>
          <p:nvPr/>
        </p:nvSpPr>
        <p:spPr bwMode="auto">
          <a:xfrm>
            <a:off x="7105650" y="2103438"/>
            <a:ext cx="1655763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F</a:t>
            </a:r>
            <a:r>
              <a:rPr lang="cs-CZ" baseline="-25000"/>
              <a:t>1</a:t>
            </a:r>
            <a:r>
              <a:rPr lang="cs-CZ"/>
              <a:t> = 400 N</a:t>
            </a:r>
          </a:p>
          <a:p>
            <a:pPr>
              <a:spcBef>
                <a:spcPct val="50000"/>
              </a:spcBef>
            </a:pPr>
            <a:r>
              <a:rPr lang="cs-CZ"/>
              <a:t>F</a:t>
            </a:r>
            <a:r>
              <a:rPr lang="cs-CZ" baseline="-25000"/>
              <a:t>2</a:t>
            </a:r>
            <a:r>
              <a:rPr lang="cs-CZ"/>
              <a:t> = 600 N</a:t>
            </a:r>
          </a:p>
        </p:txBody>
      </p:sp>
      <p:sp>
        <p:nvSpPr>
          <p:cNvPr id="7303" name="Text Box 135"/>
          <p:cNvSpPr txBox="1">
            <a:spLocks noChangeArrowheads="1"/>
          </p:cNvSpPr>
          <p:nvPr/>
        </p:nvSpPr>
        <p:spPr bwMode="auto">
          <a:xfrm>
            <a:off x="323850" y="4076700"/>
            <a:ext cx="8353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>
                <a:solidFill>
                  <a:schemeClr val="folHlink"/>
                </a:solidFill>
              </a:rPr>
              <a:t>2) </a:t>
            </a:r>
            <a:r>
              <a:rPr lang="cs-CZ" dirty="0"/>
              <a:t>Dopočítej chybějící </a:t>
            </a:r>
            <a:r>
              <a:rPr lang="cs-CZ" dirty="0" smtClean="0"/>
              <a:t>údaje.</a:t>
            </a:r>
            <a:endParaRPr lang="cs-CZ" dirty="0"/>
          </a:p>
        </p:txBody>
      </p:sp>
      <p:pic>
        <p:nvPicPr>
          <p:cNvPr id="7304" name="Picture 136" descr="snímek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" y="4546600"/>
            <a:ext cx="6264275" cy="204311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05" name="Text Box 137"/>
          <p:cNvSpPr txBox="1">
            <a:spLocks noChangeArrowheads="1"/>
          </p:cNvSpPr>
          <p:nvPr/>
        </p:nvSpPr>
        <p:spPr bwMode="auto">
          <a:xfrm>
            <a:off x="7091363" y="4413250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009900"/>
                </a:solidFill>
              </a:rPr>
              <a:t>Odpověď:</a:t>
            </a:r>
          </a:p>
        </p:txBody>
      </p:sp>
      <p:sp>
        <p:nvSpPr>
          <p:cNvPr id="7306" name="Text Box 138"/>
          <p:cNvSpPr txBox="1">
            <a:spLocks noChangeArrowheads="1"/>
          </p:cNvSpPr>
          <p:nvPr/>
        </p:nvSpPr>
        <p:spPr bwMode="auto">
          <a:xfrm>
            <a:off x="7105650" y="4787900"/>
            <a:ext cx="165576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a</a:t>
            </a:r>
            <a:r>
              <a:rPr lang="cs-CZ" baseline="-25000"/>
              <a:t>2</a:t>
            </a:r>
            <a:r>
              <a:rPr lang="cs-CZ"/>
              <a:t> = 1 m</a:t>
            </a:r>
          </a:p>
          <a:p>
            <a:pPr>
              <a:spcBef>
                <a:spcPct val="50000"/>
              </a:spcBef>
            </a:pPr>
            <a:r>
              <a:rPr lang="cs-CZ"/>
              <a:t>F</a:t>
            </a:r>
            <a:r>
              <a:rPr lang="cs-CZ" baseline="-25000"/>
              <a:t>2</a:t>
            </a:r>
            <a:r>
              <a:rPr lang="cs-CZ"/>
              <a:t> = 30 N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4" grpId="0"/>
      <p:bldP spid="7299" grpId="0"/>
      <p:bldP spid="7302" grpId="0"/>
      <p:bldP spid="7303" grpId="0"/>
      <p:bldP spid="7305" grpId="0"/>
      <p:bldP spid="73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ctrTitle"/>
          </p:nvPr>
        </p:nvSpPr>
        <p:spPr>
          <a:xfrm>
            <a:off x="47625" y="655638"/>
            <a:ext cx="7045325" cy="792162"/>
          </a:xfrm>
        </p:spPr>
        <p:txBody>
          <a:bodyPr/>
          <a:lstStyle/>
          <a:p>
            <a:pPr algn="l"/>
            <a:r>
              <a:rPr lang="cs-CZ" sz="2500" b="1" smtClean="0">
                <a:cs typeface="Times New Roman" pitchFamily="18" charset="0"/>
              </a:rPr>
              <a:t>12.7 CLIL – Moment of force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Physics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79388" y="1196975"/>
            <a:ext cx="4033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solidFill>
                  <a:schemeClr val="folHlink"/>
                </a:solidFill>
              </a:rPr>
              <a:t>Vocabulary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98438" y="1541463"/>
            <a:ext cx="86407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dirty="0"/>
              <a:t>m</a:t>
            </a:r>
            <a:r>
              <a:rPr lang="cs-CZ" dirty="0" smtClean="0"/>
              <a:t>oment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force</a:t>
            </a:r>
            <a:r>
              <a:rPr lang="cs-CZ" dirty="0" smtClean="0"/>
              <a:t> - moment </a:t>
            </a:r>
            <a:r>
              <a:rPr lang="cs-CZ" dirty="0"/>
              <a:t>síly 			</a:t>
            </a:r>
            <a:r>
              <a:rPr lang="cs-CZ" dirty="0" err="1" smtClean="0"/>
              <a:t>weight</a:t>
            </a:r>
            <a:r>
              <a:rPr lang="cs-CZ" dirty="0" smtClean="0"/>
              <a:t> - hmotnost</a:t>
            </a:r>
            <a:endParaRPr lang="cs-CZ" dirty="0"/>
          </a:p>
          <a:p>
            <a:r>
              <a:rPr lang="cs-CZ" dirty="0"/>
              <a:t>s</a:t>
            </a:r>
            <a:r>
              <a:rPr lang="cs-CZ" dirty="0" smtClean="0"/>
              <a:t>wing -</a:t>
            </a:r>
            <a:r>
              <a:rPr lang="cs-CZ" dirty="0"/>
              <a:t> </a:t>
            </a:r>
            <a:r>
              <a:rPr lang="cs-CZ" dirty="0" smtClean="0"/>
              <a:t>houpačka</a:t>
            </a:r>
            <a:r>
              <a:rPr lang="cs-CZ" dirty="0"/>
              <a:t>		</a:t>
            </a:r>
            <a:r>
              <a:rPr lang="cs-CZ" dirty="0" smtClean="0"/>
              <a:t>      </a:t>
            </a:r>
            <a:r>
              <a:rPr lang="cs-CZ" dirty="0"/>
              <a:t>		</a:t>
            </a:r>
            <a:r>
              <a:rPr lang="cs-CZ" dirty="0" smtClean="0"/>
              <a:t>                </a:t>
            </a:r>
            <a:r>
              <a:rPr lang="cs-CZ" dirty="0" err="1" smtClean="0"/>
              <a:t>length</a:t>
            </a:r>
            <a:r>
              <a:rPr lang="cs-CZ" dirty="0" smtClean="0"/>
              <a:t> - délka </a:t>
            </a:r>
            <a:endParaRPr lang="cs-CZ" dirty="0"/>
          </a:p>
          <a:p>
            <a:r>
              <a:rPr lang="cs-CZ" dirty="0"/>
              <a:t>a</a:t>
            </a:r>
            <a:r>
              <a:rPr lang="cs-CZ" dirty="0" smtClean="0"/>
              <a:t>xis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rotation</a:t>
            </a:r>
            <a:r>
              <a:rPr lang="cs-CZ" dirty="0" smtClean="0"/>
              <a:t> -</a:t>
            </a:r>
            <a:r>
              <a:rPr lang="cs-CZ" dirty="0"/>
              <a:t> </a:t>
            </a:r>
            <a:r>
              <a:rPr lang="cs-CZ" dirty="0" smtClean="0"/>
              <a:t>osa </a:t>
            </a:r>
            <a:r>
              <a:rPr lang="cs-CZ" dirty="0"/>
              <a:t>otáčení 		</a:t>
            </a:r>
            <a:r>
              <a:rPr lang="cs-CZ" dirty="0" smtClean="0"/>
              <a:t>                                </a:t>
            </a:r>
            <a:r>
              <a:rPr lang="cs-CZ" dirty="0" err="1" smtClean="0"/>
              <a:t>board</a:t>
            </a:r>
            <a:r>
              <a:rPr lang="cs-CZ" dirty="0" smtClean="0"/>
              <a:t> - prkno</a:t>
            </a:r>
            <a:endParaRPr lang="cs-CZ" dirty="0"/>
          </a:p>
          <a:p>
            <a:r>
              <a:rPr lang="cs-CZ" dirty="0" err="1"/>
              <a:t>e</a:t>
            </a:r>
            <a:r>
              <a:rPr lang="cs-CZ" dirty="0" err="1" smtClean="0"/>
              <a:t>quilibrium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r>
              <a:rPr lang="cs-CZ" dirty="0" smtClean="0"/>
              <a:t> - rovnovážná </a:t>
            </a:r>
            <a:r>
              <a:rPr lang="cs-CZ" dirty="0"/>
              <a:t>poloha 		</a:t>
            </a:r>
            <a:r>
              <a:rPr lang="cs-CZ" dirty="0" smtClean="0"/>
              <a:t>support - podepřít, podpora </a:t>
            </a:r>
            <a:endParaRPr lang="cs-CZ" dirty="0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250825" y="3213100"/>
            <a:ext cx="8780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184150" y="3233738"/>
            <a:ext cx="78851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length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swing </a:t>
            </a:r>
            <a:r>
              <a:rPr lang="cs-CZ" dirty="0" err="1"/>
              <a:t>board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3 metres. </a:t>
            </a:r>
            <a:r>
              <a:rPr lang="cs-CZ" dirty="0" err="1"/>
              <a:t>The</a:t>
            </a:r>
            <a:r>
              <a:rPr lang="cs-CZ" dirty="0"/>
              <a:t> support </a:t>
            </a:r>
            <a:r>
              <a:rPr lang="cs-CZ" dirty="0" err="1"/>
              <a:t>is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middle</a:t>
            </a:r>
            <a:r>
              <a:rPr lang="cs-CZ" dirty="0"/>
              <a:t>. At </a:t>
            </a:r>
            <a:r>
              <a:rPr lang="cs-CZ" dirty="0" err="1"/>
              <a:t>one</a:t>
            </a:r>
            <a:r>
              <a:rPr lang="cs-CZ" dirty="0"/>
              <a:t> end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smtClean="0"/>
              <a:t>is </a:t>
            </a:r>
            <a:r>
              <a:rPr lang="cs-CZ" dirty="0"/>
              <a:t>a boy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weight</a:t>
            </a:r>
            <a:r>
              <a:rPr lang="cs-CZ" dirty="0"/>
              <a:t> 20 kg.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/>
              <a:t>weight</a:t>
            </a:r>
            <a:r>
              <a:rPr lang="cs-CZ" dirty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boy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sitting</a:t>
            </a:r>
            <a:r>
              <a:rPr lang="cs-CZ" dirty="0"/>
              <a:t> 1,2 m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axis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rotation</a:t>
            </a:r>
            <a:r>
              <a:rPr lang="cs-CZ" dirty="0"/>
              <a:t>? </a:t>
            </a:r>
            <a:r>
              <a:rPr lang="cs-CZ" dirty="0" err="1"/>
              <a:t>The</a:t>
            </a:r>
            <a:r>
              <a:rPr lang="cs-CZ" dirty="0"/>
              <a:t> swing </a:t>
            </a:r>
            <a:r>
              <a:rPr lang="cs-CZ" dirty="0" err="1"/>
              <a:t>is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equilibrium</a:t>
            </a:r>
            <a:r>
              <a:rPr lang="cs-CZ" dirty="0"/>
              <a:t> </a:t>
            </a:r>
            <a:r>
              <a:rPr lang="cs-CZ" dirty="0" err="1"/>
              <a:t>position</a:t>
            </a:r>
            <a:r>
              <a:rPr lang="cs-CZ" dirty="0"/>
              <a:t>.</a:t>
            </a:r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200025" y="5768975"/>
            <a:ext cx="2735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009900"/>
                </a:solidFill>
              </a:rPr>
              <a:t>Answer:</a:t>
            </a:r>
          </a:p>
        </p:txBody>
      </p:sp>
      <p:sp>
        <p:nvSpPr>
          <p:cNvPr id="8258" name="Text Box 66"/>
          <p:cNvSpPr txBox="1">
            <a:spLocks noChangeArrowheads="1"/>
          </p:cNvSpPr>
          <p:nvPr/>
        </p:nvSpPr>
        <p:spPr bwMode="auto">
          <a:xfrm>
            <a:off x="1069975" y="5773738"/>
            <a:ext cx="4967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The weight of the other boy is 25 kg.</a:t>
            </a:r>
          </a:p>
        </p:txBody>
      </p:sp>
      <p:sp>
        <p:nvSpPr>
          <p:cNvPr id="8263" name="Text Box 71"/>
          <p:cNvSpPr txBox="1">
            <a:spLocks noChangeArrowheads="1"/>
          </p:cNvSpPr>
          <p:nvPr/>
        </p:nvSpPr>
        <p:spPr bwMode="auto">
          <a:xfrm>
            <a:off x="184150" y="2878138"/>
            <a:ext cx="4249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009900"/>
                </a:solidFill>
              </a:rPr>
              <a:t>On the swing</a:t>
            </a:r>
          </a:p>
        </p:txBody>
      </p:sp>
      <p:sp>
        <p:nvSpPr>
          <p:cNvPr id="8264" name="Text Box 72"/>
          <p:cNvSpPr txBox="1">
            <a:spLocks noChangeArrowheads="1"/>
          </p:cNvSpPr>
          <p:nvPr/>
        </p:nvSpPr>
        <p:spPr bwMode="auto">
          <a:xfrm>
            <a:off x="192088" y="4208463"/>
            <a:ext cx="42497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009900"/>
                </a:solidFill>
              </a:rPr>
              <a:t>Solution:</a:t>
            </a:r>
          </a:p>
        </p:txBody>
      </p:sp>
      <p:sp>
        <p:nvSpPr>
          <p:cNvPr id="8265" name="Text Box 73"/>
          <p:cNvSpPr txBox="1">
            <a:spLocks noChangeArrowheads="1"/>
          </p:cNvSpPr>
          <p:nvPr/>
        </p:nvSpPr>
        <p:spPr bwMode="auto">
          <a:xfrm>
            <a:off x="217488" y="4559300"/>
            <a:ext cx="14017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/>
              <a:t>a</a:t>
            </a:r>
            <a:r>
              <a:rPr lang="cs-CZ" baseline="-25000"/>
              <a:t>1</a:t>
            </a:r>
            <a:r>
              <a:rPr lang="cs-CZ"/>
              <a:t> = 1,5 m</a:t>
            </a:r>
          </a:p>
          <a:p>
            <a:r>
              <a:rPr lang="cs-CZ"/>
              <a:t>m</a:t>
            </a:r>
            <a:r>
              <a:rPr lang="cs-CZ" baseline="-25000"/>
              <a:t>1</a:t>
            </a:r>
            <a:r>
              <a:rPr lang="cs-CZ"/>
              <a:t> = 20 kg</a:t>
            </a:r>
          </a:p>
          <a:p>
            <a:r>
              <a:rPr lang="cs-CZ"/>
              <a:t>a</a:t>
            </a:r>
            <a:r>
              <a:rPr lang="cs-CZ" baseline="-25000"/>
              <a:t>2</a:t>
            </a:r>
            <a:r>
              <a:rPr lang="cs-CZ"/>
              <a:t> = 1,2 m</a:t>
            </a:r>
          </a:p>
          <a:p>
            <a:r>
              <a:rPr lang="cs-CZ"/>
              <a:t>m</a:t>
            </a:r>
            <a:r>
              <a:rPr lang="cs-CZ" baseline="-25000"/>
              <a:t>2</a:t>
            </a:r>
            <a:r>
              <a:rPr lang="cs-CZ"/>
              <a:t> = x kg</a:t>
            </a:r>
          </a:p>
        </p:txBody>
      </p:sp>
      <p:sp>
        <p:nvSpPr>
          <p:cNvPr id="8266" name="Text Box 74"/>
          <p:cNvSpPr txBox="1">
            <a:spLocks noChangeArrowheads="1"/>
          </p:cNvSpPr>
          <p:nvPr/>
        </p:nvSpPr>
        <p:spPr bwMode="auto">
          <a:xfrm>
            <a:off x="1919288" y="4568825"/>
            <a:ext cx="21605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/>
              <a:t>F</a:t>
            </a:r>
            <a:r>
              <a:rPr lang="cs-CZ" baseline="-25000"/>
              <a:t>1</a:t>
            </a:r>
            <a:r>
              <a:rPr lang="cs-CZ"/>
              <a:t> . a</a:t>
            </a:r>
            <a:r>
              <a:rPr lang="cs-CZ" baseline="-25000"/>
              <a:t>1</a:t>
            </a:r>
            <a:r>
              <a:rPr lang="cs-CZ"/>
              <a:t> = F</a:t>
            </a:r>
            <a:r>
              <a:rPr lang="cs-CZ" baseline="-25000"/>
              <a:t>2</a:t>
            </a:r>
            <a:r>
              <a:rPr lang="cs-CZ"/>
              <a:t> . a</a:t>
            </a:r>
            <a:r>
              <a:rPr lang="cs-CZ" baseline="-25000"/>
              <a:t>2</a:t>
            </a:r>
          </a:p>
          <a:p>
            <a:r>
              <a:rPr lang="cs-CZ"/>
              <a:t>F</a:t>
            </a:r>
            <a:r>
              <a:rPr lang="cs-CZ" baseline="-25000"/>
              <a:t>1</a:t>
            </a:r>
            <a:r>
              <a:rPr lang="cs-CZ"/>
              <a:t> = m</a:t>
            </a:r>
            <a:r>
              <a:rPr lang="cs-CZ" baseline="-25000"/>
              <a:t>1</a:t>
            </a:r>
            <a:r>
              <a:rPr lang="cs-CZ"/>
              <a:t> . g</a:t>
            </a:r>
          </a:p>
          <a:p>
            <a:r>
              <a:rPr lang="cs-CZ"/>
              <a:t>F</a:t>
            </a:r>
            <a:r>
              <a:rPr lang="cs-CZ" baseline="-25000"/>
              <a:t>1</a:t>
            </a:r>
            <a:r>
              <a:rPr lang="cs-CZ"/>
              <a:t> = 20 . 10 = 200 N</a:t>
            </a:r>
          </a:p>
        </p:txBody>
      </p:sp>
      <p:sp>
        <p:nvSpPr>
          <p:cNvPr id="8267" name="Text Box 75"/>
          <p:cNvSpPr txBox="1">
            <a:spLocks noChangeArrowheads="1"/>
          </p:cNvSpPr>
          <p:nvPr/>
        </p:nvSpPr>
        <p:spPr bwMode="auto">
          <a:xfrm>
            <a:off x="4284663" y="4562475"/>
            <a:ext cx="2160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/>
              <a:t>F</a:t>
            </a:r>
            <a:r>
              <a:rPr lang="cs-CZ" baseline="-25000"/>
              <a:t>2</a:t>
            </a:r>
            <a:r>
              <a:rPr lang="cs-CZ"/>
              <a:t> = m</a:t>
            </a:r>
            <a:r>
              <a:rPr lang="cs-CZ" baseline="-25000"/>
              <a:t>2</a:t>
            </a:r>
            <a:r>
              <a:rPr lang="cs-CZ"/>
              <a:t> . g</a:t>
            </a:r>
          </a:p>
          <a:p>
            <a:r>
              <a:rPr lang="cs-CZ"/>
              <a:t>F</a:t>
            </a:r>
            <a:r>
              <a:rPr lang="cs-CZ" baseline="-25000"/>
              <a:t>2</a:t>
            </a:r>
            <a:r>
              <a:rPr lang="cs-CZ"/>
              <a:t> = x . 10</a:t>
            </a:r>
          </a:p>
        </p:txBody>
      </p:sp>
      <p:sp>
        <p:nvSpPr>
          <p:cNvPr id="8268" name="Text Box 76"/>
          <p:cNvSpPr txBox="1">
            <a:spLocks noChangeArrowheads="1"/>
          </p:cNvSpPr>
          <p:nvPr/>
        </p:nvSpPr>
        <p:spPr bwMode="auto">
          <a:xfrm>
            <a:off x="5940425" y="4568825"/>
            <a:ext cx="23415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/>
              <a:t>200 . 1,5 = 10x . 1,2</a:t>
            </a:r>
          </a:p>
          <a:p>
            <a:r>
              <a:rPr lang="cs-CZ"/>
              <a:t>300 = 12x</a:t>
            </a:r>
          </a:p>
          <a:p>
            <a:r>
              <a:rPr lang="cs-CZ"/>
              <a:t>x = 300 : 12 = 25</a:t>
            </a:r>
          </a:p>
          <a:p>
            <a:r>
              <a:rPr lang="cs-CZ"/>
              <a:t>m</a:t>
            </a:r>
            <a:r>
              <a:rPr lang="cs-CZ" baseline="-25000"/>
              <a:t>2</a:t>
            </a:r>
            <a:r>
              <a:rPr lang="cs-CZ"/>
              <a:t> = 25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8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8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9" grpId="0"/>
      <p:bldP spid="8245" grpId="0"/>
      <p:bldP spid="8248" grpId="0"/>
      <p:bldP spid="8258" grpId="0"/>
      <p:bldP spid="8263" grpId="0"/>
      <p:bldP spid="8264" grpId="0"/>
      <p:bldP spid="8265" grpId="0"/>
      <p:bldP spid="8266" grpId="0"/>
      <p:bldP spid="8267" grpId="0"/>
      <p:bldP spid="82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ctrTitle"/>
          </p:nvPr>
        </p:nvSpPr>
        <p:spPr>
          <a:xfrm>
            <a:off x="20638" y="665163"/>
            <a:ext cx="2916237" cy="792162"/>
          </a:xfrm>
        </p:spPr>
        <p:txBody>
          <a:bodyPr/>
          <a:lstStyle/>
          <a:p>
            <a:pPr algn="l"/>
            <a:r>
              <a:rPr lang="cs-CZ" sz="2500" b="1" smtClean="0">
                <a:cs typeface="Times New Roman" pitchFamily="18" charset="0"/>
              </a:rPr>
              <a:t>12.8 Test znalostí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7337425" y="1433513"/>
            <a:ext cx="185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1600" b="1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179510" y="1509837"/>
          <a:ext cx="7185180" cy="4734748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2367374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2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40" marB="6094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2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2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40" marB="60940">
                    <a:solidFill>
                      <a:srgbClr val="FFFF00"/>
                    </a:solidFill>
                  </a:tcPr>
                </a:tc>
              </a:tr>
              <a:tr h="2367374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2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cs-CZ" sz="21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cs-CZ" sz="21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40" marB="6094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endParaRPr lang="cs-CZ" sz="2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40" marB="60940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7978775" y="1773238"/>
            <a:ext cx="842963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Tx/>
              <a:buAutoNum type="arabicPeriod"/>
            </a:pPr>
            <a:endParaRPr lang="cs-CZ" sz="1600" b="1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AutoNum type="arabicPeriod"/>
            </a:pPr>
            <a:r>
              <a:rPr lang="cs-CZ" sz="1600" b="1">
                <a:latin typeface="Times New Roman" pitchFamily="18" charset="0"/>
                <a:cs typeface="Times New Roman" pitchFamily="18" charset="0"/>
              </a:rPr>
              <a:t>d)</a:t>
            </a:r>
          </a:p>
          <a:p>
            <a:pPr>
              <a:buFontTx/>
              <a:buAutoNum type="arabicPeriod"/>
            </a:pPr>
            <a:r>
              <a:rPr lang="cs-CZ" sz="1600" b="1">
                <a:latin typeface="Times New Roman" pitchFamily="18" charset="0"/>
                <a:cs typeface="Times New Roman" pitchFamily="18" charset="0"/>
              </a:rPr>
              <a:t>a)</a:t>
            </a:r>
          </a:p>
          <a:p>
            <a:pPr>
              <a:buFontTx/>
              <a:buAutoNum type="arabicPeriod"/>
            </a:pPr>
            <a:r>
              <a:rPr lang="cs-CZ" sz="1600" b="1">
                <a:latin typeface="Times New Roman" pitchFamily="18" charset="0"/>
                <a:cs typeface="Times New Roman" pitchFamily="18" charset="0"/>
              </a:rPr>
              <a:t>c)</a:t>
            </a:r>
          </a:p>
          <a:p>
            <a:pPr>
              <a:buFontTx/>
              <a:buAutoNum type="arabicPeriod"/>
            </a:pPr>
            <a:r>
              <a:rPr lang="cs-CZ" sz="1600" b="1">
                <a:latin typeface="Times New Roman" pitchFamily="18" charset="0"/>
                <a:cs typeface="Times New Roman" pitchFamily="18" charset="0"/>
              </a:rPr>
              <a:t>c)</a:t>
            </a:r>
          </a:p>
          <a:p>
            <a:pPr>
              <a:buFontTx/>
              <a:buAutoNum type="arabicPeriod"/>
            </a:pPr>
            <a:endParaRPr lang="cs-CZ" sz="1600" b="1">
              <a:latin typeface="Times New Roman" pitchFamily="18" charset="0"/>
              <a:cs typeface="Times New Roman" pitchFamily="18" charset="0"/>
            </a:endParaRPr>
          </a:p>
          <a:p>
            <a:endParaRPr lang="cs-CZ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Fyzika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11163" y="156686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Jakou značku má veličina moment síly?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11163" y="2254250"/>
            <a:ext cx="32972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cs-CZ">
                <a:latin typeface="Times New Roman" pitchFamily="18" charset="0"/>
              </a:rPr>
              <a:t>m</a:t>
            </a:r>
          </a:p>
          <a:p>
            <a:pP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s</a:t>
            </a:r>
          </a:p>
          <a:p>
            <a:pP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F</a:t>
            </a:r>
          </a:p>
          <a:p>
            <a:pP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M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92113" y="3938588"/>
            <a:ext cx="3316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Vzorec pro rovnováhu na páce </a:t>
            </a:r>
            <a:r>
              <a:rPr lang="cs-CZ" dirty="0" smtClean="0"/>
              <a:t>je?</a:t>
            </a:r>
            <a:endParaRPr lang="cs-CZ" dirty="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79413" y="4581525"/>
            <a:ext cx="3459162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cs-CZ">
                <a:latin typeface="Times New Roman" pitchFamily="18" charset="0"/>
              </a:rPr>
              <a:t>F</a:t>
            </a:r>
            <a:r>
              <a:rPr lang="cs-CZ" baseline="-25000">
                <a:latin typeface="Times New Roman" pitchFamily="18" charset="0"/>
              </a:rPr>
              <a:t>1</a:t>
            </a:r>
            <a:r>
              <a:rPr lang="cs-CZ">
                <a:latin typeface="Times New Roman" pitchFamily="18" charset="0"/>
              </a:rPr>
              <a:t> . a</a:t>
            </a:r>
            <a:r>
              <a:rPr lang="cs-CZ" baseline="-25000">
                <a:latin typeface="Times New Roman" pitchFamily="18" charset="0"/>
              </a:rPr>
              <a:t>1</a:t>
            </a:r>
            <a:r>
              <a:rPr lang="cs-CZ">
                <a:latin typeface="Times New Roman" pitchFamily="18" charset="0"/>
              </a:rPr>
              <a:t> = F</a:t>
            </a:r>
            <a:r>
              <a:rPr lang="cs-CZ" baseline="-25000">
                <a:latin typeface="Times New Roman" pitchFamily="18" charset="0"/>
              </a:rPr>
              <a:t>2</a:t>
            </a:r>
            <a:r>
              <a:rPr lang="cs-CZ">
                <a:latin typeface="Times New Roman" pitchFamily="18" charset="0"/>
              </a:rPr>
              <a:t> . a</a:t>
            </a:r>
            <a:r>
              <a:rPr lang="cs-CZ" baseline="-25000">
                <a:latin typeface="Times New Roman" pitchFamily="18" charset="0"/>
              </a:rPr>
              <a:t>2</a:t>
            </a:r>
            <a:endParaRPr lang="cs-CZ">
              <a:latin typeface="Times New Roman" pitchFamily="18" charset="0"/>
            </a:endParaRPr>
          </a:p>
          <a:p>
            <a:pP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m</a:t>
            </a:r>
            <a:r>
              <a:rPr lang="cs-CZ" baseline="-25000">
                <a:latin typeface="Times New Roman" pitchFamily="18" charset="0"/>
              </a:rPr>
              <a:t>1</a:t>
            </a:r>
            <a:r>
              <a:rPr lang="cs-CZ">
                <a:latin typeface="Times New Roman" pitchFamily="18" charset="0"/>
              </a:rPr>
              <a:t> . a</a:t>
            </a:r>
            <a:r>
              <a:rPr lang="cs-CZ" baseline="-25000">
                <a:latin typeface="Times New Roman" pitchFamily="18" charset="0"/>
              </a:rPr>
              <a:t>1</a:t>
            </a:r>
            <a:r>
              <a:rPr lang="cs-CZ">
                <a:latin typeface="Times New Roman" pitchFamily="18" charset="0"/>
              </a:rPr>
              <a:t> = m</a:t>
            </a:r>
            <a:r>
              <a:rPr lang="cs-CZ" baseline="-25000">
                <a:latin typeface="Times New Roman" pitchFamily="18" charset="0"/>
              </a:rPr>
              <a:t>2</a:t>
            </a:r>
            <a:r>
              <a:rPr lang="cs-CZ">
                <a:latin typeface="Times New Roman" pitchFamily="18" charset="0"/>
              </a:rPr>
              <a:t> . a</a:t>
            </a:r>
            <a:r>
              <a:rPr lang="cs-CZ" baseline="-25000">
                <a:latin typeface="Times New Roman" pitchFamily="18" charset="0"/>
              </a:rPr>
              <a:t>2</a:t>
            </a:r>
            <a:endParaRPr lang="cs-CZ">
              <a:latin typeface="Times New Roman" pitchFamily="18" charset="0"/>
            </a:endParaRPr>
          </a:p>
          <a:p>
            <a:pP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f</a:t>
            </a:r>
            <a:r>
              <a:rPr lang="cs-CZ" baseline="-25000">
                <a:latin typeface="Times New Roman" pitchFamily="18" charset="0"/>
              </a:rPr>
              <a:t>1</a:t>
            </a:r>
            <a:r>
              <a:rPr lang="cs-CZ">
                <a:latin typeface="Times New Roman" pitchFamily="18" charset="0"/>
              </a:rPr>
              <a:t> . a</a:t>
            </a:r>
            <a:r>
              <a:rPr lang="cs-CZ" baseline="-25000">
                <a:latin typeface="Times New Roman" pitchFamily="18" charset="0"/>
              </a:rPr>
              <a:t>1</a:t>
            </a:r>
            <a:r>
              <a:rPr lang="cs-CZ">
                <a:latin typeface="Times New Roman" pitchFamily="18" charset="0"/>
              </a:rPr>
              <a:t> = f</a:t>
            </a:r>
            <a:r>
              <a:rPr lang="cs-CZ" baseline="-25000">
                <a:latin typeface="Times New Roman" pitchFamily="18" charset="0"/>
              </a:rPr>
              <a:t>2</a:t>
            </a:r>
            <a:r>
              <a:rPr lang="cs-CZ">
                <a:latin typeface="Times New Roman" pitchFamily="18" charset="0"/>
              </a:rPr>
              <a:t> . a</a:t>
            </a:r>
            <a:r>
              <a:rPr lang="cs-CZ" baseline="-25000">
                <a:latin typeface="Times New Roman" pitchFamily="18" charset="0"/>
              </a:rPr>
              <a:t>2</a:t>
            </a:r>
            <a:endParaRPr lang="cs-CZ">
              <a:latin typeface="Times New Roman" pitchFamily="18" charset="0"/>
            </a:endParaRPr>
          </a:p>
          <a:p>
            <a:pP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a</a:t>
            </a:r>
            <a:r>
              <a:rPr lang="cs-CZ" baseline="-25000">
                <a:latin typeface="Times New Roman" pitchFamily="18" charset="0"/>
              </a:rPr>
              <a:t>1</a:t>
            </a:r>
            <a:r>
              <a:rPr lang="cs-CZ">
                <a:latin typeface="Times New Roman" pitchFamily="18" charset="0"/>
              </a:rPr>
              <a:t> = a</a:t>
            </a:r>
            <a:r>
              <a:rPr lang="cs-CZ" baseline="-25000">
                <a:latin typeface="Times New Roman" pitchFamily="18" charset="0"/>
              </a:rPr>
              <a:t>2</a:t>
            </a:r>
            <a:endParaRPr lang="cs-CZ">
              <a:latin typeface="Times New Roman" pitchFamily="18" charset="0"/>
            </a:endParaRPr>
          </a:p>
          <a:p>
            <a:pPr>
              <a:buFontTx/>
              <a:buAutoNum type="alphaLcParenR"/>
            </a:pPr>
            <a:endParaRPr lang="cs-CZ">
              <a:latin typeface="Times New Roman" pitchFamily="18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981450" y="1571625"/>
            <a:ext cx="3241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Jednotkou momentu síly </a:t>
            </a:r>
            <a:r>
              <a:rPr lang="cs-CZ" dirty="0" smtClean="0"/>
              <a:t>je?</a:t>
            </a:r>
            <a:endParaRPr lang="cs-CZ" dirty="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973513" y="2252663"/>
            <a:ext cx="30241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cs-CZ">
                <a:latin typeface="Times New Roman" pitchFamily="18" charset="0"/>
              </a:rPr>
              <a:t>N</a:t>
            </a:r>
          </a:p>
          <a:p>
            <a:pP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m</a:t>
            </a:r>
          </a:p>
          <a:p>
            <a:pP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Nm</a:t>
            </a:r>
          </a:p>
          <a:p>
            <a:pPr>
              <a:buFontTx/>
              <a:buAutoNum type="alphaLcParenR"/>
            </a:pPr>
            <a:r>
              <a:rPr lang="cs-CZ">
                <a:latin typeface="Times New Roman" pitchFamily="18" charset="0"/>
              </a:rPr>
              <a:t>mN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971925" y="3933825"/>
            <a:ext cx="3095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Rameno síly je </a:t>
            </a:r>
            <a:r>
              <a:rPr lang="cs-CZ" dirty="0" smtClean="0"/>
              <a:t>vždy …</a:t>
            </a:r>
            <a:endParaRPr lang="cs-CZ" dirty="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851275" y="4581525"/>
            <a:ext cx="34575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cs-CZ" dirty="0">
                <a:latin typeface="Times New Roman" pitchFamily="18" charset="0"/>
              </a:rPr>
              <a:t>d</a:t>
            </a:r>
            <a:r>
              <a:rPr lang="cs-CZ" dirty="0" smtClean="0">
                <a:latin typeface="Times New Roman" pitchFamily="18" charset="0"/>
              </a:rPr>
              <a:t>élka páky.</a:t>
            </a:r>
            <a:endParaRPr lang="cs-CZ" dirty="0">
              <a:latin typeface="Times New Roman" pitchFamily="18" charset="0"/>
            </a:endParaRPr>
          </a:p>
          <a:p>
            <a:pPr>
              <a:buFontTx/>
              <a:buAutoNum type="alphaLcParenR"/>
            </a:pPr>
            <a:r>
              <a:rPr lang="cs-CZ" dirty="0">
                <a:latin typeface="Times New Roman" pitchFamily="18" charset="0"/>
              </a:rPr>
              <a:t>v</a:t>
            </a:r>
            <a:r>
              <a:rPr lang="cs-CZ" dirty="0" smtClean="0">
                <a:latin typeface="Times New Roman" pitchFamily="18" charset="0"/>
              </a:rPr>
              <a:t>zdálenost </a:t>
            </a:r>
            <a:r>
              <a:rPr lang="cs-CZ" dirty="0">
                <a:latin typeface="Times New Roman" pitchFamily="18" charset="0"/>
              </a:rPr>
              <a:t>obou působících </a:t>
            </a:r>
            <a:r>
              <a:rPr lang="cs-CZ" dirty="0" smtClean="0">
                <a:latin typeface="Times New Roman" pitchFamily="18" charset="0"/>
              </a:rPr>
              <a:t>sil.</a:t>
            </a:r>
            <a:endParaRPr lang="cs-CZ" baseline="30000" dirty="0">
              <a:latin typeface="Times New Roman" pitchFamily="18" charset="0"/>
            </a:endParaRPr>
          </a:p>
          <a:p>
            <a:pPr>
              <a:buFontTx/>
              <a:buAutoNum type="alphaLcParenR"/>
            </a:pPr>
            <a:r>
              <a:rPr lang="cs-CZ" dirty="0">
                <a:latin typeface="Times New Roman" pitchFamily="18" charset="0"/>
              </a:rPr>
              <a:t>v</a:t>
            </a:r>
            <a:r>
              <a:rPr lang="cs-CZ" dirty="0" smtClean="0">
                <a:latin typeface="Times New Roman" pitchFamily="18" charset="0"/>
              </a:rPr>
              <a:t>zdálenost </a:t>
            </a:r>
            <a:r>
              <a:rPr lang="cs-CZ" dirty="0">
                <a:latin typeface="Times New Roman" pitchFamily="18" charset="0"/>
              </a:rPr>
              <a:t>síly od osy </a:t>
            </a:r>
            <a:r>
              <a:rPr lang="cs-CZ" dirty="0" smtClean="0">
                <a:latin typeface="Times New Roman" pitchFamily="18" charset="0"/>
              </a:rPr>
              <a:t>otáčení.</a:t>
            </a:r>
            <a:endParaRPr lang="cs-CZ" dirty="0">
              <a:latin typeface="Times New Roman" pitchFamily="18" charset="0"/>
            </a:endParaRPr>
          </a:p>
          <a:p>
            <a:pPr>
              <a:buFontTx/>
              <a:buAutoNum type="alphaLcParenR"/>
            </a:pPr>
            <a:r>
              <a:rPr lang="cs-CZ" dirty="0">
                <a:latin typeface="Times New Roman" pitchFamily="18" charset="0"/>
              </a:rPr>
              <a:t>p</a:t>
            </a:r>
            <a:r>
              <a:rPr lang="cs-CZ" dirty="0" smtClean="0">
                <a:latin typeface="Times New Roman" pitchFamily="18" charset="0"/>
              </a:rPr>
              <a:t>olovina </a:t>
            </a:r>
            <a:r>
              <a:rPr lang="cs-CZ" dirty="0">
                <a:latin typeface="Times New Roman" pitchFamily="18" charset="0"/>
              </a:rPr>
              <a:t>délky </a:t>
            </a:r>
            <a:r>
              <a:rPr lang="cs-CZ" dirty="0" smtClean="0">
                <a:latin typeface="Times New Roman" pitchFamily="18" charset="0"/>
              </a:rPr>
              <a:t>páky.</a:t>
            </a:r>
            <a:endParaRPr lang="cs-CZ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9225" grpId="0"/>
      <p:bldP spid="9226" grpId="0"/>
      <p:bldP spid="9227" grpId="0"/>
      <p:bldP spid="9228" grpId="0"/>
      <p:bldP spid="9229" grpId="0"/>
      <p:bldP spid="9230" grpId="0"/>
      <p:bldP spid="9231" grpId="0"/>
      <p:bldP spid="92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 txBox="1">
            <a:spLocks/>
          </p:cNvSpPr>
          <p:nvPr/>
        </p:nvSpPr>
        <p:spPr bwMode="auto">
          <a:xfrm>
            <a:off x="20638" y="665163"/>
            <a:ext cx="383063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z="2500" b="1">
                <a:latin typeface="Times New Roman" pitchFamily="18" charset="0"/>
                <a:cs typeface="Times New Roman" pitchFamily="18" charset="0"/>
              </a:rPr>
              <a:t>12.9 Použité zdroje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Fyzika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79388" y="1341438"/>
            <a:ext cx="8785225" cy="5465762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cs-CZ" sz="1400">
                <a:solidFill>
                  <a:srgbClr val="000000"/>
                </a:solidFill>
                <a:latin typeface="Times New Roman" pitchFamily="18" charset="0"/>
              </a:rPr>
              <a:t> Kolářová, Bohuněk: FYZIKA PRO 7. ROČNÍK ZŠ, Prometheus, 2003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cs-CZ" sz="1400">
                <a:latin typeface="Times New Roman" pitchFamily="18" charset="0"/>
              </a:rPr>
              <a:t> </a:t>
            </a:r>
            <a:r>
              <a:rPr lang="cs-CZ" sz="1400">
                <a:solidFill>
                  <a:srgbClr val="000000"/>
                </a:solidFill>
                <a:latin typeface="Times New Roman" pitchFamily="18" charset="0"/>
              </a:rPr>
              <a:t>Tesař, Jáchim: FYZIKA 2 PRO ZŠ, SPN, 2008</a:t>
            </a:r>
          </a:p>
          <a:p>
            <a:pPr>
              <a:spcBef>
                <a:spcPct val="10000"/>
              </a:spcBef>
              <a:buFontTx/>
              <a:buChar char="•"/>
            </a:pPr>
            <a:endParaRPr lang="cs-CZ" sz="14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Bef>
                <a:spcPct val="10000"/>
              </a:spcBef>
              <a:buFontTx/>
              <a:buChar char="•"/>
            </a:pPr>
            <a:r>
              <a:rPr lang="cs-CZ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Obrázky: 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cs-CZ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>
                <a:solidFill>
                  <a:srgbClr val="000000"/>
                </a:solidFill>
                <a:latin typeface="Times New Roman" pitchFamily="18" charset="0"/>
              </a:rPr>
              <a:t>Kolářová, Bohuněk: FYZIKA PRO 7. ROČNÍK ZŠ, Prometheus, 2003, str. 75, 76, 80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cs-CZ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Bohuněk, Kolářová: FYZIKAPRO 7. ROČNÍK ZŠ – A, Prometheus, 1991, str. 60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cs-CZ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>
                <a:solidFill>
                  <a:srgbClr val="000000"/>
                </a:solidFill>
                <a:latin typeface="Times New Roman" pitchFamily="18" charset="0"/>
              </a:rPr>
              <a:t>Tesař, Jáchim: FYZIKA 2 PRO ZŠ, SPN, 2008, str. 47, 51</a:t>
            </a:r>
          </a:p>
          <a:p>
            <a:pPr>
              <a:spcBef>
                <a:spcPct val="10000"/>
              </a:spcBef>
              <a:buFontTx/>
              <a:buChar char="•"/>
            </a:pPr>
            <a:endParaRPr lang="cs-CZ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10000"/>
              </a:spcBef>
            </a:pPr>
            <a:r>
              <a:rPr lang="cs-CZ" sz="1400">
                <a:latin typeface="Times New Roman" pitchFamily="18" charset="0"/>
              </a:rPr>
              <a:t>- </a:t>
            </a:r>
            <a:r>
              <a:rPr lang="cs-CZ" sz="1400">
                <a:latin typeface="Times New Roman" pitchFamily="18" charset="0"/>
                <a:hlinkClick r:id="rId2"/>
              </a:rPr>
              <a:t>http://www.firstpointusa.com/blog/2012/08/olympic-rowing.html</a:t>
            </a:r>
            <a:endParaRPr lang="cs-CZ" sz="1400">
              <a:latin typeface="Times New Roman" pitchFamily="18" charset="0"/>
            </a:endParaRPr>
          </a:p>
          <a:p>
            <a:pPr lvl="1">
              <a:spcBef>
                <a:spcPct val="10000"/>
              </a:spcBef>
              <a:buFontTx/>
              <a:buChar char="-"/>
            </a:pPr>
            <a:r>
              <a:rPr lang="cs-CZ" sz="1400">
                <a:latin typeface="Times New Roman" pitchFamily="18" charset="0"/>
              </a:rPr>
              <a:t> </a:t>
            </a:r>
            <a:r>
              <a:rPr lang="cs-CZ" sz="1400">
                <a:latin typeface="Times New Roman" pitchFamily="18" charset="0"/>
                <a:hlinkClick r:id="rId3"/>
              </a:rPr>
              <a:t>http://www.vyukovematerialy.cz/fyzika/6/veliciny/hmotnost.htm</a:t>
            </a:r>
            <a:endParaRPr lang="cs-CZ" sz="1400">
              <a:latin typeface="Times New Roman" pitchFamily="18" charset="0"/>
            </a:endParaRPr>
          </a:p>
          <a:p>
            <a:pPr lvl="1">
              <a:spcBef>
                <a:spcPct val="10000"/>
              </a:spcBef>
              <a:buFontTx/>
              <a:buChar char="-"/>
            </a:pPr>
            <a:r>
              <a:rPr lang="cs-CZ" sz="1400">
                <a:latin typeface="Times New Roman" pitchFamily="18" charset="0"/>
              </a:rPr>
              <a:t> </a:t>
            </a:r>
            <a:r>
              <a:rPr lang="cs-CZ" sz="1400">
                <a:latin typeface="Times New Roman" pitchFamily="18" charset="0"/>
                <a:hlinkClick r:id="rId4"/>
              </a:rPr>
              <a:t>http://fiskars-online.cz/p/337/</a:t>
            </a:r>
            <a:endParaRPr lang="cs-CZ" sz="1400">
              <a:latin typeface="Times New Roman" pitchFamily="18" charset="0"/>
            </a:endParaRPr>
          </a:p>
          <a:p>
            <a:pPr lvl="1">
              <a:spcBef>
                <a:spcPct val="10000"/>
              </a:spcBef>
              <a:buFontTx/>
              <a:buChar char="-"/>
            </a:pPr>
            <a:r>
              <a:rPr lang="cs-CZ" sz="1400">
                <a:latin typeface="Times New Roman" pitchFamily="18" charset="0"/>
              </a:rPr>
              <a:t> </a:t>
            </a:r>
            <a:r>
              <a:rPr lang="cs-CZ" sz="1400">
                <a:latin typeface="Times New Roman" pitchFamily="18" charset="0"/>
                <a:hlinkClick r:id="rId5"/>
              </a:rPr>
              <a:t>http://home.howstuffworks.com/pliers.htm</a:t>
            </a:r>
            <a:endParaRPr lang="cs-CZ" sz="1400">
              <a:latin typeface="Times New Roman" pitchFamily="18" charset="0"/>
            </a:endParaRPr>
          </a:p>
          <a:p>
            <a:pPr lvl="1">
              <a:spcBef>
                <a:spcPct val="10000"/>
              </a:spcBef>
              <a:buFontTx/>
              <a:buChar char="-"/>
            </a:pPr>
            <a:r>
              <a:rPr lang="cs-CZ" sz="1400">
                <a:latin typeface="Times New Roman" pitchFamily="18" charset="0"/>
              </a:rPr>
              <a:t> </a:t>
            </a:r>
            <a:r>
              <a:rPr lang="cs-CZ" sz="1400">
                <a:latin typeface="Times New Roman" pitchFamily="18" charset="0"/>
                <a:hlinkClick r:id="rId6"/>
              </a:rPr>
              <a:t>http://fyzweb.cz/materialy/sily/paka/paka.php</a:t>
            </a:r>
            <a:endParaRPr lang="cs-CZ" sz="1400">
              <a:latin typeface="Times New Roman" pitchFamily="18" charset="0"/>
            </a:endParaRPr>
          </a:p>
          <a:p>
            <a:pPr lvl="1">
              <a:spcBef>
                <a:spcPct val="10000"/>
              </a:spcBef>
              <a:buFontTx/>
              <a:buChar char="-"/>
            </a:pPr>
            <a:r>
              <a:rPr lang="cs-CZ" sz="1400">
                <a:latin typeface="Times New Roman" pitchFamily="18" charset="0"/>
              </a:rPr>
              <a:t> </a:t>
            </a:r>
            <a:r>
              <a:rPr lang="cs-CZ" sz="1400">
                <a:latin typeface="Times New Roman" pitchFamily="18" charset="0"/>
                <a:hlinkClick r:id="rId7"/>
              </a:rPr>
              <a:t>http://www.fyzika7.tym.sk/pevnakladka_uvod.htm</a:t>
            </a:r>
            <a:endParaRPr lang="cs-CZ" sz="1400">
              <a:latin typeface="Times New Roman" pitchFamily="18" charset="0"/>
            </a:endParaRPr>
          </a:p>
          <a:p>
            <a:pPr lvl="1">
              <a:spcBef>
                <a:spcPct val="10000"/>
              </a:spcBef>
              <a:buFontTx/>
              <a:buChar char="-"/>
            </a:pPr>
            <a:r>
              <a:rPr lang="cs-CZ" sz="1400">
                <a:latin typeface="Times New Roman" pitchFamily="18" charset="0"/>
              </a:rPr>
              <a:t> </a:t>
            </a:r>
            <a:r>
              <a:rPr lang="cs-CZ" sz="1400">
                <a:latin typeface="Times New Roman" pitchFamily="18" charset="0"/>
                <a:hlinkClick r:id="rId8"/>
              </a:rPr>
              <a:t>http://wiki.rvp.cz/Kabinet/Obrazky/Fyzika/Kladka/Kladkostroj</a:t>
            </a:r>
            <a:endParaRPr lang="cs-CZ" sz="1400">
              <a:latin typeface="Times New Roman" pitchFamily="18" charset="0"/>
            </a:endParaRPr>
          </a:p>
          <a:p>
            <a:pPr lvl="1">
              <a:spcBef>
                <a:spcPct val="10000"/>
              </a:spcBef>
              <a:buFontTx/>
              <a:buChar char="-"/>
            </a:pPr>
            <a:r>
              <a:rPr lang="cs-CZ" sz="1400">
                <a:latin typeface="Times New Roman" pitchFamily="18" charset="0"/>
              </a:rPr>
              <a:t> </a:t>
            </a:r>
            <a:r>
              <a:rPr lang="cs-CZ" sz="1400">
                <a:latin typeface="Times New Roman" pitchFamily="18" charset="0"/>
                <a:hlinkClick r:id="rId9"/>
              </a:rPr>
              <a:t>http://fyzika.jreichl.com/main.article/gallery/93-paka-jednozvratna/folder/fotografie_s_resenim</a:t>
            </a:r>
            <a:endParaRPr lang="cs-CZ" sz="1400">
              <a:latin typeface="Times New Roman" pitchFamily="18" charset="0"/>
            </a:endParaRPr>
          </a:p>
          <a:p>
            <a:pPr lvl="1">
              <a:spcBef>
                <a:spcPct val="10000"/>
              </a:spcBef>
              <a:buFontTx/>
              <a:buChar char="-"/>
            </a:pPr>
            <a:r>
              <a:rPr lang="cs-CZ" sz="1400">
                <a:latin typeface="Times New Roman" pitchFamily="18" charset="0"/>
              </a:rPr>
              <a:t> </a:t>
            </a:r>
            <a:r>
              <a:rPr lang="cs-CZ" sz="1400">
                <a:latin typeface="Times New Roman" pitchFamily="18" charset="0"/>
                <a:hlinkClick r:id="rId10"/>
              </a:rPr>
              <a:t>http://www.fakthracky.cz/fr/eshop/29-1-Houpacky-a-houpadla/0/5/1412-Houpacka-pro-deti-kolotoc-2v1</a:t>
            </a:r>
            <a:endParaRPr lang="cs-CZ" sz="1400">
              <a:latin typeface="Times New Roman" pitchFamily="18" charset="0"/>
            </a:endParaRPr>
          </a:p>
          <a:p>
            <a:pPr lvl="1">
              <a:spcBef>
                <a:spcPct val="10000"/>
              </a:spcBef>
              <a:buFontTx/>
              <a:buChar char="-"/>
            </a:pPr>
            <a:r>
              <a:rPr lang="cs-CZ" sz="1400">
                <a:latin typeface="Times New Roman" pitchFamily="18" charset="0"/>
              </a:rPr>
              <a:t> </a:t>
            </a:r>
            <a:r>
              <a:rPr lang="cs-CZ" sz="1400">
                <a:latin typeface="Times New Roman" pitchFamily="18" charset="0"/>
                <a:hlinkClick r:id="rId11"/>
              </a:rPr>
              <a:t>http://www.tescoma.cz/katalog/tescoma-pro-deti/vareni-a-peceni-s-detmi/funny-mummy/470028-otvirak-na-korunkove-uzavery-funny-mummy/</a:t>
            </a:r>
            <a:endParaRPr lang="cs-CZ" sz="1400">
              <a:latin typeface="Times New Roman" pitchFamily="18" charset="0"/>
            </a:endParaRPr>
          </a:p>
          <a:p>
            <a:pPr lvl="1">
              <a:spcBef>
                <a:spcPct val="10000"/>
              </a:spcBef>
              <a:buFontTx/>
              <a:buChar char="-"/>
            </a:pPr>
            <a:r>
              <a:rPr lang="cs-CZ" sz="1400">
                <a:latin typeface="Times New Roman" pitchFamily="18" charset="0"/>
              </a:rPr>
              <a:t> </a:t>
            </a:r>
            <a:r>
              <a:rPr lang="cs-CZ" sz="1400">
                <a:latin typeface="Times New Roman" pitchFamily="18" charset="0"/>
                <a:hlinkClick r:id="rId12"/>
              </a:rPr>
              <a:t>http://moodle2.gymcheb.cz/mod/resource/view.php?id=80644</a:t>
            </a:r>
            <a:endParaRPr lang="cs-CZ" sz="1400">
              <a:latin typeface="Times New Roman" pitchFamily="18" charset="0"/>
            </a:endParaRPr>
          </a:p>
          <a:p>
            <a:pPr lvl="1">
              <a:spcBef>
                <a:spcPct val="10000"/>
              </a:spcBef>
              <a:buFontTx/>
              <a:buChar char="-"/>
            </a:pPr>
            <a:endParaRPr lang="cs-CZ" sz="1400">
              <a:latin typeface="Times New Roman" pitchFamily="18" charset="0"/>
            </a:endParaRPr>
          </a:p>
          <a:p>
            <a:pPr lvl="1">
              <a:spcBef>
                <a:spcPct val="10000"/>
              </a:spcBef>
              <a:buFontTx/>
              <a:buChar char="-"/>
            </a:pPr>
            <a:endParaRPr lang="cs-CZ" sz="1600">
              <a:latin typeface="Times New Roman" pitchFamily="18" charset="0"/>
            </a:endParaRPr>
          </a:p>
          <a:p>
            <a:pPr lvl="1">
              <a:spcBef>
                <a:spcPct val="10000"/>
              </a:spcBef>
              <a:buFontTx/>
              <a:buChar char="-"/>
            </a:pPr>
            <a:endParaRPr lang="cs-CZ" sz="1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4973</TotalTime>
  <Words>1402</Words>
  <Application>Microsoft Office PowerPoint</Application>
  <PresentationFormat>Předvádění na obrazovce (4:3)</PresentationFormat>
  <Paragraphs>214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12.1 Otáčivé účinky síly</vt:lpstr>
      <vt:lpstr>12.2 Co už umíme </vt:lpstr>
      <vt:lpstr>12.3 Nové pojmy</vt:lpstr>
      <vt:lpstr>12.4 Výklad nového učiva</vt:lpstr>
      <vt:lpstr>12.5 Procvičení a příklady</vt:lpstr>
      <vt:lpstr>12.6 Něco navíc pro šikovné</vt:lpstr>
      <vt:lpstr>12.7 CLIL – Moment of force</vt:lpstr>
      <vt:lpstr>12.8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Zuzka</cp:lastModifiedBy>
  <cp:revision>598</cp:revision>
  <dcterms:created xsi:type="dcterms:W3CDTF">2010-10-18T18:21:56Z</dcterms:created>
  <dcterms:modified xsi:type="dcterms:W3CDTF">2013-01-16T21:31:55Z</dcterms:modified>
</cp:coreProperties>
</file>