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FF5050"/>
    <a:srgbClr val="99FF33"/>
    <a:srgbClr val="CC99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7" d="100"/>
          <a:sy n="67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20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ACD2A6-4417-499F-A638-AFCF17DD14F7}" type="datetimeFigureOut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5E5AC0-F390-4A2F-9341-121D35CAA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95070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EEC015-9002-4749-A3E6-0C7D6FC7C124}" type="datetimeFigureOut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8D8586-6DFE-40B9-8263-A34193C142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66673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Víte, kdo způsobuje angínu, chřipku, nebo neštovice?</a:t>
            </a:r>
          </a:p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C578F7-F604-4B4E-8E64-3FA08993A2F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3317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FFF0B-F79C-4816-B45D-E34C944BCFC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14341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B6D2E6-27A8-43EB-AEA7-4AE96554F08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15365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0DA7E3-4537-4B9B-995F-B21657B0B34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16389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78E813-487D-498A-AF19-86B7B95B59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17413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A22A80-7E8B-4050-AE84-65D402760B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18437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91DEBE-57DC-4D82-B6E4-7B02A6482A2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19461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F9337-6A7D-444D-BEDF-7F1B5E6DE06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20485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124C-98AC-43FD-8AD2-40D20F6549FE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84B9-54AD-4CD9-9D3C-869CEFDFBC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17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D973-2807-46C2-BEEE-006F625A7C08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B1B09-3783-41B0-82A0-93240D00E3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9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1CA9-B623-4956-A7A0-2914D1AB7336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33B3-13A7-4EB8-9EA2-73F627ACF9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68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0E3F-E6C2-4829-B18D-A03890B251CF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53FA-364D-4BFC-9D64-D80511FA7F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15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AEE9-2268-44A7-A728-9F5BB67EE932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060E-BCF2-4861-A8D2-77754810FF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18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DF15-1CE0-4B5C-A451-FA6949F8AB1E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262-5198-490C-93E0-7BCBA7E190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09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97EE-ECE6-4047-B815-A4C04510E259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A0B4-9365-4517-A93A-4BB35219AC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28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B1D8-A760-43C5-9BF4-BA0B29225B00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EAB3-C7D3-49E5-A769-B235BF0FE4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69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FC7D-9855-4848-90CE-EC52553B867A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EEC4-51E9-43A1-9F62-DB51D6F579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72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E8C9-B1C5-4430-BE6F-68F2A35DD414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EB9F-DF8E-4231-910D-81FE78D36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5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9F55-2951-4CA1-ABD3-A9E3E09D9476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30AD-413B-4258-89AD-2D6652D27B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74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A3736-0B6C-4CBA-BEAA-4A50DA262E34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E53F33-61B2-4F97-8BC1-AB532ED49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eehugger.com/corporate-responsibility/busting-a-myth-does-facebook-water-vapor-comment-disprove-global-warming.html" TargetMode="External"/><Relationship Id="rId3" Type="http://schemas.openxmlformats.org/officeDocument/2006/relationships/hyperlink" Target="http://www.health.com/health/gallery/0,,20306715_8,00.html" TargetMode="External"/><Relationship Id="rId7" Type="http://schemas.openxmlformats.org/officeDocument/2006/relationships/hyperlink" Target="http://scribnerarts.wordpress.com/2011/03/24/new-database-book-review-digest-retrospective/" TargetMode="External"/><Relationship Id="rId2" Type="http://schemas.openxmlformats.org/officeDocument/2006/relationships/hyperlink" Target="http://geologie.vsb.cz/loziska/suroviny/nerudy/k%C5%99eme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haonline.cz/clanek/trapasy/4343/kapka-vody-letela-650-kilometru-a-vcera-spadla-v-praze.html" TargetMode="External"/><Relationship Id="rId5" Type="http://schemas.openxmlformats.org/officeDocument/2006/relationships/hyperlink" Target="http://www.toppapir.cz/trojuhelnik-s-ryskou-45-177-plast-transparent/d-58831.htm" TargetMode="External"/><Relationship Id="rId4" Type="http://schemas.openxmlformats.org/officeDocument/2006/relationships/hyperlink" Target="http://bricolaje.facilisimo.com/foros/otras-tareas/nivel-o-plomada_37155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25400" y="655638"/>
            <a:ext cx="7786688" cy="792162"/>
          </a:xfrm>
        </p:spPr>
        <p:txBody>
          <a:bodyPr/>
          <a:lstStyle/>
          <a:p>
            <a:pPr algn="l"/>
            <a:r>
              <a:rPr lang="cs-CZ" sz="2500" b="1" dirty="0" smtClean="0">
                <a:cs typeface="Times New Roman" pitchFamily="18" charset="0"/>
              </a:rPr>
              <a:t>1.1 Druhy a vlastnosti látek a těles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Fyzika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sz="120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Mgr. Hana Jirkovská</a:t>
            </a:r>
          </a:p>
          <a:p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obrázek 5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256338"/>
            <a:ext cx="28432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60350" y="1408113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folHlink"/>
                </a:solidFill>
              </a:rPr>
              <a:t>O čem je fyzika?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7175" y="2058988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Výsledky fyzikálního výzkumu umožňují lidem snadnější a pohodlnější </a:t>
            </a:r>
            <a:r>
              <a:rPr lang="cs-CZ" dirty="0" smtClean="0"/>
              <a:t>život.</a:t>
            </a:r>
            <a:endParaRPr lang="cs-CZ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60350" y="2951163"/>
            <a:ext cx="4032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Pomáhá nám pochopit svět kolem nás, podobně jako další přírodní vědy (chemie, lékařství, biologie, zeměpis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2059" name="Picture 11" descr="Snímek 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048000"/>
            <a:ext cx="4392612" cy="29019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brázek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123950"/>
            <a:ext cx="1590675" cy="18002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Obrázek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2087562" cy="14001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Obráze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456113"/>
            <a:ext cx="2147888" cy="11525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bráze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927100"/>
            <a:ext cx="2339975" cy="17811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7" grpId="0"/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	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Fyzika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11267" name="Nadpis 1"/>
          <p:cNvSpPr txBox="1">
            <a:spLocks/>
          </p:cNvSpPr>
          <p:nvPr/>
        </p:nvSpPr>
        <p:spPr bwMode="auto">
          <a:xfrm>
            <a:off x="20638" y="665163"/>
            <a:ext cx="38306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500" b="1">
                <a:latin typeface="Times New Roman" pitchFamily="18" charset="0"/>
                <a:cs typeface="Times New Roman" pitchFamily="18" charset="0"/>
              </a:rPr>
              <a:t>1.10 Anotace</a:t>
            </a:r>
          </a:p>
        </p:txBody>
      </p:sp>
      <p:graphicFrame>
        <p:nvGraphicFramePr>
          <p:cNvPr id="1129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29461"/>
              </p:ext>
            </p:extLst>
          </p:nvPr>
        </p:nvGraphicFramePr>
        <p:xfrm>
          <a:off x="1042988" y="1701800"/>
          <a:ext cx="7273925" cy="4214814"/>
        </p:xfrm>
        <a:graphic>
          <a:graphicData uri="http://schemas.openxmlformats.org/drawingml/2006/table">
            <a:tbl>
              <a:tblPr/>
              <a:tblGrid>
                <a:gridCol w="1908175"/>
                <a:gridCol w="5365750"/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Hana Jirkovská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06/2012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Látka, těleso, pevné skupenství, kapalné skupenství, plynné skupenství, vlastnosti, svislý směr, vodorovný směr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2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Prezentace popisující rozdíl mezi látkou a tělesem, jejich skupenství a vlastnosti.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0" y="592138"/>
            <a:ext cx="6588125" cy="792162"/>
          </a:xfrm>
        </p:spPr>
        <p:txBody>
          <a:bodyPr/>
          <a:lstStyle/>
          <a:p>
            <a:pPr algn="l"/>
            <a:r>
              <a:rPr lang="cs-CZ" sz="2500" b="1" dirty="0" smtClean="0">
                <a:cs typeface="Times New Roman" pitchFamily="18" charset="0"/>
              </a:rPr>
              <a:t>1.2 Známé pojmy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Fyzika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5575" y="1279525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3 skupenství látek: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46075" y="1663700"/>
            <a:ext cx="5689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pevné</a:t>
            </a:r>
            <a:r>
              <a:rPr lang="cs-CZ" dirty="0" smtClean="0"/>
              <a:t> </a:t>
            </a:r>
            <a:r>
              <a:rPr lang="cs-CZ" dirty="0"/>
              <a:t>– dřevo, železo, plast</a:t>
            </a:r>
          </a:p>
          <a:p>
            <a:pPr>
              <a:buFontTx/>
              <a:buChar char="•"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kapalné</a:t>
            </a:r>
            <a:r>
              <a:rPr lang="cs-CZ" dirty="0" smtClean="0"/>
              <a:t> </a:t>
            </a:r>
            <a:r>
              <a:rPr lang="cs-CZ" dirty="0"/>
              <a:t>– olej, limonáda, mléko</a:t>
            </a:r>
          </a:p>
          <a:p>
            <a:pPr>
              <a:buFontTx/>
              <a:buChar char="•"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plynné</a:t>
            </a:r>
            <a:r>
              <a:rPr lang="cs-CZ" dirty="0" smtClean="0"/>
              <a:t> </a:t>
            </a:r>
            <a:r>
              <a:rPr lang="cs-CZ" dirty="0"/>
              <a:t>– vzduch, oxid uhličitý, kyslík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60338" y="2933700"/>
            <a:ext cx="8785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/>
              <a:t>Benzin</a:t>
            </a:r>
            <a:r>
              <a:rPr lang="cs-CZ" dirty="0"/>
              <a:t>, sklo, kyslík, voda, mosaz, dusík, uhlí, vodní pára, stříbro, džus, svítiplyn, žula, vosk, měď a ocet jsou různé látky při obvyklé teplotě v místnosti. Roztřiď je do tabulky.</a:t>
            </a:r>
          </a:p>
        </p:txBody>
      </p:sp>
      <p:graphicFrame>
        <p:nvGraphicFramePr>
          <p:cNvPr id="3102" name="Group 30"/>
          <p:cNvGraphicFramePr>
            <a:graphicFrameLocks noGrp="1"/>
          </p:cNvGraphicFramePr>
          <p:nvPr/>
        </p:nvGraphicFramePr>
        <p:xfrm>
          <a:off x="266700" y="3683000"/>
          <a:ext cx="8497888" cy="1188720"/>
        </p:xfrm>
        <a:graphic>
          <a:graphicData uri="http://schemas.openxmlformats.org/drawingml/2006/table">
            <a:tbl>
              <a:tblPr/>
              <a:tblGrid>
                <a:gridCol w="1901825"/>
                <a:gridCol w="6596063"/>
              </a:tblGrid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Látky pevné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Látky kapalné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Látky plynné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146050" y="5222875"/>
            <a:ext cx="640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Voda ve 3 podobách: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42900" y="5537200"/>
            <a:ext cx="27352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led</a:t>
            </a:r>
            <a:r>
              <a:rPr lang="cs-CZ" dirty="0" smtClean="0"/>
              <a:t> </a:t>
            </a:r>
            <a:r>
              <a:rPr lang="cs-CZ" dirty="0"/>
              <a:t>– pevná látka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9900"/>
                </a:solidFill>
              </a:rPr>
              <a:t> </a:t>
            </a:r>
            <a:r>
              <a:rPr lang="cs-CZ" b="1" dirty="0">
                <a:solidFill>
                  <a:srgbClr val="009900"/>
                </a:solidFill>
              </a:rPr>
              <a:t>v</a:t>
            </a:r>
            <a:r>
              <a:rPr lang="cs-CZ" b="1" dirty="0" smtClean="0">
                <a:solidFill>
                  <a:srgbClr val="009900"/>
                </a:solidFill>
              </a:rPr>
              <a:t>oda</a:t>
            </a:r>
            <a:r>
              <a:rPr lang="cs-CZ" dirty="0" smtClean="0"/>
              <a:t> </a:t>
            </a:r>
            <a:r>
              <a:rPr lang="cs-CZ" dirty="0"/>
              <a:t>– kapalina</a:t>
            </a:r>
          </a:p>
          <a:p>
            <a:pPr>
              <a:buFontTx/>
              <a:buChar char="•"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vodní</a:t>
            </a:r>
            <a:r>
              <a:rPr lang="cs-CZ" dirty="0" smtClean="0"/>
              <a:t> </a:t>
            </a:r>
            <a:r>
              <a:rPr lang="cs-CZ" b="1" dirty="0">
                <a:solidFill>
                  <a:srgbClr val="009900"/>
                </a:solidFill>
              </a:rPr>
              <a:t>pára</a:t>
            </a:r>
            <a:r>
              <a:rPr lang="cs-CZ" dirty="0"/>
              <a:t> – plyn</a:t>
            </a:r>
          </a:p>
        </p:txBody>
      </p:sp>
      <p:pic>
        <p:nvPicPr>
          <p:cNvPr id="3106" name="Picture 34" descr="man-made-vap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33975"/>
            <a:ext cx="2084388" cy="16081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705780_import-diky-fyzikalnim-zakonum-se-spousta-mikroskopickych-kapicek-spoji-v-jednu-velkou-destovou-kapku-a-kdyz-je-tak-velka-ze-ji-uz-mrak-neudrzi-jednoduse-spadne-na-z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5084763"/>
            <a:ext cx="2155825" cy="14351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691653-img-snehova-vloc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793750"/>
            <a:ext cx="2878137" cy="1835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141288" y="26304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Úloha: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103" grpId="0"/>
      <p:bldP spid="3104" grpId="0"/>
      <p:bldP spid="3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55638"/>
            <a:ext cx="6121400" cy="792162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cs typeface="Times New Roman" pitchFamily="18" charset="0"/>
              </a:rPr>
              <a:t>1.3 Nové pojmy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Fyzika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388" y="1477963"/>
            <a:ext cx="7993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b="1">
                <a:solidFill>
                  <a:schemeClr val="folHlink"/>
                </a:solidFill>
              </a:rPr>
              <a:t> Těleso –</a:t>
            </a:r>
            <a:r>
              <a:rPr lang="cs-CZ"/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177925" y="1500188"/>
            <a:ext cx="499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věc, předmět z hlediska fyziky, je z určité látky, má různé vlastnosti, např. objem, tvar, hmotnost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4150" y="2341563"/>
            <a:ext cx="452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b="1">
                <a:solidFill>
                  <a:srgbClr val="009900"/>
                </a:solidFill>
              </a:rPr>
              <a:t> Látka –</a:t>
            </a:r>
            <a:r>
              <a:rPr lang="cs-CZ"/>
              <a:t>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149350" y="2354263"/>
            <a:ext cx="4752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 látek jsou tělesa, mají různé vlastnosti, např. barvu, hustotu, nemají tvar ani velikost, existují ve skupenství pevném, kapalném a plynném. Kapaliny a plyny mají společný název tekutiny.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84150" y="3783013"/>
            <a:ext cx="6049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b="1">
                <a:solidFill>
                  <a:schemeClr val="folHlink"/>
                </a:solidFill>
              </a:rPr>
              <a:t> Plazma –</a:t>
            </a:r>
            <a:r>
              <a:rPr lang="cs-CZ"/>
              <a:t>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279525" y="3808413"/>
            <a:ext cx="496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jde o zvláštní stav látky, který je někdy nazýván čtvrtým skupenstvím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9388" y="4791075"/>
            <a:ext cx="3529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b="1">
                <a:solidFill>
                  <a:srgbClr val="009900"/>
                </a:solidFill>
              </a:rPr>
              <a:t> Vodorovný směr –</a:t>
            </a:r>
            <a:r>
              <a:rPr lang="cs-CZ"/>
              <a:t>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182813" y="4816475"/>
            <a:ext cx="237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určujeme pomocí vodováhy (libely)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74625" y="5726113"/>
            <a:ext cx="3743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b="1">
                <a:solidFill>
                  <a:schemeClr val="folHlink"/>
                </a:solidFill>
              </a:rPr>
              <a:t> Svislý směr –</a:t>
            </a:r>
            <a:r>
              <a:rPr lang="cs-CZ"/>
              <a:t> 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654175" y="5738813"/>
            <a:ext cx="5329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určujeme pomocí olovnice</a:t>
            </a:r>
          </a:p>
        </p:txBody>
      </p:sp>
      <p:pic>
        <p:nvPicPr>
          <p:cNvPr id="4112" name="Picture 16" descr="Snímek 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2997200"/>
            <a:ext cx="1219200" cy="3629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Snímek 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17575"/>
            <a:ext cx="2665412" cy="20018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p_11755954371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4405313"/>
            <a:ext cx="2952750" cy="2219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5" grpId="0"/>
      <p:bldP spid="4106" grpId="0"/>
      <p:bldP spid="4107" grpId="0"/>
      <p:bldP spid="4108" grpId="0"/>
      <p:bldP spid="4109" grpId="0"/>
      <p:bldP spid="4110" grpId="0"/>
      <p:bldP spid="4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0" y="655638"/>
            <a:ext cx="4284663" cy="792162"/>
          </a:xfrm>
        </p:spPr>
        <p:txBody>
          <a:bodyPr/>
          <a:lstStyle/>
          <a:p>
            <a:pPr algn="l"/>
            <a:r>
              <a:rPr lang="cs-CZ" sz="2400" b="1" dirty="0" smtClean="0">
                <a:cs typeface="Times New Roman" pitchFamily="18" charset="0"/>
              </a:rPr>
              <a:t>1.4 Výklad nového učiva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Fyzika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850" y="20669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4925" y="1406525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1) Tělesa a látky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74638" y="1749425"/>
            <a:ext cx="8713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Tělesa jsou pevná, kapalná a plynná. Jsou z pevných, kapalných a plynných látek.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68288" y="2047875"/>
            <a:ext cx="8856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rgbClr val="009900"/>
                </a:solidFill>
              </a:rPr>
              <a:t>Příklady </a:t>
            </a:r>
            <a:r>
              <a:rPr lang="cs-CZ" b="1" dirty="0">
                <a:solidFill>
                  <a:srgbClr val="009900"/>
                </a:solidFill>
              </a:rPr>
              <a:t>látek:</a:t>
            </a:r>
            <a:r>
              <a:rPr lang="cs-CZ" dirty="0"/>
              <a:t> dřevo, voda, vzduch, ocel, mléko, dusík, hliník, oxid uhličitý, sůl, rtuť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73050" y="2352675"/>
            <a:ext cx="903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rgbClr val="009900"/>
                </a:solidFill>
              </a:rPr>
              <a:t>Příklady těles</a:t>
            </a:r>
            <a:r>
              <a:rPr lang="cs-CZ" b="1" dirty="0">
                <a:solidFill>
                  <a:srgbClr val="009900"/>
                </a:solidFill>
              </a:rPr>
              <a:t>:</a:t>
            </a:r>
            <a:r>
              <a:rPr lang="cs-CZ" dirty="0"/>
              <a:t> sešit, dešťová kapka, čaj ve sklenici, hliníkový drát, vzduch ve třídě, kapr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8575" y="269875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2) Vlastnosti pevných látek a těles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9875" y="2994025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Pevná tělesa mají stálý objem při stálé teplotě, stálý tvar, některá jsou z látek pružných (ocel, plast), tvárných (hlína, plastelína) nebo křehkých (sklo, křída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8575" y="3659188"/>
            <a:ext cx="7920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3) Vlastnosti kapalin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60350" y="3963988"/>
            <a:ext cx="53292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Kapaliny mají tvar podle nádoby, v klidu vodorovnou hladinu, stálý objem při stálé teplotě, považujeme je za nestlačitelné, jsou </a:t>
            </a:r>
            <a:r>
              <a:rPr lang="cs-CZ" dirty="0" smtClean="0"/>
              <a:t>tekuté.</a:t>
            </a:r>
            <a:endParaRPr lang="cs-CZ" dirty="0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4925" y="4864100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4) Vlastnosti plynů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66700" y="5157788"/>
            <a:ext cx="511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Plyny mají tvar i objem podle nádoby, jsou tekuté, stlačitelné a </a:t>
            </a:r>
            <a:r>
              <a:rPr lang="cs-CZ" dirty="0" smtClean="0"/>
              <a:t>rozpínavé.</a:t>
            </a:r>
            <a:endParaRPr lang="cs-CZ" dirty="0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0325" y="631825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Některé plyny a kapaliny jsou jedovaté a </a:t>
            </a:r>
            <a:r>
              <a:rPr lang="cs-CZ" dirty="0" smtClean="0"/>
              <a:t>hořlavé.</a:t>
            </a:r>
            <a:endParaRPr lang="cs-CZ" dirty="0"/>
          </a:p>
        </p:txBody>
      </p:sp>
      <p:pic>
        <p:nvPicPr>
          <p:cNvPr id="5137" name="Picture 17" descr="plaste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3516313"/>
            <a:ext cx="1871662" cy="1450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O1_14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620713"/>
            <a:ext cx="2182813" cy="10969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mp9003058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25875"/>
            <a:ext cx="1439863" cy="12715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large-tea-cup-leafs-400x4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276850"/>
            <a:ext cx="1439862" cy="14398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kap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649288"/>
            <a:ext cx="1608137" cy="1117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drip-8764_6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229225"/>
            <a:ext cx="1835150" cy="13763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F_inflammab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837238"/>
            <a:ext cx="503238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FUR25305b_500px_Hazard_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82930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15875" y="658813"/>
            <a:ext cx="3997325" cy="793750"/>
          </a:xfrm>
        </p:spPr>
        <p:txBody>
          <a:bodyPr/>
          <a:lstStyle/>
          <a:p>
            <a:pPr algn="l"/>
            <a:r>
              <a:rPr lang="cs-CZ" sz="2500" b="1" dirty="0" smtClean="0">
                <a:cs typeface="Times New Roman" pitchFamily="18" charset="0"/>
              </a:rPr>
              <a:t>1.5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Fyzika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9388" y="1341438"/>
            <a:ext cx="7993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folHlink"/>
                </a:solidFill>
              </a:rPr>
              <a:t>1)</a:t>
            </a:r>
            <a:r>
              <a:rPr lang="cs-CZ" dirty="0"/>
              <a:t> Napiš, jak se nazývá pomůcka, kterou určujeme svislý </a:t>
            </a:r>
            <a:r>
              <a:rPr lang="cs-CZ" dirty="0" smtClean="0"/>
              <a:t>směr. </a:t>
            </a:r>
            <a:endParaRPr lang="cs-CZ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11863" y="134620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9900"/>
                </a:solidFill>
              </a:rPr>
              <a:t>……………..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342188" y="135096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OLOVNICE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9388" y="1787525"/>
            <a:ext cx="7561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2)</a:t>
            </a:r>
            <a:r>
              <a:rPr lang="cs-CZ"/>
              <a:t> Směr svislý je na vodorovnou rovinu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10013" y="1782763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9900"/>
                </a:solidFill>
              </a:rPr>
              <a:t>……………..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235575" y="1782763"/>
            <a:ext cx="2303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KOLMÝ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79388" y="2228850"/>
            <a:ext cx="8856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folHlink"/>
                </a:solidFill>
              </a:rPr>
              <a:t>3)</a:t>
            </a:r>
            <a:r>
              <a:rPr lang="cs-CZ" dirty="0"/>
              <a:t> Do obrázku nakresli hladinu kapalného tělesa v široké části konve i ve výtokové </a:t>
            </a:r>
            <a:r>
              <a:rPr lang="cs-CZ" dirty="0" smtClean="0"/>
              <a:t>trubici.</a:t>
            </a:r>
            <a:endParaRPr lang="cs-CZ" dirty="0"/>
          </a:p>
        </p:txBody>
      </p:sp>
      <p:pic>
        <p:nvPicPr>
          <p:cNvPr id="6156" name="Picture 12" descr="Snímek 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3416300" cy="825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967163" y="320198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9900"/>
                </a:solidFill>
              </a:rPr>
              <a:t>……………..</a:t>
            </a:r>
          </a:p>
        </p:txBody>
      </p:sp>
      <p:pic>
        <p:nvPicPr>
          <p:cNvPr id="6158" name="Picture 14" descr="Snímek 00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646363"/>
            <a:ext cx="3384550" cy="8175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84150" y="3606800"/>
            <a:ext cx="8281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4)</a:t>
            </a:r>
            <a:r>
              <a:rPr lang="cs-CZ"/>
              <a:t> Doplň údaje v tabulce:</a:t>
            </a:r>
          </a:p>
        </p:txBody>
      </p:sp>
      <p:graphicFrame>
        <p:nvGraphicFramePr>
          <p:cNvPr id="6189" name="Group 45"/>
          <p:cNvGraphicFramePr>
            <a:graphicFrameLocks noGrp="1"/>
          </p:cNvGraphicFramePr>
          <p:nvPr/>
        </p:nvGraphicFramePr>
        <p:xfrm>
          <a:off x="520700" y="4024313"/>
          <a:ext cx="7488238" cy="792480"/>
        </p:xfrm>
        <a:graphic>
          <a:graphicData uri="http://schemas.openxmlformats.org/drawingml/2006/table">
            <a:tbl>
              <a:tblPr/>
              <a:tblGrid>
                <a:gridCol w="1071563"/>
                <a:gridCol w="1066800"/>
                <a:gridCol w="1071562"/>
                <a:gridCol w="1068388"/>
                <a:gridCol w="1071562"/>
                <a:gridCol w="1066800"/>
                <a:gridCol w="1071563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Látka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vzduch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dřevo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mléko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Těleso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kružítko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talíř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svíčka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212725" y="4935538"/>
            <a:ext cx="8713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5)</a:t>
            </a:r>
            <a:r>
              <a:rPr lang="cs-CZ"/>
              <a:t> Zaškrtni čísla u slov, která nejsou názvy látek. Správné odpovědi jsou označeny prvočísly.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452438" y="5297488"/>
            <a:ext cx="8691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dirty="0" smtClean="0">
                <a:latin typeface="Times New Roman" pitchFamily="18" charset="0"/>
              </a:rPr>
              <a:t>1.cement</a:t>
            </a:r>
            <a:r>
              <a:rPr lang="cs-CZ" dirty="0">
                <a:latin typeface="Times New Roman" pitchFamily="18" charset="0"/>
              </a:rPr>
              <a:t>		</a:t>
            </a:r>
            <a:r>
              <a:rPr lang="cs-CZ" dirty="0" smtClean="0">
                <a:latin typeface="Times New Roman" pitchFamily="18" charset="0"/>
              </a:rPr>
              <a:t>3.čepice</a:t>
            </a:r>
            <a:r>
              <a:rPr lang="cs-CZ" dirty="0">
                <a:latin typeface="Times New Roman" pitchFamily="18" charset="0"/>
              </a:rPr>
              <a:t>		</a:t>
            </a:r>
            <a:r>
              <a:rPr lang="cs-CZ" dirty="0" smtClean="0">
                <a:latin typeface="Times New Roman" pitchFamily="18" charset="0"/>
              </a:rPr>
              <a:t>5.pes</a:t>
            </a:r>
            <a:r>
              <a:rPr lang="cs-CZ" dirty="0">
                <a:latin typeface="Times New Roman" pitchFamily="18" charset="0"/>
              </a:rPr>
              <a:t>		</a:t>
            </a:r>
            <a:r>
              <a:rPr lang="cs-CZ" dirty="0" smtClean="0">
                <a:latin typeface="Times New Roman" pitchFamily="18" charset="0"/>
              </a:rPr>
              <a:t>7.lampa</a:t>
            </a:r>
            <a:r>
              <a:rPr lang="cs-CZ" dirty="0">
                <a:latin typeface="Times New Roman" pitchFamily="18" charset="0"/>
              </a:rPr>
              <a:t>		</a:t>
            </a:r>
            <a:r>
              <a:rPr lang="cs-CZ" dirty="0" smtClean="0">
                <a:latin typeface="Times New Roman" pitchFamily="18" charset="0"/>
              </a:rPr>
              <a:t>9.hedvábí</a:t>
            </a:r>
            <a:endParaRPr lang="cs-CZ" dirty="0">
              <a:latin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</a:rPr>
              <a:t>2.židle</a:t>
            </a:r>
            <a:r>
              <a:rPr lang="cs-CZ" dirty="0">
                <a:latin typeface="Times New Roman" pitchFamily="18" charset="0"/>
              </a:rPr>
              <a:t>		</a:t>
            </a:r>
            <a:r>
              <a:rPr lang="cs-CZ" dirty="0" smtClean="0">
                <a:latin typeface="Times New Roman" pitchFamily="18" charset="0"/>
              </a:rPr>
              <a:t>4.plast</a:t>
            </a:r>
            <a:r>
              <a:rPr lang="cs-CZ" dirty="0">
                <a:latin typeface="Times New Roman" pitchFamily="18" charset="0"/>
              </a:rPr>
              <a:t>		</a:t>
            </a:r>
            <a:r>
              <a:rPr lang="cs-CZ" dirty="0" smtClean="0">
                <a:latin typeface="Times New Roman" pitchFamily="18" charset="0"/>
              </a:rPr>
              <a:t>6.hliník</a:t>
            </a:r>
            <a:r>
              <a:rPr lang="cs-CZ" dirty="0">
                <a:latin typeface="Times New Roman" pitchFamily="18" charset="0"/>
              </a:rPr>
              <a:t>		</a:t>
            </a:r>
            <a:r>
              <a:rPr lang="cs-CZ" dirty="0" smtClean="0">
                <a:latin typeface="Times New Roman" pitchFamily="18" charset="0"/>
              </a:rPr>
              <a:t>8.vlna</a:t>
            </a:r>
            <a:r>
              <a:rPr lang="cs-CZ" dirty="0">
                <a:latin typeface="Times New Roman" pitchFamily="18" charset="0"/>
              </a:rPr>
              <a:t>		</a:t>
            </a:r>
            <a:r>
              <a:rPr lang="cs-CZ" dirty="0" smtClean="0">
                <a:latin typeface="Times New Roman" pitchFamily="18" charset="0"/>
              </a:rPr>
              <a:t>10.vosk</a:t>
            </a:r>
            <a:endParaRPr lang="cs-CZ" dirty="0">
              <a:latin typeface="Times New Roman" pitchFamily="18" charset="0"/>
            </a:endParaRPr>
          </a:p>
        </p:txBody>
      </p:sp>
      <p:sp>
        <p:nvSpPr>
          <p:cNvPr id="6193" name="AutoShape 49"/>
          <p:cNvSpPr>
            <a:spLocks noChangeArrowheads="1"/>
          </p:cNvSpPr>
          <p:nvPr/>
        </p:nvSpPr>
        <p:spPr bwMode="auto">
          <a:xfrm>
            <a:off x="1206500" y="5641975"/>
            <a:ext cx="215900" cy="215900"/>
          </a:xfrm>
          <a:prstGeom prst="star5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4" name="AutoShape 50"/>
          <p:cNvSpPr>
            <a:spLocks noChangeArrowheads="1"/>
          </p:cNvSpPr>
          <p:nvPr/>
        </p:nvSpPr>
        <p:spPr bwMode="auto">
          <a:xfrm>
            <a:off x="3189288" y="5360988"/>
            <a:ext cx="215900" cy="215900"/>
          </a:xfrm>
          <a:prstGeom prst="star5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5" name="AutoShape 51"/>
          <p:cNvSpPr>
            <a:spLocks noChangeArrowheads="1"/>
          </p:cNvSpPr>
          <p:nvPr/>
        </p:nvSpPr>
        <p:spPr bwMode="auto">
          <a:xfrm>
            <a:off x="4735513" y="5380038"/>
            <a:ext cx="215900" cy="215900"/>
          </a:xfrm>
          <a:prstGeom prst="star5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6" name="AutoShape 52"/>
          <p:cNvSpPr>
            <a:spLocks noChangeArrowheads="1"/>
          </p:cNvSpPr>
          <p:nvPr/>
        </p:nvSpPr>
        <p:spPr bwMode="auto">
          <a:xfrm>
            <a:off x="6851650" y="5380038"/>
            <a:ext cx="215900" cy="215900"/>
          </a:xfrm>
          <a:prstGeom prst="star5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7" grpId="0"/>
      <p:bldP spid="6159" grpId="0"/>
      <p:bldP spid="6190" grpId="0"/>
      <p:bldP spid="6191" grpId="0"/>
      <p:bldP spid="6193" grpId="0" animBg="1"/>
      <p:bldP spid="6194" grpId="0" animBg="1"/>
      <p:bldP spid="6195" grpId="0" animBg="1"/>
      <p:bldP spid="61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ctrTitle"/>
          </p:nvPr>
        </p:nvSpPr>
        <p:spPr>
          <a:xfrm>
            <a:off x="0" y="655638"/>
            <a:ext cx="4284663" cy="792162"/>
          </a:xfrm>
        </p:spPr>
        <p:txBody>
          <a:bodyPr/>
          <a:lstStyle/>
          <a:p>
            <a:pPr algn="l"/>
            <a:r>
              <a:rPr lang="cs-CZ" sz="2500" b="1" smtClean="0">
                <a:cs typeface="Times New Roman" pitchFamily="18" charset="0"/>
              </a:rPr>
              <a:t>1.6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	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Fyzika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pic>
        <p:nvPicPr>
          <p:cNvPr id="7173" name="Picture 5" descr="Snímek 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03338"/>
            <a:ext cx="3151188" cy="1958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635375" y="1628775"/>
            <a:ext cx="518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1)</a:t>
            </a:r>
            <a:r>
              <a:rPr lang="cs-CZ"/>
              <a:t> Jakou společnou vlastnost mají kapaliny a plyny?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81438" y="1947863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9900"/>
                </a:solidFill>
              </a:rPr>
              <a:t>……………..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898900" y="2346325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t</a:t>
            </a:r>
            <a:r>
              <a:rPr lang="cs-CZ" dirty="0" smtClean="0"/>
              <a:t>ekutost</a:t>
            </a:r>
            <a:endParaRPr lang="cs-CZ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19075" y="3395663"/>
            <a:ext cx="741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2)</a:t>
            </a:r>
            <a:r>
              <a:rPr lang="cs-CZ"/>
              <a:t> Jaké rozdílné vlastnosti mají kapaliny a plyny?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821238" y="3389313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9900"/>
                </a:solidFill>
              </a:rPr>
              <a:t>……………..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58788" y="3687763"/>
            <a:ext cx="8353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Plyny jsou stlačitelné, kapaliny mají stálý objem a v klidu vodorovnou </a:t>
            </a:r>
            <a:r>
              <a:rPr lang="cs-CZ" dirty="0" smtClean="0"/>
              <a:t>hladinu.</a:t>
            </a:r>
            <a:endParaRPr lang="cs-CZ" dirty="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22250" y="4086225"/>
            <a:ext cx="6697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folHlink"/>
                </a:solidFill>
              </a:rPr>
              <a:t>3)</a:t>
            </a:r>
            <a:r>
              <a:rPr lang="cs-CZ"/>
              <a:t> Přiřaďte k sobě těleso a jemu odpovídající látku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58788" y="4370388"/>
            <a:ext cx="813593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/>
              <a:t>1.láhev</a:t>
            </a:r>
            <a:r>
              <a:rPr lang="cs-CZ" dirty="0"/>
              <a:t>			</a:t>
            </a:r>
            <a:r>
              <a:rPr lang="cs-CZ" dirty="0" smtClean="0"/>
              <a:t>a)kámen</a:t>
            </a:r>
            <a:endParaRPr lang="cs-CZ" dirty="0"/>
          </a:p>
          <a:p>
            <a:r>
              <a:rPr lang="cs-CZ" dirty="0" smtClean="0"/>
              <a:t>2.zátka</a:t>
            </a:r>
            <a:r>
              <a:rPr lang="cs-CZ" dirty="0"/>
              <a:t>			</a:t>
            </a:r>
            <a:r>
              <a:rPr lang="cs-CZ" dirty="0" smtClean="0"/>
              <a:t>b)hliník</a:t>
            </a:r>
            <a:endParaRPr lang="cs-CZ" dirty="0"/>
          </a:p>
          <a:p>
            <a:r>
              <a:rPr lang="cs-CZ" dirty="0" smtClean="0"/>
              <a:t>3.kniha</a:t>
            </a:r>
            <a:r>
              <a:rPr lang="cs-CZ" dirty="0"/>
              <a:t>			</a:t>
            </a:r>
            <a:r>
              <a:rPr lang="cs-CZ" dirty="0" smtClean="0"/>
              <a:t>c)dřevo</a:t>
            </a:r>
            <a:endParaRPr lang="cs-CZ" dirty="0"/>
          </a:p>
          <a:p>
            <a:r>
              <a:rPr lang="cs-CZ" dirty="0" smtClean="0"/>
              <a:t>4.židle</a:t>
            </a:r>
            <a:r>
              <a:rPr lang="cs-CZ" dirty="0"/>
              <a:t>			</a:t>
            </a:r>
            <a:r>
              <a:rPr lang="cs-CZ" dirty="0" smtClean="0"/>
              <a:t>d)korek</a:t>
            </a:r>
            <a:endParaRPr lang="cs-CZ" dirty="0"/>
          </a:p>
          <a:p>
            <a:r>
              <a:rPr lang="cs-CZ" dirty="0" smtClean="0"/>
              <a:t>5.hřebík</a:t>
            </a:r>
            <a:r>
              <a:rPr lang="cs-CZ" dirty="0"/>
              <a:t>			</a:t>
            </a:r>
            <a:r>
              <a:rPr lang="cs-CZ" dirty="0" smtClean="0"/>
              <a:t>e)sklo</a:t>
            </a:r>
            <a:endParaRPr lang="cs-CZ" dirty="0"/>
          </a:p>
          <a:p>
            <a:r>
              <a:rPr lang="cs-CZ" dirty="0" smtClean="0"/>
              <a:t>6.dlažební </a:t>
            </a:r>
            <a:r>
              <a:rPr lang="cs-CZ" dirty="0"/>
              <a:t>kostka		</a:t>
            </a:r>
            <a:r>
              <a:rPr lang="cs-CZ" dirty="0" smtClean="0"/>
              <a:t>f)papír</a:t>
            </a:r>
            <a:endParaRPr lang="cs-CZ" dirty="0"/>
          </a:p>
          <a:p>
            <a:r>
              <a:rPr lang="cs-CZ" dirty="0" smtClean="0"/>
              <a:t>7.plechovka </a:t>
            </a:r>
            <a:r>
              <a:rPr lang="cs-CZ" dirty="0"/>
              <a:t>od limonády	</a:t>
            </a:r>
            <a:r>
              <a:rPr lang="cs-CZ" dirty="0" smtClean="0"/>
              <a:t>g)vlna</a:t>
            </a:r>
            <a:endParaRPr lang="cs-CZ" dirty="0"/>
          </a:p>
          <a:p>
            <a:r>
              <a:rPr lang="cs-CZ" dirty="0" smtClean="0"/>
              <a:t>8.svetr</a:t>
            </a:r>
            <a:r>
              <a:rPr lang="cs-CZ" dirty="0"/>
              <a:t>			</a:t>
            </a:r>
            <a:r>
              <a:rPr lang="cs-CZ" dirty="0" smtClean="0"/>
              <a:t>h)železo</a:t>
            </a:r>
            <a:endParaRPr lang="cs-CZ" dirty="0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537075" y="4370388"/>
            <a:ext cx="216058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1.e)</a:t>
            </a:r>
          </a:p>
          <a:p>
            <a:r>
              <a:rPr lang="cs-CZ"/>
              <a:t>2.d)</a:t>
            </a:r>
          </a:p>
          <a:p>
            <a:r>
              <a:rPr lang="cs-CZ"/>
              <a:t>3.f)</a:t>
            </a:r>
          </a:p>
          <a:p>
            <a:r>
              <a:rPr lang="cs-CZ"/>
              <a:t>4.c)</a:t>
            </a:r>
          </a:p>
          <a:p>
            <a:r>
              <a:rPr lang="cs-CZ"/>
              <a:t>5.h)</a:t>
            </a:r>
          </a:p>
          <a:p>
            <a:r>
              <a:rPr lang="cs-CZ"/>
              <a:t>6.a)</a:t>
            </a:r>
          </a:p>
          <a:p>
            <a:r>
              <a:rPr lang="cs-CZ"/>
              <a:t>7.b)</a:t>
            </a:r>
          </a:p>
          <a:p>
            <a:r>
              <a:rPr lang="cs-CZ"/>
              <a:t>8.g)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924425" y="4086225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9900"/>
                </a:solidFill>
              </a:rPr>
              <a:t>……………..</a:t>
            </a:r>
          </a:p>
        </p:txBody>
      </p:sp>
      <p:pic>
        <p:nvPicPr>
          <p:cNvPr id="7185" name="Picture 17" descr="Snímek 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76750"/>
            <a:ext cx="3708400" cy="2159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47625" y="655638"/>
            <a:ext cx="7045325" cy="792162"/>
          </a:xfrm>
        </p:spPr>
        <p:txBody>
          <a:bodyPr/>
          <a:lstStyle/>
          <a:p>
            <a:pPr algn="l"/>
            <a:r>
              <a:rPr lang="cs-CZ" sz="2500" b="1" dirty="0" smtClean="0">
                <a:cs typeface="Times New Roman" pitchFamily="18" charset="0"/>
              </a:rPr>
              <a:t>1.7 CLIL – </a:t>
            </a:r>
            <a:r>
              <a:rPr lang="cs-CZ" sz="2500" b="1" dirty="0" err="1" smtClean="0">
                <a:cs typeface="Times New Roman" pitchFamily="18" charset="0"/>
              </a:rPr>
              <a:t>Matter</a:t>
            </a:r>
            <a:r>
              <a:rPr lang="cs-CZ" sz="2500" b="1" dirty="0" smtClean="0">
                <a:cs typeface="Times New Roman" pitchFamily="18" charset="0"/>
              </a:rPr>
              <a:t> and body</a:t>
            </a:r>
          </a:p>
        </p:txBody>
      </p:sp>
      <p:sp>
        <p:nvSpPr>
          <p:cNvPr id="8195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5156200"/>
            <a:ext cx="230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sz="1200"/>
          </a:p>
          <a:p>
            <a:endParaRPr lang="cs-CZ" sz="120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Physics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12725" y="1296988"/>
            <a:ext cx="4033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folHlink"/>
                </a:solidFill>
              </a:rPr>
              <a:t>Vocabulary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12725" y="1692275"/>
            <a:ext cx="864076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Těleso</a:t>
            </a:r>
            <a:r>
              <a:rPr lang="en-US" dirty="0" smtClean="0"/>
              <a:t> – Body				</a:t>
            </a:r>
            <a:r>
              <a:rPr lang="en-US" dirty="0" err="1" smtClean="0"/>
              <a:t>Pružnost</a:t>
            </a:r>
            <a:r>
              <a:rPr lang="en-US" dirty="0" smtClean="0"/>
              <a:t> – Elasticity</a:t>
            </a:r>
          </a:p>
          <a:p>
            <a:r>
              <a:rPr lang="en-US" dirty="0" err="1" smtClean="0"/>
              <a:t>Látka</a:t>
            </a:r>
            <a:r>
              <a:rPr lang="en-US" dirty="0" smtClean="0"/>
              <a:t> – Matter				</a:t>
            </a:r>
            <a:r>
              <a:rPr lang="en-US" dirty="0" err="1" smtClean="0"/>
              <a:t>Nestlačitelnost</a:t>
            </a:r>
            <a:r>
              <a:rPr lang="en-US" dirty="0" smtClean="0"/>
              <a:t> – Incompressibility</a:t>
            </a:r>
          </a:p>
          <a:p>
            <a:r>
              <a:rPr lang="en-US" dirty="0" err="1" smtClean="0"/>
              <a:t>Skupenství</a:t>
            </a:r>
            <a:r>
              <a:rPr lang="en-US" dirty="0" smtClean="0"/>
              <a:t> – State				</a:t>
            </a:r>
            <a:r>
              <a:rPr lang="en-US" dirty="0" err="1" smtClean="0"/>
              <a:t>Rozpínavost</a:t>
            </a:r>
            <a:r>
              <a:rPr lang="en-US" dirty="0" smtClean="0"/>
              <a:t> – Extensibility</a:t>
            </a:r>
          </a:p>
          <a:p>
            <a:r>
              <a:rPr lang="en-US" dirty="0" err="1" smtClean="0"/>
              <a:t>Pevné</a:t>
            </a:r>
            <a:r>
              <a:rPr lang="en-US" dirty="0" smtClean="0"/>
              <a:t> </a:t>
            </a:r>
            <a:r>
              <a:rPr lang="en-US" dirty="0" err="1" smtClean="0"/>
              <a:t>skupenství</a:t>
            </a:r>
            <a:r>
              <a:rPr lang="en-US" dirty="0" smtClean="0"/>
              <a:t> – Solid state		</a:t>
            </a:r>
            <a:r>
              <a:rPr lang="en-US" dirty="0" err="1" smtClean="0"/>
              <a:t>Tekutost</a:t>
            </a:r>
            <a:r>
              <a:rPr lang="en-US" dirty="0" smtClean="0"/>
              <a:t> – Liquidity</a:t>
            </a:r>
          </a:p>
          <a:p>
            <a:r>
              <a:rPr lang="en-US" dirty="0" err="1" smtClean="0"/>
              <a:t>Kapalina</a:t>
            </a:r>
            <a:r>
              <a:rPr lang="en-US" dirty="0" smtClean="0"/>
              <a:t> – Liquid				</a:t>
            </a:r>
            <a:r>
              <a:rPr lang="en-US" dirty="0" err="1" smtClean="0"/>
              <a:t>Libela</a:t>
            </a:r>
            <a:r>
              <a:rPr lang="en-US" dirty="0" smtClean="0"/>
              <a:t> – Bubble tube</a:t>
            </a:r>
          </a:p>
          <a:p>
            <a:r>
              <a:rPr lang="en-US" dirty="0" err="1" smtClean="0"/>
              <a:t>Plyn</a:t>
            </a:r>
            <a:r>
              <a:rPr lang="en-US" dirty="0" smtClean="0"/>
              <a:t> – Gas				</a:t>
            </a:r>
            <a:r>
              <a:rPr lang="en-US" dirty="0" err="1" smtClean="0"/>
              <a:t>Olovnice</a:t>
            </a:r>
            <a:r>
              <a:rPr lang="en-US" dirty="0" smtClean="0"/>
              <a:t> – Plumb line</a:t>
            </a:r>
          </a:p>
          <a:p>
            <a:r>
              <a:rPr lang="en-US" dirty="0" err="1" smtClean="0"/>
              <a:t>Vlastnost</a:t>
            </a:r>
            <a:r>
              <a:rPr lang="en-US" dirty="0" smtClean="0"/>
              <a:t> – Quality				</a:t>
            </a:r>
            <a:r>
              <a:rPr lang="en-US" dirty="0" err="1" smtClean="0"/>
              <a:t>Vodorovný</a:t>
            </a:r>
            <a:r>
              <a:rPr lang="en-US" dirty="0" smtClean="0"/>
              <a:t> – Horizontal </a:t>
            </a:r>
          </a:p>
          <a:p>
            <a:r>
              <a:rPr lang="en-US" dirty="0" err="1" smtClean="0"/>
              <a:t>Křehkost</a:t>
            </a:r>
            <a:r>
              <a:rPr lang="en-US" dirty="0" smtClean="0"/>
              <a:t> – Fragility			</a:t>
            </a:r>
            <a:r>
              <a:rPr lang="en-US" dirty="0" err="1" smtClean="0"/>
              <a:t>Svislý</a:t>
            </a:r>
            <a:r>
              <a:rPr lang="en-US" dirty="0" smtClean="0"/>
              <a:t> – Vertical </a:t>
            </a:r>
          </a:p>
          <a:p>
            <a:r>
              <a:rPr lang="en-US" dirty="0" err="1" smtClean="0"/>
              <a:t>Tvárnost</a:t>
            </a:r>
            <a:r>
              <a:rPr lang="en-US" dirty="0" smtClean="0"/>
              <a:t> – Plasticity			</a:t>
            </a:r>
            <a:r>
              <a:rPr lang="en-US" dirty="0" err="1" smtClean="0"/>
              <a:t>Tvar</a:t>
            </a:r>
            <a:r>
              <a:rPr lang="en-US" dirty="0" smtClean="0"/>
              <a:t> – Shape </a:t>
            </a:r>
            <a:endParaRPr lang="en-US" dirty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03200" y="4310063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9900"/>
                </a:solidFill>
              </a:rPr>
              <a:t>Exercise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03200" y="4683125"/>
            <a:ext cx="849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Divide materials by the state: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33363" y="5053013"/>
            <a:ext cx="8353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/>
              <a:t> iron	</a:t>
            </a:r>
          </a:p>
          <a:p>
            <a:pPr>
              <a:buFontTx/>
              <a:buChar char="•"/>
            </a:pPr>
            <a:r>
              <a:rPr lang="cs-CZ"/>
              <a:t> crystal</a:t>
            </a:r>
          </a:p>
          <a:p>
            <a:pPr>
              <a:buFontTx/>
              <a:buChar char="•"/>
            </a:pPr>
            <a:r>
              <a:rPr lang="cs-CZ"/>
              <a:t> milk</a:t>
            </a:r>
          </a:p>
          <a:p>
            <a:pPr>
              <a:buFontTx/>
              <a:buChar char="•"/>
            </a:pPr>
            <a:r>
              <a:rPr lang="cs-CZ"/>
              <a:t> air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355725" y="5056188"/>
            <a:ext cx="48244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/>
              <a:t> oil</a:t>
            </a:r>
          </a:p>
          <a:p>
            <a:pPr>
              <a:buFontTx/>
              <a:buChar char="•"/>
            </a:pPr>
            <a:r>
              <a:rPr lang="cs-CZ"/>
              <a:t> paper</a:t>
            </a:r>
          </a:p>
          <a:p>
            <a:pPr>
              <a:buFontTx/>
              <a:buChar char="•"/>
            </a:pPr>
            <a:r>
              <a:rPr lang="cs-CZ"/>
              <a:t> wood</a:t>
            </a:r>
          </a:p>
          <a:p>
            <a:pPr>
              <a:buFontTx/>
              <a:buChar char="•"/>
            </a:pPr>
            <a:r>
              <a:rPr lang="cs-CZ"/>
              <a:t> oxygen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560638" y="5056188"/>
            <a:ext cx="11509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/>
              <a:t> honey</a:t>
            </a:r>
          </a:p>
          <a:p>
            <a:pPr>
              <a:buFontTx/>
              <a:buChar char="•"/>
            </a:pPr>
            <a:r>
              <a:rPr lang="cs-CZ"/>
              <a:t> water</a:t>
            </a:r>
          </a:p>
          <a:p>
            <a:pPr>
              <a:buFontTx/>
              <a:buChar char="•"/>
            </a:pPr>
            <a:r>
              <a:rPr lang="cs-CZ"/>
              <a:t> sugar</a:t>
            </a:r>
          </a:p>
          <a:p>
            <a:pPr>
              <a:buFontTx/>
              <a:buChar char="•"/>
            </a:pPr>
            <a:r>
              <a:rPr lang="cs-CZ"/>
              <a:t> chalk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779838" y="5060950"/>
            <a:ext cx="1368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/>
              <a:t> tea</a:t>
            </a:r>
          </a:p>
          <a:p>
            <a:pPr>
              <a:buFontTx/>
              <a:buChar char="•"/>
            </a:pPr>
            <a:r>
              <a:rPr lang="cs-CZ"/>
              <a:t> gold</a:t>
            </a:r>
          </a:p>
          <a:p>
            <a:pPr>
              <a:buFontTx/>
              <a:buChar char="•"/>
            </a:pPr>
            <a:r>
              <a:rPr lang="cs-CZ"/>
              <a:t> petrol</a:t>
            </a:r>
          </a:p>
          <a:p>
            <a:pPr>
              <a:buFontTx/>
              <a:buChar char="•"/>
            </a:pPr>
            <a:r>
              <a:rPr lang="cs-CZ"/>
              <a:t> bottled gas</a:t>
            </a:r>
          </a:p>
        </p:txBody>
      </p:sp>
      <p:pic>
        <p:nvPicPr>
          <p:cNvPr id="8209" name="Picture 17" descr="křišťál 01_re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2759075" cy="20701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  <p:bldP spid="8202" grpId="0"/>
      <p:bldP spid="8204" grpId="0"/>
      <p:bldP spid="8205" grpId="0"/>
      <p:bldP spid="8206" grpId="0"/>
      <p:bldP spid="82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ctrTitle"/>
          </p:nvPr>
        </p:nvSpPr>
        <p:spPr>
          <a:xfrm>
            <a:off x="20638" y="665163"/>
            <a:ext cx="2916237" cy="792162"/>
          </a:xfrm>
        </p:spPr>
        <p:txBody>
          <a:bodyPr/>
          <a:lstStyle/>
          <a:p>
            <a:pPr algn="l"/>
            <a:r>
              <a:rPr lang="cs-CZ" sz="2500" b="1" dirty="0" smtClean="0">
                <a:cs typeface="Times New Roman" pitchFamily="18" charset="0"/>
              </a:rPr>
              <a:t>1.8 Test znalostí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286625" y="1446213"/>
            <a:ext cx="185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sz="1400" b="1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179510" y="1509837"/>
          <a:ext cx="7185180" cy="47347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236737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2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40" marB="6094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2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2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40" marB="60940">
                    <a:solidFill>
                      <a:srgbClr val="FFFF00"/>
                    </a:solidFill>
                  </a:tcPr>
                </a:tc>
              </a:tr>
              <a:tr h="2367374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2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cs-CZ" sz="21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21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40" marB="609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cs-CZ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40" marB="6094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78775" y="1773238"/>
            <a:ext cx="84296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AutoNum type="arabicPeriod"/>
            </a:pPr>
            <a:endParaRPr lang="cs-CZ" sz="1600" b="1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cs-CZ" sz="1600" b="1"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>
              <a:buFontTx/>
              <a:buAutoNum type="arabicPeriod"/>
            </a:pPr>
            <a:r>
              <a:rPr lang="cs-CZ" sz="1600" b="1"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>
              <a:buFontTx/>
              <a:buAutoNum type="arabicPeriod"/>
            </a:pPr>
            <a:r>
              <a:rPr lang="cs-CZ" sz="1600" b="1">
                <a:latin typeface="Times New Roman" pitchFamily="18" charset="0"/>
                <a:cs typeface="Times New Roman" pitchFamily="18" charset="0"/>
              </a:rPr>
              <a:t>d)</a:t>
            </a:r>
          </a:p>
          <a:p>
            <a:pPr>
              <a:buFontTx/>
              <a:buAutoNum type="arabicPeriod"/>
            </a:pPr>
            <a:r>
              <a:rPr lang="cs-CZ" sz="1600" b="1"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>
              <a:buFontTx/>
              <a:buAutoNum type="arabicPeriod"/>
            </a:pPr>
            <a:endParaRPr lang="cs-CZ" sz="1600" b="1">
              <a:latin typeface="Times New Roman" pitchFamily="18" charset="0"/>
              <a:cs typeface="Times New Roman" pitchFamily="18" charset="0"/>
            </a:endParaRPr>
          </a:p>
          <a:p>
            <a:endParaRPr lang="cs-CZ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	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Fyzika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3538" y="1566863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/>
              <a:t>     Vyber </a:t>
            </a:r>
            <a:r>
              <a:rPr lang="cs-CZ" dirty="0"/>
              <a:t>z nabídky těleso tvaru </a:t>
            </a:r>
            <a:r>
              <a:rPr lang="cs-CZ" dirty="0" smtClean="0"/>
              <a:t>    kvádru</a:t>
            </a:r>
            <a:r>
              <a:rPr lang="cs-CZ" dirty="0"/>
              <a:t>: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73063" y="2254250"/>
            <a:ext cx="3095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l</a:t>
            </a:r>
            <a:r>
              <a:rPr lang="cs-CZ" dirty="0" smtClean="0">
                <a:latin typeface="Times New Roman" pitchFamily="18" charset="0"/>
              </a:rPr>
              <a:t>áhev</a:t>
            </a:r>
            <a:endParaRPr lang="cs-CZ" dirty="0">
              <a:latin typeface="Times New Roman" pitchFamily="18" charset="0"/>
            </a:endParaRP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k</a:t>
            </a:r>
            <a:r>
              <a:rPr lang="cs-CZ" dirty="0" smtClean="0">
                <a:latin typeface="Times New Roman" pitchFamily="18" charset="0"/>
              </a:rPr>
              <a:t>men </a:t>
            </a:r>
            <a:r>
              <a:rPr lang="cs-CZ" dirty="0">
                <a:latin typeface="Times New Roman" pitchFamily="18" charset="0"/>
              </a:rPr>
              <a:t>stromu</a:t>
            </a: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k</a:t>
            </a:r>
            <a:r>
              <a:rPr lang="cs-CZ" dirty="0" smtClean="0">
                <a:latin typeface="Times New Roman" pitchFamily="18" charset="0"/>
              </a:rPr>
              <a:t>niha</a:t>
            </a:r>
            <a:endParaRPr lang="cs-CZ" dirty="0">
              <a:latin typeface="Times New Roman" pitchFamily="18" charset="0"/>
            </a:endParaRP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</a:rPr>
              <a:t>eploměr</a:t>
            </a:r>
            <a:endParaRPr lang="cs-CZ" dirty="0">
              <a:latin typeface="Times New Roman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73063" y="3929063"/>
            <a:ext cx="31670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/>
              <a:t>      Které </a:t>
            </a:r>
            <a:r>
              <a:rPr lang="cs-CZ" dirty="0"/>
              <a:t>geometrické těleso má stejný tvar jako Země, Slunce, Měsíc?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92113" y="4849813"/>
            <a:ext cx="30956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k</a:t>
            </a:r>
            <a:r>
              <a:rPr lang="cs-CZ" dirty="0" smtClean="0">
                <a:latin typeface="Times New Roman" pitchFamily="18" charset="0"/>
              </a:rPr>
              <a:t>oule</a:t>
            </a:r>
            <a:endParaRPr lang="cs-CZ" dirty="0">
              <a:latin typeface="Times New Roman" pitchFamily="18" charset="0"/>
            </a:endParaRP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k</a:t>
            </a:r>
            <a:r>
              <a:rPr lang="cs-CZ" dirty="0" smtClean="0">
                <a:latin typeface="Times New Roman" pitchFamily="18" charset="0"/>
              </a:rPr>
              <a:t>rychle</a:t>
            </a:r>
            <a:endParaRPr lang="cs-CZ" dirty="0">
              <a:latin typeface="Times New Roman" pitchFamily="18" charset="0"/>
            </a:endParaRP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k</a:t>
            </a:r>
            <a:r>
              <a:rPr lang="cs-CZ" dirty="0" smtClean="0">
                <a:latin typeface="Times New Roman" pitchFamily="18" charset="0"/>
              </a:rPr>
              <a:t>užel</a:t>
            </a:r>
            <a:endParaRPr lang="cs-CZ" dirty="0">
              <a:latin typeface="Times New Roman" pitchFamily="18" charset="0"/>
            </a:endParaRP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</a:rPr>
              <a:t>álec</a:t>
            </a:r>
            <a:endParaRPr lang="cs-CZ" dirty="0">
              <a:latin typeface="Times New Roman" pitchFamily="18" charset="0"/>
            </a:endParaRPr>
          </a:p>
          <a:p>
            <a:pPr>
              <a:buFontTx/>
              <a:buAutoNum type="alphaLcParenR"/>
            </a:pPr>
            <a:endParaRPr lang="cs-CZ" dirty="0">
              <a:latin typeface="Times New Roman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981450" y="1571625"/>
            <a:ext cx="3241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/>
              <a:t>      Směr </a:t>
            </a:r>
            <a:r>
              <a:rPr lang="cs-CZ" dirty="0"/>
              <a:t>svislý v praxi určujeme: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010025" y="1944688"/>
            <a:ext cx="302418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cs-CZ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cs-CZ" dirty="0" smtClean="0">
                <a:latin typeface="Times New Roman" pitchFamily="18" charset="0"/>
              </a:rPr>
              <a:t>vodováhou</a:t>
            </a:r>
            <a:endParaRPr lang="cs-CZ" dirty="0">
              <a:latin typeface="Times New Roman" pitchFamily="18" charset="0"/>
            </a:endParaRP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l</a:t>
            </a:r>
            <a:r>
              <a:rPr lang="cs-CZ" dirty="0" smtClean="0">
                <a:latin typeface="Times New Roman" pitchFamily="18" charset="0"/>
              </a:rPr>
              <a:t>ibelou</a:t>
            </a:r>
            <a:endParaRPr lang="cs-CZ" dirty="0">
              <a:latin typeface="Times New Roman" pitchFamily="18" charset="0"/>
            </a:endParaRP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h</a:t>
            </a:r>
            <a:r>
              <a:rPr lang="cs-CZ" dirty="0" smtClean="0">
                <a:latin typeface="Times New Roman" pitchFamily="18" charset="0"/>
              </a:rPr>
              <a:t>ladinou </a:t>
            </a:r>
            <a:r>
              <a:rPr lang="cs-CZ" dirty="0">
                <a:latin typeface="Times New Roman" pitchFamily="18" charset="0"/>
              </a:rPr>
              <a:t>vody</a:t>
            </a: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o</a:t>
            </a:r>
            <a:r>
              <a:rPr lang="cs-CZ" dirty="0" smtClean="0">
                <a:latin typeface="Times New Roman" pitchFamily="18" charset="0"/>
              </a:rPr>
              <a:t>lovnicí</a:t>
            </a:r>
            <a:endParaRPr lang="cs-CZ" dirty="0">
              <a:latin typeface="Times New Roma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962400" y="3933825"/>
            <a:ext cx="3095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/>
              <a:t>      Vyber </a:t>
            </a:r>
            <a:r>
              <a:rPr lang="cs-CZ" dirty="0"/>
              <a:t>z uvedených možností fyzikální těleso: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971925" y="4643438"/>
            <a:ext cx="2952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</a:rPr>
              <a:t>klo</a:t>
            </a:r>
            <a:endParaRPr lang="cs-CZ" dirty="0">
              <a:latin typeface="Times New Roman" pitchFamily="18" charset="0"/>
            </a:endParaRP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</a:rPr>
              <a:t>léko</a:t>
            </a:r>
            <a:endParaRPr lang="cs-CZ" dirty="0">
              <a:latin typeface="Times New Roman" pitchFamily="18" charset="0"/>
            </a:endParaRP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</a:rPr>
              <a:t>oda </a:t>
            </a:r>
            <a:r>
              <a:rPr lang="cs-CZ" dirty="0">
                <a:latin typeface="Times New Roman" pitchFamily="18" charset="0"/>
              </a:rPr>
              <a:t>ve sklenici</a:t>
            </a:r>
          </a:p>
          <a:p>
            <a:pPr>
              <a:buFontTx/>
              <a:buAutoNum type="alphaLcParenR"/>
            </a:pPr>
            <a:r>
              <a:rPr lang="cs-CZ" dirty="0">
                <a:latin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</a:rPr>
              <a:t>zduch</a:t>
            </a:r>
            <a:endParaRPr lang="cs-CZ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 txBox="1">
            <a:spLocks/>
          </p:cNvSpPr>
          <p:nvPr/>
        </p:nvSpPr>
        <p:spPr bwMode="auto">
          <a:xfrm>
            <a:off x="20638" y="665163"/>
            <a:ext cx="38306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500" b="1">
                <a:latin typeface="Times New Roman" pitchFamily="18" charset="0"/>
                <a:cs typeface="Times New Roman" pitchFamily="18" charset="0"/>
              </a:rPr>
              <a:t>1.9 Použité zdroje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	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Fyzika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1058863"/>
            <a:ext cx="8497888" cy="431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buFontTx/>
              <a:buChar char="•"/>
            </a:pPr>
            <a:r>
              <a:rPr lang="cs-CZ" sz="1400" dirty="0" smtClean="0"/>
              <a:t> </a:t>
            </a:r>
            <a:r>
              <a:rPr lang="cs-CZ" sz="1400" dirty="0" err="1" smtClean="0"/>
              <a:t>Bohuněk</a:t>
            </a:r>
            <a:r>
              <a:rPr lang="cs-CZ" sz="1400" dirty="0"/>
              <a:t>: PRACOVNÍ SEŠIT K UČEBNICI FYZIKY 6., Prometheus, </a:t>
            </a:r>
            <a:r>
              <a:rPr lang="cs-CZ" sz="1400" dirty="0" smtClean="0"/>
              <a:t>1994,str.2,3</a:t>
            </a:r>
            <a:endParaRPr lang="cs-CZ" sz="1400" dirty="0"/>
          </a:p>
          <a:p>
            <a:pPr>
              <a:spcBef>
                <a:spcPct val="10000"/>
              </a:spcBef>
              <a:buFontTx/>
              <a:buChar char="•"/>
            </a:pPr>
            <a:r>
              <a:rPr lang="cs-CZ" sz="1400" dirty="0"/>
              <a:t> </a:t>
            </a:r>
            <a:r>
              <a:rPr lang="cs-CZ" sz="1400" dirty="0" err="1"/>
              <a:t>Bohuněk</a:t>
            </a:r>
            <a:r>
              <a:rPr lang="cs-CZ" sz="1400" dirty="0"/>
              <a:t>: TÉMATICKÉ PROVĚRKY Z UČIVA FYZIKY 6. ROČNÍK, Velryba s.r.o., 1992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cs-CZ" sz="1400" dirty="0"/>
              <a:t> </a:t>
            </a:r>
            <a:r>
              <a:rPr lang="cs-CZ" sz="1400" dirty="0" err="1"/>
              <a:t>Bohuněk</a:t>
            </a:r>
            <a:r>
              <a:rPr lang="cs-CZ" sz="1400" dirty="0"/>
              <a:t>: SBÍRKA ÚLOH Z FYZIKY PRO ZŠ 1. DÍL, SPN, </a:t>
            </a:r>
            <a:r>
              <a:rPr lang="cs-CZ" sz="1400" dirty="0" smtClean="0"/>
              <a:t>1993,str.8-11</a:t>
            </a:r>
            <a:endParaRPr lang="cs-CZ" sz="1400" dirty="0"/>
          </a:p>
          <a:p>
            <a:pPr>
              <a:spcBef>
                <a:spcPct val="10000"/>
              </a:spcBef>
              <a:buFontTx/>
              <a:buChar char="•"/>
            </a:pPr>
            <a:r>
              <a:rPr lang="cs-CZ" sz="1400" dirty="0"/>
              <a:t> </a:t>
            </a:r>
            <a:r>
              <a:rPr lang="cs-CZ" sz="1400" dirty="0" err="1"/>
              <a:t>Janovič</a:t>
            </a:r>
            <a:r>
              <a:rPr lang="cs-CZ" sz="1400" dirty="0"/>
              <a:t>, Kolářová: FYZIKA PRO 6. ROČNÍK, SPN, </a:t>
            </a:r>
            <a:r>
              <a:rPr lang="cs-CZ" sz="1400" dirty="0" smtClean="0"/>
              <a:t>1989,str.20</a:t>
            </a:r>
            <a:endParaRPr lang="cs-CZ" sz="1400" dirty="0"/>
          </a:p>
          <a:p>
            <a:pPr>
              <a:spcBef>
                <a:spcPct val="10000"/>
              </a:spcBef>
              <a:buFontTx/>
              <a:buChar char="•"/>
            </a:pPr>
            <a:r>
              <a:rPr lang="cs-CZ" sz="1400" dirty="0"/>
              <a:t> Macháček: PRACOVNÍ SEŠIT K UČEBNICI FYZIKY 6., Prometheus, </a:t>
            </a:r>
            <a:r>
              <a:rPr lang="cs-CZ" sz="1400" dirty="0" smtClean="0"/>
              <a:t>1995,str.1-3</a:t>
            </a:r>
            <a:endParaRPr lang="cs-CZ" sz="1400" dirty="0"/>
          </a:p>
          <a:p>
            <a:pPr>
              <a:spcBef>
                <a:spcPct val="10000"/>
              </a:spcBef>
              <a:buFontTx/>
              <a:buChar char="•"/>
            </a:pPr>
            <a:r>
              <a:rPr lang="cs-CZ" sz="1400" dirty="0"/>
              <a:t> </a:t>
            </a:r>
            <a:r>
              <a:rPr lang="cs-CZ" sz="1400" dirty="0" err="1"/>
              <a:t>Rauner</a:t>
            </a:r>
            <a:r>
              <a:rPr lang="cs-CZ" sz="1400" dirty="0"/>
              <a:t> a kol.: FYZIKA 6, Fraus, </a:t>
            </a:r>
            <a:r>
              <a:rPr lang="cs-CZ" sz="1400" dirty="0" smtClean="0"/>
              <a:t>2004,str.10-15</a:t>
            </a:r>
            <a:endParaRPr lang="cs-CZ" sz="1400" dirty="0"/>
          </a:p>
          <a:p>
            <a:pPr>
              <a:spcBef>
                <a:spcPct val="10000"/>
              </a:spcBef>
              <a:buFontTx/>
              <a:buChar char="•"/>
            </a:pPr>
            <a:r>
              <a:rPr lang="cs-CZ" sz="1400" dirty="0"/>
              <a:t> </a:t>
            </a:r>
            <a:r>
              <a:rPr lang="cs-CZ" sz="1400" dirty="0" err="1"/>
              <a:t>Rojko</a:t>
            </a:r>
            <a:r>
              <a:rPr lang="cs-CZ" sz="1400" dirty="0"/>
              <a:t> a kol.: FYZIKA KOLEM NÁS, </a:t>
            </a:r>
            <a:r>
              <a:rPr lang="cs-CZ" sz="1400" dirty="0" err="1"/>
              <a:t>Scientia</a:t>
            </a:r>
            <a:r>
              <a:rPr lang="cs-CZ" sz="1400" dirty="0"/>
              <a:t>, </a:t>
            </a:r>
            <a:r>
              <a:rPr lang="cs-CZ" sz="1400" dirty="0" smtClean="0"/>
              <a:t>1995,str.42</a:t>
            </a:r>
            <a:endParaRPr lang="cs-CZ" sz="1400" dirty="0"/>
          </a:p>
          <a:p>
            <a:pPr>
              <a:spcBef>
                <a:spcPct val="10000"/>
              </a:spcBef>
              <a:buFontTx/>
              <a:buChar char="•"/>
            </a:pPr>
            <a:r>
              <a:rPr lang="cs-CZ" sz="1400" dirty="0"/>
              <a:t> Tesař, Jáchim: FYZIKA 1 PRO ZŠ, SPN, </a:t>
            </a:r>
            <a:r>
              <a:rPr lang="cs-CZ" sz="1400" dirty="0" smtClean="0"/>
              <a:t>2007,str.7, 9,10</a:t>
            </a:r>
            <a:endParaRPr lang="cs-CZ" sz="1400" dirty="0"/>
          </a:p>
          <a:p>
            <a:pPr>
              <a:spcBef>
                <a:spcPct val="10000"/>
              </a:spcBef>
              <a:buFontTx/>
              <a:buChar char="•"/>
            </a:pPr>
            <a:r>
              <a:rPr lang="cs-CZ" sz="1400" dirty="0"/>
              <a:t> Obrázky:</a:t>
            </a:r>
          </a:p>
          <a:p>
            <a:pPr lvl="1">
              <a:spcBef>
                <a:spcPct val="10000"/>
              </a:spcBef>
              <a:buFontTx/>
              <a:buChar char="-"/>
            </a:pPr>
            <a:endParaRPr lang="cs-CZ" sz="1400" dirty="0" smtClean="0"/>
          </a:p>
          <a:p>
            <a:pPr lvl="1">
              <a:spcBef>
                <a:spcPct val="10000"/>
              </a:spcBef>
              <a:buFontTx/>
              <a:buChar char="-"/>
            </a:pPr>
            <a:r>
              <a:rPr lang="cs-CZ" sz="1400" dirty="0" smtClean="0"/>
              <a:t> </a:t>
            </a:r>
            <a:r>
              <a:rPr lang="cs-CZ" sz="1400" dirty="0">
                <a:hlinkClick r:id="rId2"/>
              </a:rPr>
              <a:t>http://geologie.vsb.cz/loziska/suroviny/nerudy/k%C5%99emen.html</a:t>
            </a:r>
            <a:endParaRPr lang="cs-CZ" sz="1400" dirty="0"/>
          </a:p>
          <a:p>
            <a:pPr lvl="1">
              <a:spcBef>
                <a:spcPct val="10000"/>
              </a:spcBef>
              <a:buFontTx/>
              <a:buChar char="-"/>
            </a:pPr>
            <a:r>
              <a:rPr lang="cs-CZ" sz="1400" dirty="0"/>
              <a:t> </a:t>
            </a:r>
            <a:r>
              <a:rPr lang="cs-CZ" sz="1400" dirty="0">
                <a:hlinkClick r:id="rId3"/>
              </a:rPr>
              <a:t>http://www.health.com/health/gallery/0,,20306715_8,00.html</a:t>
            </a:r>
            <a:endParaRPr lang="cs-CZ" sz="1400" dirty="0"/>
          </a:p>
          <a:p>
            <a:pPr lvl="1">
              <a:spcBef>
                <a:spcPct val="10000"/>
              </a:spcBef>
              <a:buFontTx/>
              <a:buChar char="-"/>
            </a:pPr>
            <a:r>
              <a:rPr lang="cs-CZ" sz="1400" dirty="0"/>
              <a:t>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bricolaje.facilisimo.com/foros/otras-tareas/nivel-o-plomada_371559.html</a:t>
            </a:r>
            <a:endParaRPr lang="cs-CZ" sz="1400" dirty="0"/>
          </a:p>
          <a:p>
            <a:pPr lvl="1">
              <a:spcBef>
                <a:spcPct val="10000"/>
              </a:spcBef>
              <a:buFontTx/>
              <a:buChar char="-"/>
            </a:pPr>
            <a:r>
              <a:rPr lang="cs-CZ" sz="1400" dirty="0"/>
              <a:t>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www.toppapir.cz/trojuhelnik-s-ryskou-45-177-plast-transparent/d-58831.htm</a:t>
            </a:r>
            <a:endParaRPr lang="cs-CZ" sz="1400" dirty="0"/>
          </a:p>
          <a:p>
            <a:pPr lvl="1">
              <a:spcBef>
                <a:spcPct val="10000"/>
              </a:spcBef>
              <a:buFontTx/>
              <a:buChar char="-"/>
            </a:pPr>
            <a:r>
              <a:rPr lang="cs-CZ" sz="1400" dirty="0"/>
              <a:t>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www.ahaonline.cz/clanek/trapasy/4343/kapka-vody-letela-650-kilometru-a-vcera-spadla-v-praze.html</a:t>
            </a:r>
            <a:endParaRPr lang="cs-CZ" sz="1400" dirty="0"/>
          </a:p>
          <a:p>
            <a:pPr lvl="1">
              <a:spcBef>
                <a:spcPct val="10000"/>
              </a:spcBef>
              <a:buFontTx/>
              <a:buChar char="-"/>
            </a:pPr>
            <a:r>
              <a:rPr lang="cs-CZ" sz="1400" dirty="0"/>
              <a:t> </a:t>
            </a:r>
            <a:r>
              <a:rPr lang="cs-CZ" sz="1400" dirty="0">
                <a:hlinkClick r:id="rId7"/>
              </a:rPr>
              <a:t>http://scribnerarts.wordpress.com/2011/03/24/new-database-book-review-digest-retrospective</a:t>
            </a:r>
            <a:r>
              <a:rPr lang="cs-CZ" sz="1400" dirty="0" smtClean="0">
                <a:hlinkClick r:id="rId7"/>
              </a:rPr>
              <a:t>/</a:t>
            </a:r>
            <a:endParaRPr lang="cs-CZ" sz="1400" dirty="0"/>
          </a:p>
          <a:p>
            <a:pPr lvl="1">
              <a:spcBef>
                <a:spcPct val="10000"/>
              </a:spcBef>
              <a:buFontTx/>
              <a:buChar char="-"/>
            </a:pPr>
            <a:r>
              <a:rPr lang="cs-CZ" sz="1400" dirty="0"/>
              <a:t> </a:t>
            </a:r>
            <a:r>
              <a:rPr lang="cs-CZ" sz="1400" dirty="0">
                <a:hlinkClick r:id="rId8"/>
              </a:rPr>
              <a:t>http://www.treehugger.com/corporate-responsibility/busting-a-myth-does-facebook-water-vapor-comment-disprove-global-warming.html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1200</Words>
  <Application>Microsoft Office PowerPoint</Application>
  <PresentationFormat>Předvádění na obrazovce (4:3)</PresentationFormat>
  <Paragraphs>206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1.1 Druhy a vlastnosti látek a těles </vt:lpstr>
      <vt:lpstr>1.2 Známé pojmy </vt:lpstr>
      <vt:lpstr>1.3 Nové pojmy</vt:lpstr>
      <vt:lpstr>1.4 Výklad nového učiva</vt:lpstr>
      <vt:lpstr>1.5 Procvičení a příklady</vt:lpstr>
      <vt:lpstr>1.6 Něco navíc pro šikovné</vt:lpstr>
      <vt:lpstr>1.7 CLIL – Matter and body</vt:lpstr>
      <vt:lpstr>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220</cp:revision>
  <dcterms:created xsi:type="dcterms:W3CDTF">2010-10-18T18:21:56Z</dcterms:created>
  <dcterms:modified xsi:type="dcterms:W3CDTF">2012-04-14T20:46:55Z</dcterms:modified>
</cp:coreProperties>
</file>