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7" r:id="rId2"/>
    <p:sldId id="258" r:id="rId3"/>
    <p:sldId id="259" r:id="rId4"/>
    <p:sldId id="264" r:id="rId5"/>
    <p:sldId id="260" r:id="rId6"/>
    <p:sldId id="261" r:id="rId7"/>
    <p:sldId id="262" r:id="rId8"/>
    <p:sldId id="263" r:id="rId9"/>
    <p:sldId id="268" r:id="rId10"/>
    <p:sldId id="269" r:id="rId11"/>
  </p:sldIdLst>
  <p:sldSz cx="9144000" cy="5143500" type="screen16x9"/>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A8D197"/>
    <a:srgbClr val="A5D7C4"/>
    <a:srgbClr val="CCFFCC"/>
    <a:srgbClr val="99EBE1"/>
    <a:srgbClr val="FFCCFF"/>
    <a:srgbClr val="DCB2D6"/>
    <a:srgbClr val="003300"/>
    <a:srgbClr val="006600"/>
    <a:srgbClr val="94C7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Střední styl 4 – zvýraznění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B9631B5-78F2-41C9-869B-9F39066F8104}" styleName="Střední styl 3 – zvýraznění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Střední styl 1 – zvýraznění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Světlý styl 1 – zvýraznění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Styl s motivem 1 – zvýraznění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1" d="100"/>
          <a:sy n="101" d="100"/>
        </p:scale>
        <p:origin x="-480" y="6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r>
              <a:rPr lang="cs-CZ"/>
              <a:t>Elektronická učebnice - Základní škola Děčín VI, Na Stráni 879/2, příspěvková organizace</a:t>
            </a:r>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A6B8C78-C776-4C57-B4B7-057BDF702B41}" type="datetimeFigureOut">
              <a:rPr lang="cs-CZ"/>
              <a:pPr>
                <a:defRPr/>
              </a:pPr>
              <a:t>4.2.2012</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CAA6862-221E-42F2-B560-B73CCDF42562}" type="slidenum">
              <a:rPr lang="cs-CZ"/>
              <a:pPr>
                <a:defRPr/>
              </a:pPr>
              <a:t>‹#›</a:t>
            </a:fld>
            <a:endParaRPr lang="cs-CZ"/>
          </a:p>
        </p:txBody>
      </p:sp>
    </p:spTree>
    <p:extLst>
      <p:ext uri="{BB962C8B-B14F-4D97-AF65-F5344CB8AC3E}">
        <p14:creationId xmlns:p14="http://schemas.microsoft.com/office/powerpoint/2010/main" val="5456253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r>
              <a:rPr lang="cs-CZ"/>
              <a:t>Elektronická učebnice - Základní škola Děčín VI, Na Stráni 879/2, příspěvková organizace</a:t>
            </a:r>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E79AB0F-ED67-4AA4-9EBD-DC232440CC26}" type="datetimeFigureOut">
              <a:rPr lang="cs-CZ"/>
              <a:pPr>
                <a:defRPr/>
              </a:pPr>
              <a:t>4.2.2012</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685E892-F604-4BB6-8033-9AB429579FEE}" type="slidenum">
              <a:rPr lang="cs-CZ"/>
              <a:pPr>
                <a:defRPr/>
              </a:pPr>
              <a:t>‹#›</a:t>
            </a:fld>
            <a:endParaRPr lang="cs-CZ"/>
          </a:p>
        </p:txBody>
      </p:sp>
    </p:spTree>
    <p:extLst>
      <p:ext uri="{BB962C8B-B14F-4D97-AF65-F5344CB8AC3E}">
        <p14:creationId xmlns:p14="http://schemas.microsoft.com/office/powerpoint/2010/main" val="3090260673"/>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Zástupný symbol pro obrázek snímku 1"/>
          <p:cNvSpPr>
            <a:spLocks noGrp="1" noRot="1" noChangeAspect="1"/>
          </p:cNvSpPr>
          <p:nvPr>
            <p:ph type="sldImg"/>
          </p:nvPr>
        </p:nvSpPr>
        <p:spPr bwMode="auto">
          <a:noFill/>
          <a:ln>
            <a:solidFill>
              <a:srgbClr val="000000"/>
            </a:solidFill>
            <a:miter lim="800000"/>
            <a:headEnd/>
            <a:tailEnd/>
          </a:ln>
        </p:spPr>
      </p:sp>
      <p:sp>
        <p:nvSpPr>
          <p:cNvPr id="16386"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16387"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220E96-9C1C-4D90-915F-93CE1AAD56EB}" type="slidenum">
              <a:rPr lang="cs-CZ"/>
              <a:pPr fontAlgn="base">
                <a:spcBef>
                  <a:spcPct val="0"/>
                </a:spcBef>
                <a:spcAft>
                  <a:spcPct val="0"/>
                </a:spcAft>
                <a:defRPr/>
              </a:pPr>
              <a:t>1</a:t>
            </a:fld>
            <a:endParaRPr lang="cs-CZ"/>
          </a:p>
        </p:txBody>
      </p:sp>
      <p:sp>
        <p:nvSpPr>
          <p:cNvPr id="16388"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Zástupný symbol pro obrázek snímku 1"/>
          <p:cNvSpPr>
            <a:spLocks noGrp="1" noRot="1" noChangeAspect="1"/>
          </p:cNvSpPr>
          <p:nvPr>
            <p:ph type="sldImg"/>
          </p:nvPr>
        </p:nvSpPr>
        <p:spPr bwMode="auto">
          <a:noFill/>
          <a:ln>
            <a:solidFill>
              <a:srgbClr val="000000"/>
            </a:solidFill>
            <a:miter lim="800000"/>
            <a:headEnd/>
            <a:tailEnd/>
          </a:ln>
        </p:spPr>
      </p:sp>
      <p:sp>
        <p:nvSpPr>
          <p:cNvPr id="18434"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18435"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1B2A02-269F-4260-AF7E-E3FCC17465D3}" type="slidenum">
              <a:rPr lang="cs-CZ"/>
              <a:pPr fontAlgn="base">
                <a:spcBef>
                  <a:spcPct val="0"/>
                </a:spcBef>
                <a:spcAft>
                  <a:spcPct val="0"/>
                </a:spcAft>
                <a:defRPr/>
              </a:pPr>
              <a:t>2</a:t>
            </a:fld>
            <a:endParaRPr lang="cs-CZ"/>
          </a:p>
        </p:txBody>
      </p:sp>
      <p:sp>
        <p:nvSpPr>
          <p:cNvPr id="18436"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Zástupný symbol pro obrázek snímku 1"/>
          <p:cNvSpPr>
            <a:spLocks noGrp="1" noRot="1" noChangeAspect="1"/>
          </p:cNvSpPr>
          <p:nvPr>
            <p:ph type="sldImg"/>
          </p:nvPr>
        </p:nvSpPr>
        <p:spPr bwMode="auto">
          <a:noFill/>
          <a:ln>
            <a:solidFill>
              <a:srgbClr val="000000"/>
            </a:solidFill>
            <a:miter lim="800000"/>
            <a:headEnd/>
            <a:tailEnd/>
          </a:ln>
        </p:spPr>
      </p:sp>
      <p:sp>
        <p:nvSpPr>
          <p:cNvPr id="20482"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20483"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B9399A-6637-4A3A-A760-5AC4A8FE1F0E}" type="slidenum">
              <a:rPr lang="cs-CZ"/>
              <a:pPr fontAlgn="base">
                <a:spcBef>
                  <a:spcPct val="0"/>
                </a:spcBef>
                <a:spcAft>
                  <a:spcPct val="0"/>
                </a:spcAft>
                <a:defRPr/>
              </a:pPr>
              <a:t>3</a:t>
            </a:fld>
            <a:endParaRPr lang="cs-CZ"/>
          </a:p>
        </p:txBody>
      </p:sp>
      <p:sp>
        <p:nvSpPr>
          <p:cNvPr id="20484"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Zástupný symbol pro obrázek snímku 1"/>
          <p:cNvSpPr>
            <a:spLocks noGrp="1" noRot="1" noChangeAspect="1"/>
          </p:cNvSpPr>
          <p:nvPr>
            <p:ph type="sldImg"/>
          </p:nvPr>
        </p:nvSpPr>
        <p:spPr bwMode="auto">
          <a:noFill/>
          <a:ln>
            <a:solidFill>
              <a:srgbClr val="000000"/>
            </a:solidFill>
            <a:miter lim="800000"/>
            <a:headEnd/>
            <a:tailEnd/>
          </a:ln>
        </p:spPr>
      </p:sp>
      <p:sp>
        <p:nvSpPr>
          <p:cNvPr id="22530"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22531"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2BF681-F3C2-4616-9EB9-43C25E78BCF4}" type="slidenum">
              <a:rPr lang="cs-CZ"/>
              <a:pPr fontAlgn="base">
                <a:spcBef>
                  <a:spcPct val="0"/>
                </a:spcBef>
                <a:spcAft>
                  <a:spcPct val="0"/>
                </a:spcAft>
                <a:defRPr/>
              </a:pPr>
              <a:t>4</a:t>
            </a:fld>
            <a:endParaRPr lang="cs-CZ"/>
          </a:p>
        </p:txBody>
      </p:sp>
      <p:sp>
        <p:nvSpPr>
          <p:cNvPr id="22532"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Zástupný symbol pro obrázek snímku 1"/>
          <p:cNvSpPr>
            <a:spLocks noGrp="1" noRot="1" noChangeAspect="1"/>
          </p:cNvSpPr>
          <p:nvPr>
            <p:ph type="sldImg"/>
          </p:nvPr>
        </p:nvSpPr>
        <p:spPr bwMode="auto">
          <a:noFill/>
          <a:ln>
            <a:solidFill>
              <a:srgbClr val="000000"/>
            </a:solidFill>
            <a:miter lim="800000"/>
            <a:headEnd/>
            <a:tailEnd/>
          </a:ln>
        </p:spPr>
      </p:sp>
      <p:sp>
        <p:nvSpPr>
          <p:cNvPr id="24578"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24579"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0EC895-E3F3-4A3B-9027-A9351E0D5A99}" type="slidenum">
              <a:rPr lang="cs-CZ"/>
              <a:pPr fontAlgn="base">
                <a:spcBef>
                  <a:spcPct val="0"/>
                </a:spcBef>
                <a:spcAft>
                  <a:spcPct val="0"/>
                </a:spcAft>
                <a:defRPr/>
              </a:pPr>
              <a:t>5</a:t>
            </a:fld>
            <a:endParaRPr lang="cs-CZ"/>
          </a:p>
        </p:txBody>
      </p:sp>
      <p:sp>
        <p:nvSpPr>
          <p:cNvPr id="24580"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Zástupný symbol pro obrázek snímku 1"/>
          <p:cNvSpPr>
            <a:spLocks noGrp="1" noRot="1" noChangeAspect="1"/>
          </p:cNvSpPr>
          <p:nvPr>
            <p:ph type="sldImg"/>
          </p:nvPr>
        </p:nvSpPr>
        <p:spPr bwMode="auto">
          <a:noFill/>
          <a:ln>
            <a:solidFill>
              <a:srgbClr val="000000"/>
            </a:solidFill>
            <a:miter lim="800000"/>
            <a:headEnd/>
            <a:tailEnd/>
          </a:ln>
        </p:spPr>
      </p:sp>
      <p:sp>
        <p:nvSpPr>
          <p:cNvPr id="26626"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26627"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FE118F-D27A-47D3-AA7A-0AFF60D31A6A}" type="slidenum">
              <a:rPr lang="cs-CZ"/>
              <a:pPr fontAlgn="base">
                <a:spcBef>
                  <a:spcPct val="0"/>
                </a:spcBef>
                <a:spcAft>
                  <a:spcPct val="0"/>
                </a:spcAft>
                <a:defRPr/>
              </a:pPr>
              <a:t>6</a:t>
            </a:fld>
            <a:endParaRPr lang="cs-CZ"/>
          </a:p>
        </p:txBody>
      </p:sp>
      <p:sp>
        <p:nvSpPr>
          <p:cNvPr id="26628"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ástupný symbol pro obrázek snímku 1"/>
          <p:cNvSpPr>
            <a:spLocks noGrp="1" noRot="1" noChangeAspect="1"/>
          </p:cNvSpPr>
          <p:nvPr>
            <p:ph type="sldImg"/>
          </p:nvPr>
        </p:nvSpPr>
        <p:spPr bwMode="auto">
          <a:noFill/>
          <a:ln>
            <a:solidFill>
              <a:srgbClr val="000000"/>
            </a:solidFill>
            <a:miter lim="800000"/>
            <a:headEnd/>
            <a:tailEnd/>
          </a:ln>
        </p:spPr>
      </p:sp>
      <p:sp>
        <p:nvSpPr>
          <p:cNvPr id="28674"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28675"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C266A4-D094-44CA-A915-FBAF55A79A21}" type="slidenum">
              <a:rPr lang="cs-CZ"/>
              <a:pPr fontAlgn="base">
                <a:spcBef>
                  <a:spcPct val="0"/>
                </a:spcBef>
                <a:spcAft>
                  <a:spcPct val="0"/>
                </a:spcAft>
                <a:defRPr/>
              </a:pPr>
              <a:t>7</a:t>
            </a:fld>
            <a:endParaRPr lang="cs-CZ"/>
          </a:p>
        </p:txBody>
      </p:sp>
      <p:sp>
        <p:nvSpPr>
          <p:cNvPr id="28676"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Zástupný symbol pro obrázek snímku 1"/>
          <p:cNvSpPr>
            <a:spLocks noGrp="1" noRot="1" noChangeAspect="1"/>
          </p:cNvSpPr>
          <p:nvPr>
            <p:ph type="sldImg"/>
          </p:nvPr>
        </p:nvSpPr>
        <p:spPr bwMode="auto">
          <a:noFill/>
          <a:ln>
            <a:solidFill>
              <a:srgbClr val="000000"/>
            </a:solidFill>
            <a:miter lim="800000"/>
            <a:headEnd/>
            <a:tailEnd/>
          </a:ln>
        </p:spPr>
      </p:sp>
      <p:sp>
        <p:nvSpPr>
          <p:cNvPr id="30722"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30723"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D7523C-4B0D-4B45-A973-AC6768A897C0}" type="slidenum">
              <a:rPr lang="cs-CZ"/>
              <a:pPr fontAlgn="base">
                <a:spcBef>
                  <a:spcPct val="0"/>
                </a:spcBef>
                <a:spcAft>
                  <a:spcPct val="0"/>
                </a:spcAft>
                <a:defRPr/>
              </a:pPr>
              <a:t>8</a:t>
            </a:fld>
            <a:endParaRPr lang="cs-CZ"/>
          </a:p>
        </p:txBody>
      </p:sp>
      <p:sp>
        <p:nvSpPr>
          <p:cNvPr id="30724"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597819"/>
            <a:ext cx="7772400" cy="1102519"/>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lvl1pPr>
              <a:defRPr/>
            </a:lvl1pPr>
          </a:lstStyle>
          <a:p>
            <a:pPr>
              <a:defRPr/>
            </a:pPr>
            <a:fld id="{38F1A7DD-00D5-4DFD-B212-6B92D920F042}" type="datetime1">
              <a:rPr lang="cs-CZ"/>
              <a:pPr>
                <a:defRPr/>
              </a:pPr>
              <a:t>4.2.2012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1A45FC42-1A60-4049-A4CE-B55E1011FFA8}"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CFA837B9-920B-4688-804E-1DA19C873DA4}" type="datetime1">
              <a:rPr lang="cs-CZ"/>
              <a:pPr>
                <a:defRPr/>
              </a:pPr>
              <a:t>4.2.2012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46DA9CF-EE77-4723-A356-87140ABDA28A}"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05979"/>
            <a:ext cx="2057400" cy="4388644"/>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05979"/>
            <a:ext cx="6019800" cy="4388644"/>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A2366170-F47F-4071-91F9-F1F7845FB921}" type="datetime1">
              <a:rPr lang="cs-CZ"/>
              <a:pPr>
                <a:defRPr/>
              </a:pPr>
              <a:t>4.2.2012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7F6D4604-92CC-425F-80CB-8AC0AF5F9D31}"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B60A2052-20E7-4BB1-ADDC-8C87525B2972}" type="datetime1">
              <a:rPr lang="cs-CZ"/>
              <a:pPr>
                <a:defRPr/>
              </a:pPr>
              <a:t>4.2.2012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16655A83-481A-43FF-81A9-25DE1B34A067}"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3305176"/>
            <a:ext cx="7772400" cy="1021556"/>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F9EDFD4E-DE1B-4EE4-B648-12C54E494C98}" type="datetime1">
              <a:rPr lang="cs-CZ"/>
              <a:pPr>
                <a:defRPr/>
              </a:pPr>
              <a:t>4.2.2012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042C41B-3BD6-4380-9DC2-C618A129442E}"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1E2DCEDB-4AAC-40E5-A229-B2D5578CBC03}" type="datetime1">
              <a:rPr lang="cs-CZ"/>
              <a:pPr>
                <a:defRPr/>
              </a:pPr>
              <a:t>4.2.2012</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0188D968-B307-470B-BF8E-9529487C60F0}"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B22F2E86-9C76-467A-AB50-188DCF6F48DD}" type="datetime1">
              <a:rPr lang="cs-CZ"/>
              <a:pPr>
                <a:defRPr/>
              </a:pPr>
              <a:t>4.2.2012</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1E65B617-BF08-461A-9FD7-63410D26DEC8}"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3"/>
          <p:cNvSpPr>
            <a:spLocks noGrp="1"/>
          </p:cNvSpPr>
          <p:nvPr>
            <p:ph type="dt" sz="half" idx="10"/>
          </p:nvPr>
        </p:nvSpPr>
        <p:spPr/>
        <p:txBody>
          <a:bodyPr/>
          <a:lstStyle>
            <a:lvl1pPr>
              <a:defRPr/>
            </a:lvl1pPr>
          </a:lstStyle>
          <a:p>
            <a:pPr>
              <a:defRPr/>
            </a:pPr>
            <a:fld id="{6138C5ED-E04B-469E-91EC-EE7F4C6C9CA4}" type="datetime1">
              <a:rPr lang="cs-CZ"/>
              <a:pPr>
                <a:defRPr/>
              </a:pPr>
              <a:t>4.2.2012</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B4849441-73C7-45D2-8F6C-AC674B0C5696}"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B29B92EC-A4FF-46C1-B767-2D350BBE0E09}" type="datetime1">
              <a:rPr lang="cs-CZ"/>
              <a:pPr>
                <a:defRPr/>
              </a:pPr>
              <a:t>4.2.2012</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A23FC55E-8E55-42C4-9BDE-96BD51E0FDD0}"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1" y="204787"/>
            <a:ext cx="3008313" cy="871538"/>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980BDA2B-B53F-4597-BF6C-2168D571446F}" type="datetime1">
              <a:rPr lang="cs-CZ"/>
              <a:pPr>
                <a:defRPr/>
              </a:pPr>
              <a:t>4.2.2012</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5389A919-836A-49F4-B19C-C2D5FCE1B9F2}"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3600450"/>
            <a:ext cx="5486400" cy="425054"/>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1AA4FDB8-A85F-44CC-8840-CC90B5A9B55A}" type="datetime1">
              <a:rPr lang="cs-CZ"/>
              <a:pPr>
                <a:defRPr/>
              </a:pPr>
              <a:t>4.2.2012</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2005E4AB-D9F9-4AB7-A389-729211996F50}"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alpha val="50000"/>
          </a:srgbClr>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1027" name="Zástupný symbol pro text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4" name="Zástupný symbol pro datum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34FE0BB-1BA8-4127-8598-82D862DF9454}" type="datetime1">
              <a:rPr lang="cs-CZ"/>
              <a:pPr>
                <a:defRPr/>
              </a:pPr>
              <a:t>4.2.2012</a:t>
            </a:fld>
            <a:endParaRPr lang="cs-CZ"/>
          </a:p>
        </p:txBody>
      </p:sp>
      <p:sp>
        <p:nvSpPr>
          <p:cNvPr id="5" name="Zástupný symbol pro zápatí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cs-CZ"/>
          </a:p>
        </p:txBody>
      </p:sp>
      <p:sp>
        <p:nvSpPr>
          <p:cNvPr id="6" name="Zástupný symbol pro číslo snímku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96D6458-6941-4EC0-9D58-00E4B74190FA}"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0.gif"/><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www.youtube.com/watch?v=MIVi1bNouuM" TargetMode="External"/><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hyperlink" Target="http://hubblesite.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3.gif"/><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hyperlink" Target="http://hubblesite.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fotky.tauchman.cz/fotky/20080906/002.jpg" TargetMode="External"/><Relationship Id="rId3" Type="http://schemas.openxmlformats.org/officeDocument/2006/relationships/hyperlink" Target="http://history-if.blog.cz/0909/arabska-rise-islam" TargetMode="External"/><Relationship Id="rId7" Type="http://schemas.openxmlformats.org/officeDocument/2006/relationships/hyperlink" Target="http://www.borova.cz/001/obr/kostel_kat_svkat.jpg" TargetMode="External"/><Relationship Id="rId2" Type="http://schemas.openxmlformats.org/officeDocument/2006/relationships/hyperlink" Target="http://imageshack.us/photo/my-images/504/untitledyl0.bmp/" TargetMode="External"/><Relationship Id="rId1" Type="http://schemas.openxmlformats.org/officeDocument/2006/relationships/slideLayout" Target="../slideLayouts/slideLayout7.xml"/><Relationship Id="rId6" Type="http://schemas.openxmlformats.org/officeDocument/2006/relationships/hyperlink" Target="http://islamweb.cz/koran/" TargetMode="External"/><Relationship Id="rId11" Type="http://schemas.openxmlformats.org/officeDocument/2006/relationships/hyperlink" Target="http://plaza-tour.com/uploads/Jer.jpg" TargetMode="External"/><Relationship Id="rId5" Type="http://schemas.openxmlformats.org/officeDocument/2006/relationships/hyperlink" Target="http://online.bible21.cz/" TargetMode="External"/><Relationship Id="rId10" Type="http://schemas.openxmlformats.org/officeDocument/2006/relationships/hyperlink" Target="http://faculty.smcm.edu/bhkrondorfer/images/courses/RekgFundamentalism2.jpg" TargetMode="External"/><Relationship Id="rId4" Type="http://schemas.openxmlformats.org/officeDocument/2006/relationships/hyperlink" Target="http://www.youtube.com/watch?v=MIVi1bNouuM" TargetMode="External"/><Relationship Id="rId9" Type="http://schemas.openxmlformats.org/officeDocument/2006/relationships/hyperlink" Target="http://www.religionfacts.com/islam/comparison_charts/islam_judaism_christianity.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ctrTitle"/>
          </p:nvPr>
        </p:nvSpPr>
        <p:spPr>
          <a:xfrm>
            <a:off x="0" y="484188"/>
            <a:ext cx="5643570" cy="593725"/>
          </a:xfrm>
        </p:spPr>
        <p:txBody>
          <a:bodyPr/>
          <a:lstStyle/>
          <a:p>
            <a:pPr algn="l" eaLnBrk="1" hangingPunct="1"/>
            <a:r>
              <a:rPr lang="cs-CZ" sz="2500" b="1" dirty="0" smtClean="0">
                <a:latin typeface="Times New Roman" pitchFamily="18" charset="0"/>
                <a:cs typeface="Times New Roman" pitchFamily="18" charset="0"/>
              </a:rPr>
              <a:t>9.1 Křesťanství, islám, judaismus </a:t>
            </a:r>
          </a:p>
        </p:txBody>
      </p:sp>
      <p:sp>
        <p:nvSpPr>
          <p:cNvPr id="24" name="TextovéPole 23"/>
          <p:cNvSpPr txBox="1"/>
          <p:nvPr/>
        </p:nvSpPr>
        <p:spPr>
          <a:xfrm>
            <a:off x="0" y="0"/>
            <a:ext cx="9144000" cy="488950"/>
          </a:xfrm>
          <a:prstGeom prst="rect">
            <a:avLst/>
          </a:prstGeom>
          <a:solidFill>
            <a:schemeClr val="accent6">
              <a:lumMod val="40000"/>
              <a:lumOff val="60000"/>
            </a:schemeClr>
          </a:solidFill>
        </p:spPr>
        <p:txBody>
          <a:bodyPr>
            <a:spAutoFit/>
          </a:bodyPr>
          <a:lstStyle/>
          <a:p>
            <a:pPr>
              <a:defRPr/>
            </a:pPr>
            <a:r>
              <a:rPr lang="cs-CZ" sz="1200" b="1">
                <a:solidFill>
                  <a:srgbClr val="4F6228"/>
                </a:solidFill>
                <a:latin typeface="Times New Roman" pitchFamily="18" charset="0"/>
                <a:cs typeface="Times New Roman" pitchFamily="18" charset="0"/>
              </a:rPr>
              <a:t>Elektronická  učebnice - II. stupeň                 </a:t>
            </a:r>
            <a:r>
              <a:rPr lang="cs-CZ" sz="1000">
                <a:solidFill>
                  <a:srgbClr val="4F6228"/>
                </a:solidFill>
                <a:latin typeface="Times New Roman" pitchFamily="18" charset="0"/>
                <a:cs typeface="Times New Roman" pitchFamily="18" charset="0"/>
              </a:rPr>
              <a:t>Základní škola Děčín VI, Na Stráni 879/2  – příspěvková organizace                                                            </a:t>
            </a:r>
            <a:r>
              <a:rPr lang="cs-CZ" sz="1600" b="1">
                <a:solidFill>
                  <a:srgbClr val="4F6228"/>
                </a:solidFill>
                <a:latin typeface="Times New Roman" pitchFamily="18" charset="0"/>
                <a:cs typeface="Times New Roman" pitchFamily="18" charset="0"/>
              </a:rPr>
              <a:t>Dějepis</a:t>
            </a:r>
          </a:p>
          <a:p>
            <a:pPr>
              <a:defRPr/>
            </a:pPr>
            <a:endParaRPr lang="cs-CZ" sz="1000">
              <a:latin typeface="Times New Roman" pitchFamily="18" charset="0"/>
              <a:cs typeface="Times New Roman" pitchFamily="18" charset="0"/>
            </a:endParaRPr>
          </a:p>
        </p:txBody>
      </p:sp>
      <p:sp>
        <p:nvSpPr>
          <p:cNvPr id="10" name="TextovéPole 9"/>
          <p:cNvSpPr txBox="1"/>
          <p:nvPr/>
        </p:nvSpPr>
        <p:spPr>
          <a:xfrm>
            <a:off x="0" y="4527550"/>
            <a:ext cx="9144000" cy="615950"/>
          </a:xfrm>
          <a:prstGeom prst="rect">
            <a:avLst/>
          </a:prstGeom>
          <a:solidFill>
            <a:schemeClr val="accent6">
              <a:lumMod val="40000"/>
              <a:lumOff val="60000"/>
            </a:schemeClr>
          </a:solidFill>
        </p:spPr>
        <p:txBody>
          <a:bodyPr>
            <a:spAutoFit/>
          </a:bodyPr>
          <a:lstStyle/>
          <a:p>
            <a:pPr fontAlgn="auto">
              <a:spcBef>
                <a:spcPts val="0"/>
              </a:spcBef>
              <a:spcAft>
                <a:spcPts val="0"/>
              </a:spcAft>
              <a:defRPr/>
            </a:pPr>
            <a:endParaRPr lang="cs-CZ" sz="1200" b="1" dirty="0">
              <a:solidFill>
                <a:schemeClr val="accent3">
                  <a:lumMod val="50000"/>
                </a:schemeClr>
              </a:solidFill>
              <a:latin typeface="+mn-lt"/>
            </a:endParaRPr>
          </a:p>
          <a:p>
            <a:pPr fontAlgn="auto">
              <a:spcBef>
                <a:spcPts val="0"/>
              </a:spcBef>
              <a:spcAft>
                <a:spcPts val="0"/>
              </a:spcAft>
              <a:defRPr/>
            </a:pPr>
            <a:r>
              <a:rPr lang="cs-CZ" sz="1200" dirty="0">
                <a:solidFill>
                  <a:schemeClr val="accent3">
                    <a:lumMod val="50000"/>
                  </a:schemeClr>
                </a:solidFill>
                <a:latin typeface="Times New Roman" pitchFamily="18" charset="0"/>
                <a:cs typeface="Times New Roman" pitchFamily="18" charset="0"/>
              </a:rPr>
              <a:t>Autor: </a:t>
            </a:r>
            <a:r>
              <a:rPr lang="cs-CZ" sz="1200" b="1" dirty="0">
                <a:solidFill>
                  <a:schemeClr val="accent3">
                    <a:lumMod val="50000"/>
                  </a:schemeClr>
                </a:solidFill>
                <a:latin typeface="Times New Roman" pitchFamily="18" charset="0"/>
                <a:cs typeface="Times New Roman" pitchFamily="18" charset="0"/>
              </a:rPr>
              <a:t> Mgr. </a:t>
            </a:r>
            <a:r>
              <a:rPr lang="cs-CZ" sz="1200" b="1" dirty="0" smtClean="0">
                <a:solidFill>
                  <a:schemeClr val="accent3">
                    <a:lumMod val="50000"/>
                  </a:schemeClr>
                </a:solidFill>
                <a:latin typeface="Times New Roman" pitchFamily="18" charset="0"/>
                <a:cs typeface="Times New Roman" pitchFamily="18" charset="0"/>
              </a:rPr>
              <a:t>Hana Cvejnová</a:t>
            </a:r>
            <a:endParaRPr lang="cs-CZ" sz="1200" b="1" dirty="0">
              <a:solidFill>
                <a:schemeClr val="accent3">
                  <a:lumMod val="50000"/>
                </a:schemeClr>
              </a:solidFill>
              <a:latin typeface="Times New Roman" pitchFamily="18" charset="0"/>
              <a:cs typeface="Times New Roman" pitchFamily="18" charset="0"/>
            </a:endParaRPr>
          </a:p>
          <a:p>
            <a:pPr fontAlgn="auto">
              <a:spcBef>
                <a:spcPts val="0"/>
              </a:spcBef>
              <a:spcAft>
                <a:spcPts val="0"/>
              </a:spcAft>
              <a:defRPr/>
            </a:pPr>
            <a:endParaRPr lang="cs-CZ" sz="1000" dirty="0">
              <a:latin typeface="Times New Roman" pitchFamily="18" charset="0"/>
              <a:cs typeface="Times New Roman" pitchFamily="18" charset="0"/>
            </a:endParaRPr>
          </a:p>
        </p:txBody>
      </p:sp>
      <p:pic>
        <p:nvPicPr>
          <p:cNvPr id="15364" name="obrázek 5" descr="Image"/>
          <p:cNvPicPr>
            <a:picLocks noChangeAspect="1" noChangeArrowheads="1"/>
          </p:cNvPicPr>
          <p:nvPr/>
        </p:nvPicPr>
        <p:blipFill>
          <a:blip r:embed="rId3"/>
          <a:srcRect/>
          <a:stretch>
            <a:fillRect/>
          </a:stretch>
        </p:blipFill>
        <p:spPr bwMode="auto">
          <a:xfrm>
            <a:off x="6091238" y="4549774"/>
            <a:ext cx="3052762" cy="593725"/>
          </a:xfrm>
          <a:prstGeom prst="rect">
            <a:avLst/>
          </a:prstGeom>
          <a:noFill/>
          <a:ln w="9525">
            <a:noFill/>
            <a:miter lim="800000"/>
            <a:headEnd/>
            <a:tailEnd/>
          </a:ln>
        </p:spPr>
      </p:pic>
      <p:sp>
        <p:nvSpPr>
          <p:cNvPr id="16" name="Obdélník 15"/>
          <p:cNvSpPr/>
          <p:nvPr/>
        </p:nvSpPr>
        <p:spPr>
          <a:xfrm>
            <a:off x="642910" y="1000114"/>
            <a:ext cx="5429288" cy="400110"/>
          </a:xfrm>
          <a:prstGeom prst="rect">
            <a:avLst/>
          </a:prstGeom>
        </p:spPr>
        <p:txBody>
          <a:bodyPr wrap="square">
            <a:spAutoFit/>
          </a:bodyPr>
          <a:lstStyle/>
          <a:p>
            <a:r>
              <a:rPr lang="cs-CZ" sz="2000" i="1" dirty="0" smtClean="0">
                <a:ln w="11430">
                  <a:solidFill>
                    <a:schemeClr val="bg1">
                      <a:lumMod val="50000"/>
                    </a:schemeClr>
                  </a:solidFill>
                </a:ln>
                <a:solidFill>
                  <a:schemeClr val="bg1">
                    <a:lumMod val="50000"/>
                  </a:schemeClr>
                </a:solidFill>
                <a:latin typeface="Times New Roman" pitchFamily="18" charset="0"/>
                <a:cs typeface="Times New Roman" pitchFamily="18" charset="0"/>
              </a:rPr>
              <a:t>- vznik, kořeny, historie -</a:t>
            </a:r>
            <a:endParaRPr lang="cs-CZ" sz="2000" i="1" dirty="0">
              <a:latin typeface="Times New Roman" pitchFamily="18" charset="0"/>
              <a:cs typeface="Times New Roman" pitchFamily="18" charset="0"/>
            </a:endParaRPr>
          </a:p>
        </p:txBody>
      </p:sp>
      <p:pic>
        <p:nvPicPr>
          <p:cNvPr id="17" name="Picture 4" descr="http://direct.techno.cz/misc/images/2004/umuceni1.jpg"/>
          <p:cNvPicPr>
            <a:picLocks noChangeAspect="1" noChangeArrowheads="1"/>
          </p:cNvPicPr>
          <p:nvPr/>
        </p:nvPicPr>
        <p:blipFill>
          <a:blip r:embed="rId4"/>
          <a:srcRect/>
          <a:stretch>
            <a:fillRect/>
          </a:stretch>
        </p:blipFill>
        <p:spPr bwMode="auto">
          <a:xfrm>
            <a:off x="4286248" y="1142990"/>
            <a:ext cx="1666876" cy="2500315"/>
          </a:xfrm>
          <a:prstGeom prst="rect">
            <a:avLst/>
          </a:prstGeom>
          <a:ln>
            <a:noFill/>
          </a:ln>
          <a:effectLst>
            <a:softEdge rad="112500"/>
          </a:effectLst>
        </p:spPr>
      </p:pic>
      <p:pic>
        <p:nvPicPr>
          <p:cNvPr id="18" name="Picture 2" descr="MAP2%20001"/>
          <p:cNvPicPr>
            <a:picLocks noChangeAspect="1" noChangeArrowheads="1"/>
          </p:cNvPicPr>
          <p:nvPr/>
        </p:nvPicPr>
        <p:blipFill>
          <a:blip r:embed="rId5"/>
          <a:srcRect/>
          <a:stretch>
            <a:fillRect/>
          </a:stretch>
        </p:blipFill>
        <p:spPr bwMode="auto">
          <a:xfrm>
            <a:off x="214282" y="1500180"/>
            <a:ext cx="3931227" cy="301153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Picture 8" descr="muslimka"/>
          <p:cNvPicPr>
            <a:picLocks noChangeAspect="1" noChangeArrowheads="1"/>
          </p:cNvPicPr>
          <p:nvPr/>
        </p:nvPicPr>
        <p:blipFill>
          <a:blip r:embed="rId6"/>
          <a:srcRect/>
          <a:stretch>
            <a:fillRect/>
          </a:stretch>
        </p:blipFill>
        <p:spPr bwMode="auto">
          <a:xfrm flipH="1">
            <a:off x="6643702" y="642924"/>
            <a:ext cx="2286016" cy="1645594"/>
          </a:xfrm>
          <a:prstGeom prst="rect">
            <a:avLst/>
          </a:prstGeom>
          <a:ln>
            <a:noFill/>
          </a:ln>
          <a:effectLst>
            <a:softEdge rad="112500"/>
          </a:effectLst>
        </p:spPr>
      </p:pic>
      <p:pic>
        <p:nvPicPr>
          <p:cNvPr id="19460" name="Picture 4" descr="http://plaza-tour.com/uploads/Jer.jpg"/>
          <p:cNvPicPr>
            <a:picLocks noChangeAspect="1" noChangeArrowheads="1"/>
          </p:cNvPicPr>
          <p:nvPr/>
        </p:nvPicPr>
        <p:blipFill>
          <a:blip r:embed="rId7"/>
          <a:srcRect/>
          <a:stretch>
            <a:fillRect/>
          </a:stretch>
        </p:blipFill>
        <p:spPr bwMode="auto">
          <a:xfrm>
            <a:off x="6643702" y="2643188"/>
            <a:ext cx="2285972" cy="1714479"/>
          </a:xfrm>
          <a:prstGeom prst="rect">
            <a:avLst/>
          </a:prstGeom>
          <a:ln>
            <a:noFill/>
          </a:ln>
          <a:effectLst>
            <a:softEdge rad="112500"/>
          </a:effectLst>
        </p:spPr>
      </p:pic>
      <p:pic>
        <p:nvPicPr>
          <p:cNvPr id="19461" name="Picture 5"/>
          <p:cNvPicPr>
            <a:picLocks noChangeAspect="1" noChangeArrowheads="1"/>
          </p:cNvPicPr>
          <p:nvPr/>
        </p:nvPicPr>
        <p:blipFill>
          <a:blip r:embed="rId8">
            <a:clrChange>
              <a:clrFrom>
                <a:srgbClr val="FF4500"/>
              </a:clrFrom>
              <a:clrTo>
                <a:srgbClr val="FF4500">
                  <a:alpha val="0"/>
                </a:srgbClr>
              </a:clrTo>
            </a:clrChange>
          </a:blip>
          <a:srcRect/>
          <a:stretch>
            <a:fillRect/>
          </a:stretch>
        </p:blipFill>
        <p:spPr bwMode="auto">
          <a:xfrm>
            <a:off x="5643570" y="1714494"/>
            <a:ext cx="1949129" cy="1928826"/>
          </a:xfrm>
          <a:prstGeom prst="rect">
            <a:avLst/>
          </a:prstGeom>
          <a:ln>
            <a:noFill/>
          </a:ln>
          <a:effectLst>
            <a:outerShdw blurRad="292100" dist="139700" dir="2700000" algn="tl" rotWithShape="0">
              <a:srgbClr val="333333">
                <a:alpha val="65000"/>
              </a:srgbClr>
            </a:outerShdw>
          </a:effectLst>
        </p:spPr>
      </p:pic>
      <p:pic>
        <p:nvPicPr>
          <p:cNvPr id="19463" name="Picture 7" descr="http://www.antisharia.com/wp-content/uploads/2011/06/JudaismChristianityIslam.png"/>
          <p:cNvPicPr>
            <a:picLocks noChangeAspect="1" noChangeArrowheads="1"/>
          </p:cNvPicPr>
          <p:nvPr/>
        </p:nvPicPr>
        <p:blipFill>
          <a:blip r:embed="rId9"/>
          <a:srcRect/>
          <a:stretch>
            <a:fillRect/>
          </a:stretch>
        </p:blipFill>
        <p:spPr bwMode="auto">
          <a:xfrm>
            <a:off x="4500562" y="3714758"/>
            <a:ext cx="1225837" cy="128958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000">
            <a:alpha val="50000"/>
          </a:srgbClr>
        </a:solidFill>
        <a:effectLst/>
      </p:bgPr>
    </p:bg>
    <p:spTree>
      <p:nvGrpSpPr>
        <p:cNvPr id="1" name=""/>
        <p:cNvGrpSpPr/>
        <p:nvPr/>
      </p:nvGrpSpPr>
      <p:grpSpPr>
        <a:xfrm>
          <a:off x="0" y="0"/>
          <a:ext cx="0" cy="0"/>
          <a:chOff x="0" y="0"/>
          <a:chExt cx="0" cy="0"/>
        </a:xfrm>
      </p:grpSpPr>
      <p:sp>
        <p:nvSpPr>
          <p:cNvPr id="3" name="TextovéPole 2"/>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Dějepis</a:t>
            </a:r>
          </a:p>
          <a:p>
            <a:endParaRPr lang="cs-CZ" sz="1000" dirty="0">
              <a:latin typeface="Times New Roman" pitchFamily="18" charset="0"/>
              <a:cs typeface="Times New Roman" pitchFamily="18" charset="0"/>
            </a:endParaRPr>
          </a:p>
        </p:txBody>
      </p:sp>
      <p:graphicFrame>
        <p:nvGraphicFramePr>
          <p:cNvPr id="4" name="Tabulka 3"/>
          <p:cNvGraphicFramePr>
            <a:graphicFrameLocks noGrp="1"/>
          </p:cNvGraphicFramePr>
          <p:nvPr>
            <p:extLst>
              <p:ext uri="{D42A27DB-BD31-4B8C-83A1-F6EECF244321}">
                <p14:modId xmlns:p14="http://schemas.microsoft.com/office/powerpoint/2010/main" val="565036007"/>
              </p:ext>
            </p:extLst>
          </p:nvPr>
        </p:nvGraphicFramePr>
        <p:xfrm>
          <a:off x="1043608" y="1275606"/>
          <a:ext cx="7272808" cy="3249978"/>
        </p:xfrm>
        <a:graphic>
          <a:graphicData uri="http://schemas.openxmlformats.org/drawingml/2006/table">
            <a:tbl>
              <a:tblPr firstRow="1" bandRow="1">
                <a:tableStyleId>{93296810-A885-4BE3-A3E7-6D5BEEA58F35}</a:tableStyleId>
              </a:tblPr>
              <a:tblGrid>
                <a:gridCol w="1907305"/>
                <a:gridCol w="5365503"/>
              </a:tblGrid>
              <a:tr h="545574">
                <a:tc>
                  <a:txBody>
                    <a:bodyPr/>
                    <a:lstStyle/>
                    <a:p>
                      <a:r>
                        <a:rPr lang="cs-CZ" dirty="0" smtClean="0">
                          <a:latin typeface="Times New Roman" pitchFamily="18" charset="0"/>
                          <a:cs typeface="Times New Roman" pitchFamily="18" charset="0"/>
                        </a:rPr>
                        <a:t>Autor</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Mgr. Hana Cvejnová</a:t>
                      </a:r>
                      <a:endParaRPr lang="cs-CZ" dirty="0">
                        <a:latin typeface="Times New Roman" pitchFamily="18" charset="0"/>
                        <a:cs typeface="Times New Roman" pitchFamily="18" charset="0"/>
                      </a:endParaRPr>
                    </a:p>
                  </a:txBody>
                  <a:tcPr/>
                </a:tc>
              </a:tr>
              <a:tr h="553152">
                <a:tc>
                  <a:txBody>
                    <a:bodyPr/>
                    <a:lstStyle/>
                    <a:p>
                      <a:r>
                        <a:rPr lang="cs-CZ" dirty="0" smtClean="0">
                          <a:latin typeface="Times New Roman" pitchFamily="18" charset="0"/>
                          <a:cs typeface="Times New Roman" pitchFamily="18" charset="0"/>
                        </a:rPr>
                        <a:t>Období</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07</a:t>
                      </a:r>
                      <a:r>
                        <a:rPr lang="cs-CZ" baseline="0" dirty="0" smtClean="0">
                          <a:latin typeface="Times New Roman" pitchFamily="18" charset="0"/>
                          <a:cs typeface="Times New Roman" pitchFamily="18" charset="0"/>
                        </a:rPr>
                        <a:t> – 12/2011</a:t>
                      </a:r>
                      <a:endParaRPr lang="cs-CZ" dirty="0">
                        <a:latin typeface="Times New Roman" pitchFamily="18" charset="0"/>
                        <a:cs typeface="Times New Roman" pitchFamily="18" charset="0"/>
                      </a:endParaRPr>
                    </a:p>
                  </a:txBody>
                  <a:tcPr/>
                </a:tc>
              </a:tr>
              <a:tr h="553152">
                <a:tc>
                  <a:txBody>
                    <a:bodyPr/>
                    <a:lstStyle/>
                    <a:p>
                      <a:r>
                        <a:rPr lang="cs-CZ" dirty="0" smtClean="0">
                          <a:latin typeface="Times New Roman" pitchFamily="18" charset="0"/>
                          <a:cs typeface="Times New Roman" pitchFamily="18" charset="0"/>
                        </a:rPr>
                        <a:t>Ročník</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6. ročník</a:t>
                      </a:r>
                      <a:endParaRPr lang="cs-CZ" dirty="0">
                        <a:latin typeface="Times New Roman" pitchFamily="18" charset="0"/>
                        <a:cs typeface="Times New Roman" pitchFamily="18" charset="0"/>
                      </a:endParaRPr>
                    </a:p>
                  </a:txBody>
                  <a:tcPr/>
                </a:tc>
              </a:tr>
              <a:tr h="553152">
                <a:tc>
                  <a:txBody>
                    <a:bodyPr/>
                    <a:lstStyle/>
                    <a:p>
                      <a:r>
                        <a:rPr lang="cs-CZ" dirty="0" smtClean="0">
                          <a:latin typeface="Times New Roman" pitchFamily="18" charset="0"/>
                          <a:cs typeface="Times New Roman" pitchFamily="18" charset="0"/>
                        </a:rPr>
                        <a:t>Klíčová slova</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křesťanství, islám, judaismus, církev, muslim, klášter, mnich, Mohamed, náboženství</a:t>
                      </a:r>
                      <a:endParaRPr lang="cs-CZ" dirty="0">
                        <a:latin typeface="Times New Roman" pitchFamily="18" charset="0"/>
                        <a:cs typeface="Times New Roman" pitchFamily="18" charset="0"/>
                      </a:endParaRPr>
                    </a:p>
                  </a:txBody>
                  <a:tcPr/>
                </a:tc>
              </a:tr>
              <a:tr h="958020">
                <a:tc>
                  <a:txBody>
                    <a:bodyPr/>
                    <a:lstStyle/>
                    <a:p>
                      <a:r>
                        <a:rPr lang="cs-CZ" dirty="0" smtClean="0">
                          <a:latin typeface="Times New Roman" pitchFamily="18" charset="0"/>
                          <a:cs typeface="Times New Roman" pitchFamily="18" charset="0"/>
                        </a:rPr>
                        <a:t>Anotace</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Prezentace vysvětlující původ a starší dějiny judaismu,</a:t>
                      </a:r>
                      <a:r>
                        <a:rPr lang="cs-CZ" baseline="0" dirty="0" smtClean="0">
                          <a:latin typeface="Times New Roman" pitchFamily="18" charset="0"/>
                          <a:cs typeface="Times New Roman" pitchFamily="18" charset="0"/>
                        </a:rPr>
                        <a:t> křesťanství, islámu a jejich hlavní znaky. Jádrem je vliv křesťanství a islámu na středověkou společnost.</a:t>
                      </a:r>
                      <a:endParaRPr lang="cs-CZ" dirty="0">
                        <a:latin typeface="Times New Roman" pitchFamily="18" charset="0"/>
                        <a:cs typeface="Times New Roman" pitchFamily="18" charset="0"/>
                      </a:endParaRPr>
                    </a:p>
                  </a:txBody>
                  <a:tcPr/>
                </a:tc>
              </a:tr>
            </a:tbl>
          </a:graphicData>
        </a:graphic>
      </p:graphicFrame>
      <p:sp>
        <p:nvSpPr>
          <p:cNvPr id="5" name="Nadpis 1"/>
          <p:cNvSpPr txBox="1">
            <a:spLocks/>
          </p:cNvSpPr>
          <p:nvPr/>
        </p:nvSpPr>
        <p:spPr>
          <a:xfrm>
            <a:off x="107504" y="571486"/>
            <a:ext cx="3309362" cy="59406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smtClean="0">
                <a:latin typeface="Times New Roman" pitchFamily="18" charset="0"/>
                <a:cs typeface="Times New Roman" pitchFamily="18" charset="0"/>
              </a:rPr>
              <a:t>9.10 Anotace</a:t>
            </a:r>
            <a:endParaRPr lang="cs-CZ" sz="2500" b="1" dirty="0">
              <a:latin typeface="Times New Roman" pitchFamily="18" charset="0"/>
              <a:cs typeface="Times New Roman" pitchFamily="18" charset="0"/>
            </a:endParaRPr>
          </a:p>
        </p:txBody>
      </p:sp>
    </p:spTree>
    <p:extLst>
      <p:ext uri="{BB962C8B-B14F-4D97-AF65-F5344CB8AC3E}">
        <p14:creationId xmlns:p14="http://schemas.microsoft.com/office/powerpoint/2010/main" val="3745371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Nadpis 1"/>
          <p:cNvSpPr>
            <a:spLocks noGrp="1"/>
          </p:cNvSpPr>
          <p:nvPr>
            <p:ph type="ctrTitle"/>
          </p:nvPr>
        </p:nvSpPr>
        <p:spPr>
          <a:xfrm>
            <a:off x="0" y="484188"/>
            <a:ext cx="3382963" cy="593725"/>
          </a:xfrm>
        </p:spPr>
        <p:txBody>
          <a:bodyPr/>
          <a:lstStyle/>
          <a:p>
            <a:pPr algn="l" eaLnBrk="1" hangingPunct="1"/>
            <a:r>
              <a:rPr lang="cs-CZ" sz="2500" b="1" dirty="0" smtClean="0">
                <a:latin typeface="Times New Roman" pitchFamily="18" charset="0"/>
                <a:cs typeface="Times New Roman" pitchFamily="18" charset="0"/>
              </a:rPr>
              <a:t>9.2 Co již víme?</a:t>
            </a:r>
          </a:p>
        </p:txBody>
      </p:sp>
      <p:sp>
        <p:nvSpPr>
          <p:cNvPr id="16" name="TextovéPole 15"/>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tx1">
                    <a:lumMod val="50000"/>
                    <a:lumOff val="50000"/>
                  </a:schemeClr>
                </a:solidFill>
                <a:latin typeface="Times New Roman" pitchFamily="18" charset="0"/>
                <a:cs typeface="Times New Roman" pitchFamily="18" charset="0"/>
              </a:rPr>
              <a:t>Elektronická  učebnice - II. stupeň                </a:t>
            </a:r>
            <a:r>
              <a:rPr lang="cs-CZ" sz="1000" dirty="0">
                <a:solidFill>
                  <a:schemeClr val="tx1">
                    <a:lumMod val="50000"/>
                    <a:lumOff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tx1">
                    <a:lumMod val="50000"/>
                    <a:lumOff val="50000"/>
                  </a:schemeClr>
                </a:solidFill>
                <a:latin typeface="Times New Roman" pitchFamily="18" charset="0"/>
                <a:cs typeface="Times New Roman" pitchFamily="18" charset="0"/>
              </a:rPr>
              <a:t>Dějepis</a:t>
            </a:r>
          </a:p>
          <a:p>
            <a:pPr fontAlgn="auto">
              <a:spcBef>
                <a:spcPts val="0"/>
              </a:spcBef>
              <a:spcAft>
                <a:spcPts val="0"/>
              </a:spcAft>
              <a:defRPr/>
            </a:pPr>
            <a:endParaRPr lang="cs-CZ" sz="1000" dirty="0">
              <a:latin typeface="Times New Roman" pitchFamily="18" charset="0"/>
              <a:cs typeface="Times New Roman" pitchFamily="18" charset="0"/>
            </a:endParaRPr>
          </a:p>
        </p:txBody>
      </p:sp>
      <p:sp>
        <p:nvSpPr>
          <p:cNvPr id="18" name="TextovéPole 17"/>
          <p:cNvSpPr txBox="1"/>
          <p:nvPr/>
        </p:nvSpPr>
        <p:spPr>
          <a:xfrm>
            <a:off x="3071802" y="642924"/>
            <a:ext cx="5786478" cy="307777"/>
          </a:xfrm>
          <a:prstGeom prst="rect">
            <a:avLst/>
          </a:prstGeom>
          <a:solidFill>
            <a:schemeClr val="bg1">
              <a:lumMod val="85000"/>
            </a:schemeClr>
          </a:solidFill>
        </p:spPr>
        <p:txBody>
          <a:bodyPr wrap="square" rtlCol="0">
            <a:spAutoFit/>
          </a:bodyPr>
          <a:lstStyle/>
          <a:p>
            <a:r>
              <a:rPr lang="cs-CZ" sz="1200" b="1" dirty="0" smtClean="0">
                <a:latin typeface="Times New Roman" pitchFamily="18" charset="0"/>
                <a:cs typeface="Times New Roman" pitchFamily="18" charset="0"/>
              </a:rPr>
              <a:t>Otázka na zopakování</a:t>
            </a:r>
            <a:r>
              <a:rPr lang="cs-CZ" sz="1200" b="1" smtClean="0">
                <a:latin typeface="Times New Roman" pitchFamily="18" charset="0"/>
                <a:cs typeface="Times New Roman" pitchFamily="18" charset="0"/>
              </a:rPr>
              <a:t>: </a:t>
            </a:r>
            <a:r>
              <a:rPr lang="cs-CZ" sz="1400" dirty="0">
                <a:latin typeface="Times New Roman" pitchFamily="18" charset="0"/>
                <a:cs typeface="Times New Roman" pitchFamily="18" charset="0"/>
              </a:rPr>
              <a:t>Z</a:t>
            </a:r>
            <a:r>
              <a:rPr lang="cs-CZ" sz="1400" smtClean="0">
                <a:latin typeface="Times New Roman" pitchFamily="18" charset="0"/>
                <a:cs typeface="Times New Roman" pitchFamily="18" charset="0"/>
              </a:rPr>
              <a:t> </a:t>
            </a:r>
            <a:r>
              <a:rPr lang="cs-CZ" sz="1400" dirty="0" smtClean="0">
                <a:latin typeface="Times New Roman" pitchFamily="18" charset="0"/>
                <a:cs typeface="Times New Roman" pitchFamily="18" charset="0"/>
              </a:rPr>
              <a:t>jakých pramenů mohou historikové čerpat? </a:t>
            </a:r>
          </a:p>
        </p:txBody>
      </p:sp>
      <p:sp>
        <p:nvSpPr>
          <p:cNvPr id="21" name="TextovéPole 20"/>
          <p:cNvSpPr txBox="1"/>
          <p:nvPr/>
        </p:nvSpPr>
        <p:spPr>
          <a:xfrm>
            <a:off x="3143240" y="3071816"/>
            <a:ext cx="2857520" cy="1938992"/>
          </a:xfrm>
          <a:prstGeom prst="rect">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cs-CZ" sz="1000" dirty="0" smtClean="0">
                <a:latin typeface="Times New Roman" pitchFamily="18" charset="0"/>
                <a:cs typeface="Times New Roman" pitchFamily="18" charset="0"/>
              </a:rPr>
              <a:t>Kdybych mluvil v jazycích lidí i andělů, bez lásky je to jen dunění zvonu, řinčení činelů. Kdybych uměl prorokovat, rozuměl všem tajemstvím, měl všechno poznání a víru, že bych i hory přenášel, bez lásky nejsem nic. Kdybych rozdal vše, co mám, kdybych dal i vlastní tělo, abych se proslavil, bez lásky je mi to k ničemu.</a:t>
            </a:r>
          </a:p>
          <a:p>
            <a:r>
              <a:rPr lang="cs-CZ" sz="1000" dirty="0" smtClean="0">
                <a:latin typeface="Times New Roman" pitchFamily="18" charset="0"/>
                <a:cs typeface="Times New Roman" pitchFamily="18" charset="0"/>
              </a:rPr>
              <a:t>Láska je trpělivá, je laskavá, láska nezávidí, láska se nevychloubá ani nepovyšuje; není hrubá, nehledá svůj prospěch, není vznětlivá, nepočítá křivdy, není škodolibá, ale raduje se z pravdy; všechno snáší, všemu věří, vždycky doufá, všechno vydrží.</a:t>
            </a:r>
          </a:p>
        </p:txBody>
      </p:sp>
      <p:sp>
        <p:nvSpPr>
          <p:cNvPr id="10" name="TextovéPole 9"/>
          <p:cNvSpPr txBox="1"/>
          <p:nvPr/>
        </p:nvSpPr>
        <p:spPr>
          <a:xfrm>
            <a:off x="285720" y="1071552"/>
            <a:ext cx="2571768" cy="1723549"/>
          </a:xfrm>
          <a:prstGeom prst="rect">
            <a:avLst/>
          </a:prstGeom>
          <a:solidFill>
            <a:srgbClr val="DFAFC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cs-CZ" b="1" u="sng" dirty="0" smtClean="0">
                <a:solidFill>
                  <a:srgbClr val="813763"/>
                </a:solidFill>
                <a:latin typeface="Times New Roman" pitchFamily="18" charset="0"/>
                <a:cs typeface="Times New Roman" pitchFamily="18" charset="0"/>
              </a:rPr>
              <a:t>Judaismus</a:t>
            </a:r>
          </a:p>
          <a:p>
            <a:pPr>
              <a:buFontTx/>
              <a:buChar char="-"/>
            </a:pPr>
            <a:r>
              <a:rPr lang="cs-CZ" sz="1200" b="1" dirty="0" smtClean="0">
                <a:latin typeface="Times New Roman" pitchFamily="18" charset="0"/>
                <a:cs typeface="Times New Roman" pitchFamily="18" charset="0"/>
              </a:rPr>
              <a:t> </a:t>
            </a:r>
            <a:r>
              <a:rPr lang="cs-CZ" sz="1200" dirty="0" smtClean="0">
                <a:latin typeface="Times New Roman" pitchFamily="18" charset="0"/>
                <a:cs typeface="Times New Roman" pitchFamily="18" charset="0"/>
              </a:rPr>
              <a:t>náboženství Židů </a:t>
            </a:r>
          </a:p>
          <a:p>
            <a:pPr>
              <a:buFontTx/>
              <a:buChar char="-"/>
            </a:pPr>
            <a:r>
              <a:rPr lang="cs-CZ" sz="1200" dirty="0" smtClean="0">
                <a:latin typeface="Times New Roman" pitchFamily="18" charset="0"/>
                <a:cs typeface="Times New Roman" pitchFamily="18" charset="0"/>
              </a:rPr>
              <a:t> víra v jediného </a:t>
            </a:r>
            <a:r>
              <a:rPr lang="cs-CZ" sz="1200" dirty="0">
                <a:latin typeface="Times New Roman" pitchFamily="18" charset="0"/>
                <a:cs typeface="Times New Roman" pitchFamily="18" charset="0"/>
              </a:rPr>
              <a:t>B</a:t>
            </a:r>
            <a:r>
              <a:rPr lang="cs-CZ" sz="1200" dirty="0" smtClean="0">
                <a:latin typeface="Times New Roman" pitchFamily="18" charset="0"/>
                <a:cs typeface="Times New Roman" pitchFamily="18" charset="0"/>
              </a:rPr>
              <a:t>oha, který nesmí být pojmenováván a ani zobrazován</a:t>
            </a:r>
          </a:p>
          <a:p>
            <a:pPr>
              <a:buFontTx/>
              <a:buChar char="-"/>
            </a:pPr>
            <a:r>
              <a:rPr lang="cs-CZ" sz="1200" dirty="0" smtClean="0">
                <a:latin typeface="Times New Roman" pitchFamily="18" charset="0"/>
                <a:cs typeface="Times New Roman" pitchFamily="18" charset="0"/>
              </a:rPr>
              <a:t> vznikl ve starověku </a:t>
            </a:r>
            <a:r>
              <a:rPr lang="cs-CZ" sz="1100" dirty="0" smtClean="0">
                <a:latin typeface="Times New Roman" pitchFamily="18" charset="0"/>
                <a:cs typeface="Times New Roman" pitchFamily="18" charset="0"/>
              </a:rPr>
              <a:t>(cca 2000 př. n. l.)</a:t>
            </a:r>
            <a:endParaRPr lang="cs-CZ" sz="1200" dirty="0" smtClean="0">
              <a:latin typeface="Times New Roman" pitchFamily="18" charset="0"/>
              <a:cs typeface="Times New Roman" pitchFamily="18" charset="0"/>
            </a:endParaRPr>
          </a:p>
          <a:p>
            <a:pPr>
              <a:buFontTx/>
              <a:buChar char="-"/>
            </a:pPr>
            <a:r>
              <a:rPr lang="cs-CZ" sz="1200" dirty="0" smtClean="0">
                <a:latin typeface="Times New Roman" pitchFamily="18" charset="0"/>
                <a:cs typeface="Times New Roman" pitchFamily="18" charset="0"/>
              </a:rPr>
              <a:t> budova: </a:t>
            </a:r>
            <a:r>
              <a:rPr lang="cs-CZ" sz="1400" b="1" u="sng" dirty="0" smtClean="0">
                <a:solidFill>
                  <a:srgbClr val="CC0099"/>
                </a:solidFill>
                <a:latin typeface="Times New Roman" pitchFamily="18" charset="0"/>
                <a:cs typeface="Times New Roman" pitchFamily="18" charset="0"/>
              </a:rPr>
              <a:t>synagoga</a:t>
            </a:r>
            <a:endParaRPr lang="cs-CZ" sz="1200" b="1" u="sng" dirty="0" smtClean="0">
              <a:solidFill>
                <a:srgbClr val="CC0099"/>
              </a:solidFill>
              <a:latin typeface="Times New Roman" pitchFamily="18" charset="0"/>
              <a:cs typeface="Times New Roman" pitchFamily="18" charset="0"/>
            </a:endParaRPr>
          </a:p>
          <a:p>
            <a:pPr>
              <a:buFontTx/>
              <a:buChar char="-"/>
            </a:pPr>
            <a:r>
              <a:rPr lang="cs-CZ" sz="1200" dirty="0" smtClean="0">
                <a:latin typeface="Times New Roman" pitchFamily="18" charset="0"/>
                <a:cs typeface="Times New Roman" pitchFamily="18" charset="0"/>
              </a:rPr>
              <a:t> hlavní kniha: </a:t>
            </a:r>
            <a:r>
              <a:rPr lang="cs-CZ" sz="1400" b="1" u="sng" dirty="0" smtClean="0">
                <a:solidFill>
                  <a:srgbClr val="CC0099"/>
                </a:solidFill>
                <a:latin typeface="Times New Roman" pitchFamily="18" charset="0"/>
                <a:cs typeface="Times New Roman" pitchFamily="18" charset="0"/>
              </a:rPr>
              <a:t>Starý zákon</a:t>
            </a:r>
            <a:endParaRPr lang="cs-CZ" sz="1200" b="1" u="sng" dirty="0" smtClean="0">
              <a:solidFill>
                <a:srgbClr val="CC0099"/>
              </a:solidFill>
              <a:latin typeface="Times New Roman" pitchFamily="18" charset="0"/>
              <a:cs typeface="Times New Roman" pitchFamily="18" charset="0"/>
            </a:endParaRPr>
          </a:p>
          <a:p>
            <a:pPr>
              <a:buFontTx/>
              <a:buChar char="-"/>
            </a:pPr>
            <a:r>
              <a:rPr lang="cs-CZ" sz="1200" dirty="0" smtClean="0">
                <a:latin typeface="Times New Roman" pitchFamily="18" charset="0"/>
                <a:cs typeface="Times New Roman" pitchFamily="18" charset="0"/>
              </a:rPr>
              <a:t> </a:t>
            </a:r>
            <a:r>
              <a:rPr lang="cs-CZ" sz="1200" i="1" dirty="0" smtClean="0">
                <a:latin typeface="Times New Roman" pitchFamily="18" charset="0"/>
                <a:cs typeface="Times New Roman" pitchFamily="18" charset="0"/>
              </a:rPr>
              <a:t>ukázka: </a:t>
            </a:r>
          </a:p>
        </p:txBody>
      </p:sp>
      <p:sp>
        <p:nvSpPr>
          <p:cNvPr id="11" name="TextovéPole 10"/>
          <p:cNvSpPr txBox="1"/>
          <p:nvPr/>
        </p:nvSpPr>
        <p:spPr>
          <a:xfrm>
            <a:off x="3143240" y="1071552"/>
            <a:ext cx="2857520" cy="1785104"/>
          </a:xfrm>
          <a:prstGeom prst="rect">
            <a:avLst/>
          </a:prstGeom>
          <a:solidFill>
            <a:srgbClr val="A5CFC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cs-CZ" sz="1600" b="1" u="sng" dirty="0" smtClean="0">
                <a:solidFill>
                  <a:srgbClr val="006666"/>
                </a:solidFill>
                <a:latin typeface="Times New Roman" pitchFamily="18" charset="0"/>
                <a:cs typeface="Times New Roman" pitchFamily="18" charset="0"/>
              </a:rPr>
              <a:t>Křesťanství</a:t>
            </a:r>
          </a:p>
          <a:p>
            <a:pPr>
              <a:buFontTx/>
              <a:buChar char="-"/>
            </a:pPr>
            <a:r>
              <a:rPr lang="cs-CZ" sz="1200" b="1" dirty="0" smtClean="0">
                <a:latin typeface="Times New Roman" pitchFamily="18" charset="0"/>
                <a:cs typeface="Times New Roman" pitchFamily="18" charset="0"/>
              </a:rPr>
              <a:t> </a:t>
            </a:r>
            <a:r>
              <a:rPr lang="cs-CZ" sz="1200" dirty="0" smtClean="0">
                <a:latin typeface="Times New Roman" pitchFamily="18" charset="0"/>
                <a:cs typeface="Times New Roman" pitchFamily="18" charset="0"/>
              </a:rPr>
              <a:t>světové náboženství</a:t>
            </a:r>
          </a:p>
          <a:p>
            <a:pPr>
              <a:buFontTx/>
              <a:buChar char="-"/>
            </a:pPr>
            <a:r>
              <a:rPr lang="cs-CZ" sz="1200" dirty="0" smtClean="0">
                <a:latin typeface="Times New Roman" pitchFamily="18" charset="0"/>
                <a:cs typeface="Times New Roman" pitchFamily="18" charset="0"/>
              </a:rPr>
              <a:t> víra v jediného Boha a jeho syna </a:t>
            </a:r>
            <a:r>
              <a:rPr lang="cs-CZ" sz="1400" b="1" u="sng" dirty="0" smtClean="0">
                <a:solidFill>
                  <a:srgbClr val="002060"/>
                </a:solidFill>
                <a:latin typeface="Times New Roman" pitchFamily="18" charset="0"/>
                <a:cs typeface="Times New Roman" pitchFamily="18" charset="0"/>
              </a:rPr>
              <a:t>Ježíše Krista</a:t>
            </a:r>
            <a:r>
              <a:rPr lang="cs-CZ" sz="1200" dirty="0" smtClean="0">
                <a:latin typeface="Times New Roman" pitchFamily="18" charset="0"/>
                <a:cs typeface="Times New Roman" pitchFamily="18" charset="0"/>
              </a:rPr>
              <a:t>, jeho smrt za hříchy a vzkříšení</a:t>
            </a:r>
          </a:p>
          <a:p>
            <a:pPr>
              <a:buFontTx/>
              <a:buChar char="-"/>
            </a:pPr>
            <a:r>
              <a:rPr lang="cs-CZ" sz="1200" dirty="0" smtClean="0">
                <a:latin typeface="Times New Roman" pitchFamily="18" charset="0"/>
                <a:cs typeface="Times New Roman" pitchFamily="18" charset="0"/>
              </a:rPr>
              <a:t> vzniklo v </a:t>
            </a:r>
            <a:r>
              <a:rPr lang="cs-CZ" sz="1400" dirty="0" smtClean="0">
                <a:latin typeface="Times New Roman" pitchFamily="18" charset="0"/>
                <a:cs typeface="Times New Roman" pitchFamily="18" charset="0"/>
              </a:rPr>
              <a:t>1</a:t>
            </a:r>
            <a:r>
              <a:rPr lang="cs-CZ" sz="1200" dirty="0" smtClean="0">
                <a:latin typeface="Times New Roman" pitchFamily="18" charset="0"/>
                <a:cs typeface="Times New Roman" pitchFamily="18" charset="0"/>
              </a:rPr>
              <a:t>. století </a:t>
            </a:r>
          </a:p>
          <a:p>
            <a:pPr>
              <a:buFontTx/>
              <a:buChar char="-"/>
            </a:pPr>
            <a:r>
              <a:rPr lang="cs-CZ" sz="1200" dirty="0" smtClean="0">
                <a:latin typeface="Times New Roman" pitchFamily="18" charset="0"/>
                <a:cs typeface="Times New Roman" pitchFamily="18" charset="0"/>
              </a:rPr>
              <a:t> budova: </a:t>
            </a:r>
            <a:r>
              <a:rPr lang="cs-CZ" sz="1400" b="1" u="sng" dirty="0" smtClean="0">
                <a:solidFill>
                  <a:srgbClr val="002060"/>
                </a:solidFill>
                <a:latin typeface="Times New Roman" pitchFamily="18" charset="0"/>
                <a:cs typeface="Times New Roman" pitchFamily="18" charset="0"/>
              </a:rPr>
              <a:t>kostel</a:t>
            </a:r>
            <a:endParaRPr lang="cs-CZ" sz="1200" b="1" u="sng" dirty="0" smtClean="0">
              <a:solidFill>
                <a:srgbClr val="002060"/>
              </a:solidFill>
              <a:latin typeface="Times New Roman" pitchFamily="18" charset="0"/>
              <a:cs typeface="Times New Roman" pitchFamily="18" charset="0"/>
            </a:endParaRPr>
          </a:p>
          <a:p>
            <a:pPr>
              <a:buFontTx/>
              <a:buChar char="-"/>
            </a:pPr>
            <a:r>
              <a:rPr lang="cs-CZ" sz="1200" dirty="0" smtClean="0">
                <a:latin typeface="Times New Roman" pitchFamily="18" charset="0"/>
                <a:cs typeface="Times New Roman" pitchFamily="18" charset="0"/>
              </a:rPr>
              <a:t> hlavní kniha: </a:t>
            </a:r>
            <a:r>
              <a:rPr lang="cs-CZ" sz="1400" b="1" u="sng" dirty="0" smtClean="0">
                <a:solidFill>
                  <a:srgbClr val="002060"/>
                </a:solidFill>
                <a:latin typeface="Times New Roman" pitchFamily="18" charset="0"/>
                <a:cs typeface="Times New Roman" pitchFamily="18" charset="0"/>
              </a:rPr>
              <a:t>Bible</a:t>
            </a:r>
            <a:endParaRPr lang="cs-CZ" sz="1200" b="1" u="sng" dirty="0" smtClean="0">
              <a:solidFill>
                <a:srgbClr val="002060"/>
              </a:solidFill>
              <a:latin typeface="Times New Roman" pitchFamily="18" charset="0"/>
              <a:cs typeface="Times New Roman" pitchFamily="18" charset="0"/>
            </a:endParaRPr>
          </a:p>
          <a:p>
            <a:pPr>
              <a:buFontTx/>
              <a:buChar char="-"/>
            </a:pPr>
            <a:r>
              <a:rPr lang="cs-CZ" sz="1200" dirty="0" smtClean="0">
                <a:latin typeface="Times New Roman" pitchFamily="18" charset="0"/>
                <a:cs typeface="Times New Roman" pitchFamily="18" charset="0"/>
              </a:rPr>
              <a:t> </a:t>
            </a:r>
            <a:r>
              <a:rPr lang="cs-CZ" sz="1200" i="1" dirty="0" smtClean="0">
                <a:latin typeface="Times New Roman" pitchFamily="18" charset="0"/>
                <a:cs typeface="Times New Roman" pitchFamily="18" charset="0"/>
              </a:rPr>
              <a:t>ukázka: </a:t>
            </a:r>
          </a:p>
        </p:txBody>
      </p:sp>
      <p:sp>
        <p:nvSpPr>
          <p:cNvPr id="12" name="TextovéPole 11"/>
          <p:cNvSpPr txBox="1"/>
          <p:nvPr/>
        </p:nvSpPr>
        <p:spPr>
          <a:xfrm>
            <a:off x="6215074" y="1071552"/>
            <a:ext cx="2643206" cy="1754326"/>
          </a:xfrm>
          <a:prstGeom prst="rect">
            <a:avLst/>
          </a:prstGeom>
          <a:solidFill>
            <a:srgbClr val="A8D19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cs-CZ" b="1" u="sng" dirty="0" smtClean="0">
                <a:solidFill>
                  <a:srgbClr val="008000"/>
                </a:solidFill>
                <a:latin typeface="Times New Roman" pitchFamily="18" charset="0"/>
                <a:cs typeface="Times New Roman" pitchFamily="18" charset="0"/>
              </a:rPr>
              <a:t>Islám</a:t>
            </a:r>
          </a:p>
          <a:p>
            <a:pPr>
              <a:buFontTx/>
              <a:buChar char="-"/>
            </a:pPr>
            <a:r>
              <a:rPr lang="cs-CZ" sz="1200" b="1" dirty="0" smtClean="0">
                <a:latin typeface="Times New Roman" pitchFamily="18" charset="0"/>
                <a:cs typeface="Times New Roman" pitchFamily="18" charset="0"/>
              </a:rPr>
              <a:t> </a:t>
            </a:r>
            <a:r>
              <a:rPr lang="cs-CZ" sz="1200" dirty="0" smtClean="0">
                <a:latin typeface="Times New Roman" pitchFamily="18" charset="0"/>
                <a:cs typeface="Times New Roman" pitchFamily="18" charset="0"/>
              </a:rPr>
              <a:t>světové náboženství</a:t>
            </a:r>
          </a:p>
          <a:p>
            <a:pPr>
              <a:buFontTx/>
              <a:buChar char="-"/>
            </a:pPr>
            <a:r>
              <a:rPr lang="cs-CZ" sz="1200" dirty="0" smtClean="0">
                <a:latin typeface="Times New Roman" pitchFamily="18" charset="0"/>
                <a:cs typeface="Times New Roman" pitchFamily="18" charset="0"/>
              </a:rPr>
              <a:t> víra v jediného </a:t>
            </a:r>
            <a:r>
              <a:rPr lang="cs-CZ" sz="1200" dirty="0">
                <a:latin typeface="Times New Roman" pitchFamily="18" charset="0"/>
                <a:cs typeface="Times New Roman" pitchFamily="18" charset="0"/>
              </a:rPr>
              <a:t>B</a:t>
            </a:r>
            <a:r>
              <a:rPr lang="cs-CZ" sz="1200" dirty="0" smtClean="0">
                <a:latin typeface="Times New Roman" pitchFamily="18" charset="0"/>
                <a:cs typeface="Times New Roman" pitchFamily="18" charset="0"/>
              </a:rPr>
              <a:t>oha Alláha (= bůh) a jeho proroka </a:t>
            </a:r>
            <a:r>
              <a:rPr lang="cs-CZ" sz="1400" b="1" u="sng" dirty="0" smtClean="0">
                <a:solidFill>
                  <a:srgbClr val="006600"/>
                </a:solidFill>
                <a:latin typeface="Times New Roman" pitchFamily="18" charset="0"/>
                <a:cs typeface="Times New Roman" pitchFamily="18" charset="0"/>
              </a:rPr>
              <a:t>Mohameda</a:t>
            </a:r>
            <a:endParaRPr lang="cs-CZ" sz="1200" b="1" u="sng" dirty="0" smtClean="0">
              <a:solidFill>
                <a:srgbClr val="006600"/>
              </a:solidFill>
              <a:latin typeface="Times New Roman" pitchFamily="18" charset="0"/>
              <a:cs typeface="Times New Roman" pitchFamily="18" charset="0"/>
            </a:endParaRPr>
          </a:p>
          <a:p>
            <a:pPr>
              <a:buFontTx/>
              <a:buChar char="-"/>
            </a:pPr>
            <a:r>
              <a:rPr lang="cs-CZ" sz="1200" dirty="0" smtClean="0">
                <a:latin typeface="Times New Roman" pitchFamily="18" charset="0"/>
                <a:cs typeface="Times New Roman" pitchFamily="18" charset="0"/>
              </a:rPr>
              <a:t> vznikl v 7. století </a:t>
            </a:r>
          </a:p>
          <a:p>
            <a:pPr>
              <a:buFontTx/>
              <a:buChar char="-"/>
            </a:pPr>
            <a:r>
              <a:rPr lang="cs-CZ" sz="1200" dirty="0" smtClean="0">
                <a:latin typeface="Times New Roman" pitchFamily="18" charset="0"/>
                <a:cs typeface="Times New Roman" pitchFamily="18" charset="0"/>
              </a:rPr>
              <a:t> budova: </a:t>
            </a:r>
            <a:r>
              <a:rPr lang="cs-CZ" sz="1400" b="1" u="sng" dirty="0" smtClean="0">
                <a:solidFill>
                  <a:srgbClr val="006600"/>
                </a:solidFill>
                <a:latin typeface="Times New Roman" pitchFamily="18" charset="0"/>
                <a:cs typeface="Times New Roman" pitchFamily="18" charset="0"/>
              </a:rPr>
              <a:t>mešita</a:t>
            </a:r>
            <a:endParaRPr lang="cs-CZ" sz="1200" b="1" u="sng" dirty="0" smtClean="0">
              <a:solidFill>
                <a:srgbClr val="006600"/>
              </a:solidFill>
              <a:latin typeface="Times New Roman" pitchFamily="18" charset="0"/>
              <a:cs typeface="Times New Roman" pitchFamily="18" charset="0"/>
            </a:endParaRPr>
          </a:p>
          <a:p>
            <a:pPr>
              <a:buFontTx/>
              <a:buChar char="-"/>
            </a:pPr>
            <a:r>
              <a:rPr lang="cs-CZ" sz="1200" dirty="0" smtClean="0">
                <a:latin typeface="Times New Roman" pitchFamily="18" charset="0"/>
                <a:cs typeface="Times New Roman" pitchFamily="18" charset="0"/>
              </a:rPr>
              <a:t> hlavní kniha: </a:t>
            </a:r>
            <a:r>
              <a:rPr lang="cs-CZ" sz="1400" b="1" u="sng" dirty="0" smtClean="0">
                <a:solidFill>
                  <a:srgbClr val="006600"/>
                </a:solidFill>
                <a:latin typeface="Times New Roman" pitchFamily="18" charset="0"/>
                <a:cs typeface="Times New Roman" pitchFamily="18" charset="0"/>
              </a:rPr>
              <a:t>Korán</a:t>
            </a:r>
            <a:endParaRPr lang="cs-CZ" sz="1200" b="1" u="sng" dirty="0" smtClean="0">
              <a:solidFill>
                <a:srgbClr val="006600"/>
              </a:solidFill>
              <a:latin typeface="Times New Roman" pitchFamily="18" charset="0"/>
              <a:cs typeface="Times New Roman" pitchFamily="18" charset="0"/>
            </a:endParaRPr>
          </a:p>
          <a:p>
            <a:pPr>
              <a:buFontTx/>
              <a:buChar char="-"/>
            </a:pPr>
            <a:r>
              <a:rPr lang="cs-CZ" sz="1200" dirty="0" smtClean="0">
                <a:latin typeface="Times New Roman" pitchFamily="18" charset="0"/>
                <a:cs typeface="Times New Roman" pitchFamily="18" charset="0"/>
              </a:rPr>
              <a:t> </a:t>
            </a:r>
            <a:r>
              <a:rPr lang="cs-CZ" sz="1200" i="1" dirty="0" smtClean="0">
                <a:latin typeface="Times New Roman" pitchFamily="18" charset="0"/>
                <a:cs typeface="Times New Roman" pitchFamily="18" charset="0"/>
              </a:rPr>
              <a:t>ukázka: </a:t>
            </a:r>
          </a:p>
        </p:txBody>
      </p:sp>
      <p:sp>
        <p:nvSpPr>
          <p:cNvPr id="13" name="TextovéPole 12"/>
          <p:cNvSpPr txBox="1"/>
          <p:nvPr/>
        </p:nvSpPr>
        <p:spPr>
          <a:xfrm>
            <a:off x="214282" y="3071816"/>
            <a:ext cx="2643206" cy="1869743"/>
          </a:xfrm>
          <a:prstGeom prst="rect">
            <a:avLst/>
          </a:prstGeom>
          <a:solidFill>
            <a:schemeClr val="accent4">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cs-CZ" sz="1050" dirty="0" smtClean="0">
                <a:latin typeface="Times New Roman" pitchFamily="18" charset="0"/>
                <a:cs typeface="Times New Roman" pitchFamily="18" charset="0"/>
              </a:rPr>
              <a:t>Je hrozná věc, kterou jsem viděl pod sluncem, a sice omyl, jehož se dopouštějí vládci:  </a:t>
            </a:r>
          </a:p>
          <a:p>
            <a:r>
              <a:rPr lang="cs-CZ" sz="1050" dirty="0" smtClean="0">
                <a:latin typeface="Times New Roman" pitchFamily="18" charset="0"/>
                <a:cs typeface="Times New Roman" pitchFamily="18" charset="0"/>
              </a:rPr>
              <a:t>Hloupým se nabízejí nejvyšší místa, ušlechtilí však vězí kdesi hluboko. Viděl jsem otroky sedět na koních a velmože jít pěšky jako otroky.</a:t>
            </a:r>
          </a:p>
          <a:p>
            <a:r>
              <a:rPr lang="cs-CZ" sz="1050" dirty="0" smtClean="0">
                <a:latin typeface="Times New Roman" pitchFamily="18" charset="0"/>
                <a:cs typeface="Times New Roman" pitchFamily="18" charset="0"/>
              </a:rPr>
              <a:t>Kdo jámu kopá, ten do ní padá, kdo boří zeď, toho uštkne had. Kdo láme kamení, ten se jím zraní, kdo štípá dříví, ten si tím ublíží. Když nikdo nenabrousí otupené ostří, je třeba přidat více sil, moudrost však zmůže mnohem víc.</a:t>
            </a:r>
          </a:p>
        </p:txBody>
      </p:sp>
      <p:sp>
        <p:nvSpPr>
          <p:cNvPr id="14" name="Obdélník 13"/>
          <p:cNvSpPr/>
          <p:nvPr/>
        </p:nvSpPr>
        <p:spPr>
          <a:xfrm>
            <a:off x="6143636" y="3000378"/>
            <a:ext cx="2786082" cy="1869743"/>
          </a:xfrm>
          <a:prstGeom prst="rect">
            <a:avLst/>
          </a:prstGeom>
          <a:solidFill>
            <a:srgbClr val="003300"/>
          </a:solidFill>
        </p:spPr>
        <p:style>
          <a:lnRef idx="0">
            <a:schemeClr val="accent3"/>
          </a:lnRef>
          <a:fillRef idx="3">
            <a:schemeClr val="accent3"/>
          </a:fillRef>
          <a:effectRef idx="3">
            <a:schemeClr val="accent3"/>
          </a:effectRef>
          <a:fontRef idx="minor">
            <a:schemeClr val="lt1"/>
          </a:fontRef>
        </p:style>
        <p:txBody>
          <a:bodyPr wrap="square">
            <a:spAutoFit/>
          </a:bodyPr>
          <a:lstStyle/>
          <a:p>
            <a:r>
              <a:rPr lang="cs-CZ" sz="1050" dirty="0" smtClean="0">
                <a:solidFill>
                  <a:schemeClr val="lt1"/>
                </a:solidFill>
                <a:latin typeface="Times New Roman" pitchFamily="18" charset="0"/>
                <a:cs typeface="Times New Roman" pitchFamily="18" charset="0"/>
              </a:rPr>
              <a:t>A těm, kdož jsou nevěřící, řekni, že přestanou-li, bude jim odpuštěno to, co se již stalo; jestliže však znovu začnou, pak naplní se obvyklý osud předešlých.</a:t>
            </a:r>
          </a:p>
          <a:p>
            <a:r>
              <a:rPr lang="cs-CZ" sz="1050" dirty="0" smtClean="0">
                <a:solidFill>
                  <a:schemeClr val="lt1"/>
                </a:solidFill>
                <a:latin typeface="Times New Roman" pitchFamily="18" charset="0"/>
                <a:cs typeface="Times New Roman" pitchFamily="18" charset="0"/>
              </a:rPr>
              <a:t>Bojujte tedy proti nim, aby už nebylo pokušení k odpadlictví a aby všechno náboženství bylo jen Boží. Jestliže však přestanou, pak Bůh jasně vidí vše, co dělají.</a:t>
            </a:r>
          </a:p>
          <a:p>
            <a:r>
              <a:rPr lang="cs-CZ" sz="1050" dirty="0" smtClean="0">
                <a:solidFill>
                  <a:schemeClr val="lt1"/>
                </a:solidFill>
                <a:latin typeface="Times New Roman" pitchFamily="18" charset="0"/>
                <a:cs typeface="Times New Roman" pitchFamily="18" charset="0"/>
              </a:rPr>
              <a:t>A jestliže se obrátí zády, vězte, že Bůh je vaším ochráncem; jak výtečný to ochránce a jak výtečný to pomocník!</a:t>
            </a:r>
          </a:p>
        </p:txBody>
      </p:sp>
      <p:pic>
        <p:nvPicPr>
          <p:cNvPr id="17410" name="Picture 2" descr="http://www.religionfacts.com/islam/images/symbols/crescent-50.gif"/>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072462" y="2071684"/>
            <a:ext cx="547688" cy="547688"/>
          </a:xfrm>
          <a:prstGeom prst="rect">
            <a:avLst/>
          </a:prstGeom>
          <a:noFill/>
        </p:spPr>
      </p:pic>
      <p:pic>
        <p:nvPicPr>
          <p:cNvPr id="17412" name="Picture 4" descr="http://www.religionfacts.com/judaism/images/stardavid-sm.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285984" y="2143122"/>
            <a:ext cx="501495" cy="583133"/>
          </a:xfrm>
          <a:prstGeom prst="rect">
            <a:avLst/>
          </a:prstGeom>
          <a:noFill/>
        </p:spPr>
      </p:pic>
      <p:pic>
        <p:nvPicPr>
          <p:cNvPr id="17414" name="Picture 6" descr="http://www.religionfacts.com/christianity/images/symbols/thumbs/cross-50.gif"/>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786314" y="2074965"/>
            <a:ext cx="357190" cy="61584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2000"/>
                                        <p:tgtEl>
                                          <p:spTgt spid="10">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2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20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20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20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fade">
                                      <p:cBhvr>
                                        <p:cTn id="32" dur="2000"/>
                                        <p:tgtEl>
                                          <p:spTgt spid="1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Effect transition="in" filter="fade">
                                      <p:cBhvr>
                                        <p:cTn id="37" dur="2000"/>
                                        <p:tgtEl>
                                          <p:spTgt spid="1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xEl>
                                              <p:pRg st="6" end="6"/>
                                            </p:txEl>
                                          </p:spTgt>
                                        </p:tgtEl>
                                        <p:attrNameLst>
                                          <p:attrName>style.visibility</p:attrName>
                                        </p:attrNameLst>
                                      </p:cBhvr>
                                      <p:to>
                                        <p:strVal val="visible"/>
                                      </p:to>
                                    </p:set>
                                    <p:animEffect transition="in" filter="fade">
                                      <p:cBhvr>
                                        <p:cTn id="42" dur="2000"/>
                                        <p:tgtEl>
                                          <p:spTgt spid="10">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bg/>
                                          </p:spTgt>
                                        </p:tgtEl>
                                        <p:attrNameLst>
                                          <p:attrName>style.visibility</p:attrName>
                                        </p:attrNameLst>
                                      </p:cBhvr>
                                      <p:to>
                                        <p:strVal val="visible"/>
                                      </p:to>
                                    </p:set>
                                    <p:animEffect transition="in" filter="fade">
                                      <p:cBhvr>
                                        <p:cTn id="47" dur="2000"/>
                                        <p:tgtEl>
                                          <p:spTgt spid="13">
                                            <p:bg/>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xEl>
                                              <p:pRg st="0" end="0"/>
                                            </p:txEl>
                                          </p:spTgt>
                                        </p:tgtEl>
                                        <p:attrNameLst>
                                          <p:attrName>style.visibility</p:attrName>
                                        </p:attrNameLst>
                                      </p:cBhvr>
                                      <p:to>
                                        <p:strVal val="visible"/>
                                      </p:to>
                                    </p:set>
                                    <p:animEffect transition="in" filter="fade">
                                      <p:cBhvr>
                                        <p:cTn id="52" dur="2000"/>
                                        <p:tgtEl>
                                          <p:spTgt spid="13">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xEl>
                                              <p:pRg st="1" end="1"/>
                                            </p:txEl>
                                          </p:spTgt>
                                        </p:tgtEl>
                                        <p:attrNameLst>
                                          <p:attrName>style.visibility</p:attrName>
                                        </p:attrNameLst>
                                      </p:cBhvr>
                                      <p:to>
                                        <p:strVal val="visible"/>
                                      </p:to>
                                    </p:set>
                                    <p:animEffect transition="in" filter="fade">
                                      <p:cBhvr>
                                        <p:cTn id="57" dur="2000"/>
                                        <p:tgtEl>
                                          <p:spTgt spid="13">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3">
                                            <p:txEl>
                                              <p:pRg st="2" end="2"/>
                                            </p:txEl>
                                          </p:spTgt>
                                        </p:tgtEl>
                                        <p:attrNameLst>
                                          <p:attrName>style.visibility</p:attrName>
                                        </p:attrNameLst>
                                      </p:cBhvr>
                                      <p:to>
                                        <p:strVal val="visible"/>
                                      </p:to>
                                    </p:set>
                                    <p:animEffect transition="in" filter="fade">
                                      <p:cBhvr>
                                        <p:cTn id="62" dur="2000"/>
                                        <p:tgtEl>
                                          <p:spTgt spid="13">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1">
                                            <p:bg/>
                                          </p:spTgt>
                                        </p:tgtEl>
                                        <p:attrNameLst>
                                          <p:attrName>style.visibility</p:attrName>
                                        </p:attrNameLst>
                                      </p:cBhvr>
                                      <p:to>
                                        <p:strVal val="visible"/>
                                      </p:to>
                                    </p:set>
                                    <p:animEffect transition="in" filter="fade">
                                      <p:cBhvr>
                                        <p:cTn id="67" dur="2000"/>
                                        <p:tgtEl>
                                          <p:spTgt spid="11">
                                            <p:bg/>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1">
                                            <p:txEl>
                                              <p:pRg st="0" end="0"/>
                                            </p:txEl>
                                          </p:spTgt>
                                        </p:tgtEl>
                                        <p:attrNameLst>
                                          <p:attrName>style.visibility</p:attrName>
                                        </p:attrNameLst>
                                      </p:cBhvr>
                                      <p:to>
                                        <p:strVal val="visible"/>
                                      </p:to>
                                    </p:set>
                                    <p:animEffect transition="in" filter="fade">
                                      <p:cBhvr>
                                        <p:cTn id="72" dur="2000"/>
                                        <p:tgtEl>
                                          <p:spTgt spid="11">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1">
                                            <p:txEl>
                                              <p:pRg st="1" end="1"/>
                                            </p:txEl>
                                          </p:spTgt>
                                        </p:tgtEl>
                                        <p:attrNameLst>
                                          <p:attrName>style.visibility</p:attrName>
                                        </p:attrNameLst>
                                      </p:cBhvr>
                                      <p:to>
                                        <p:strVal val="visible"/>
                                      </p:to>
                                    </p:set>
                                    <p:animEffect transition="in" filter="fade">
                                      <p:cBhvr>
                                        <p:cTn id="77" dur="2000"/>
                                        <p:tgtEl>
                                          <p:spTgt spid="11">
                                            <p:txEl>
                                              <p:pRg st="1" end="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1">
                                            <p:txEl>
                                              <p:pRg st="2" end="2"/>
                                            </p:txEl>
                                          </p:spTgt>
                                        </p:tgtEl>
                                        <p:attrNameLst>
                                          <p:attrName>style.visibility</p:attrName>
                                        </p:attrNameLst>
                                      </p:cBhvr>
                                      <p:to>
                                        <p:strVal val="visible"/>
                                      </p:to>
                                    </p:set>
                                    <p:animEffect transition="in" filter="fade">
                                      <p:cBhvr>
                                        <p:cTn id="82" dur="2000"/>
                                        <p:tgtEl>
                                          <p:spTgt spid="11">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1">
                                            <p:txEl>
                                              <p:pRg st="3" end="3"/>
                                            </p:txEl>
                                          </p:spTgt>
                                        </p:tgtEl>
                                        <p:attrNameLst>
                                          <p:attrName>style.visibility</p:attrName>
                                        </p:attrNameLst>
                                      </p:cBhvr>
                                      <p:to>
                                        <p:strVal val="visible"/>
                                      </p:to>
                                    </p:set>
                                    <p:animEffect transition="in" filter="fade">
                                      <p:cBhvr>
                                        <p:cTn id="87" dur="2000"/>
                                        <p:tgtEl>
                                          <p:spTgt spid="11">
                                            <p:txEl>
                                              <p:pRg st="3" end="3"/>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1">
                                            <p:txEl>
                                              <p:pRg st="4" end="4"/>
                                            </p:txEl>
                                          </p:spTgt>
                                        </p:tgtEl>
                                        <p:attrNameLst>
                                          <p:attrName>style.visibility</p:attrName>
                                        </p:attrNameLst>
                                      </p:cBhvr>
                                      <p:to>
                                        <p:strVal val="visible"/>
                                      </p:to>
                                    </p:set>
                                    <p:animEffect transition="in" filter="fade">
                                      <p:cBhvr>
                                        <p:cTn id="92" dur="2000"/>
                                        <p:tgtEl>
                                          <p:spTgt spid="11">
                                            <p:txEl>
                                              <p:pRg st="4" end="4"/>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1">
                                            <p:txEl>
                                              <p:pRg st="5" end="5"/>
                                            </p:txEl>
                                          </p:spTgt>
                                        </p:tgtEl>
                                        <p:attrNameLst>
                                          <p:attrName>style.visibility</p:attrName>
                                        </p:attrNameLst>
                                      </p:cBhvr>
                                      <p:to>
                                        <p:strVal val="visible"/>
                                      </p:to>
                                    </p:set>
                                    <p:animEffect transition="in" filter="fade">
                                      <p:cBhvr>
                                        <p:cTn id="97" dur="2000"/>
                                        <p:tgtEl>
                                          <p:spTgt spid="11">
                                            <p:txEl>
                                              <p:pRg st="5" end="5"/>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1">
                                            <p:txEl>
                                              <p:pRg st="6" end="6"/>
                                            </p:txEl>
                                          </p:spTgt>
                                        </p:tgtEl>
                                        <p:attrNameLst>
                                          <p:attrName>style.visibility</p:attrName>
                                        </p:attrNameLst>
                                      </p:cBhvr>
                                      <p:to>
                                        <p:strVal val="visible"/>
                                      </p:to>
                                    </p:set>
                                    <p:animEffect transition="in" filter="fade">
                                      <p:cBhvr>
                                        <p:cTn id="102" dur="2000"/>
                                        <p:tgtEl>
                                          <p:spTgt spid="11">
                                            <p:txEl>
                                              <p:pRg st="6" end="6"/>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1">
                                            <p:bg/>
                                          </p:spTgt>
                                        </p:tgtEl>
                                        <p:attrNameLst>
                                          <p:attrName>style.visibility</p:attrName>
                                        </p:attrNameLst>
                                      </p:cBhvr>
                                      <p:to>
                                        <p:strVal val="visible"/>
                                      </p:to>
                                    </p:set>
                                    <p:animEffect transition="in" filter="fade">
                                      <p:cBhvr>
                                        <p:cTn id="107" dur="2000"/>
                                        <p:tgtEl>
                                          <p:spTgt spid="21">
                                            <p:bg/>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1">
                                            <p:txEl>
                                              <p:pRg st="0" end="0"/>
                                            </p:txEl>
                                          </p:spTgt>
                                        </p:tgtEl>
                                        <p:attrNameLst>
                                          <p:attrName>style.visibility</p:attrName>
                                        </p:attrNameLst>
                                      </p:cBhvr>
                                      <p:to>
                                        <p:strVal val="visible"/>
                                      </p:to>
                                    </p:set>
                                    <p:animEffect transition="in" filter="fade">
                                      <p:cBhvr>
                                        <p:cTn id="112" dur="2000"/>
                                        <p:tgtEl>
                                          <p:spTgt spid="21">
                                            <p:txEl>
                                              <p:pRg st="0" end="0"/>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1">
                                            <p:txEl>
                                              <p:pRg st="1" end="1"/>
                                            </p:txEl>
                                          </p:spTgt>
                                        </p:tgtEl>
                                        <p:attrNameLst>
                                          <p:attrName>style.visibility</p:attrName>
                                        </p:attrNameLst>
                                      </p:cBhvr>
                                      <p:to>
                                        <p:strVal val="visible"/>
                                      </p:to>
                                    </p:set>
                                    <p:animEffect transition="in" filter="fade">
                                      <p:cBhvr>
                                        <p:cTn id="117" dur="2000"/>
                                        <p:tgtEl>
                                          <p:spTgt spid="21">
                                            <p:txEl>
                                              <p:pRg st="1" end="1"/>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2">
                                            <p:bg/>
                                          </p:spTgt>
                                        </p:tgtEl>
                                        <p:attrNameLst>
                                          <p:attrName>style.visibility</p:attrName>
                                        </p:attrNameLst>
                                      </p:cBhvr>
                                      <p:to>
                                        <p:strVal val="visible"/>
                                      </p:to>
                                    </p:set>
                                    <p:animEffect transition="in" filter="fade">
                                      <p:cBhvr>
                                        <p:cTn id="122" dur="2000"/>
                                        <p:tgtEl>
                                          <p:spTgt spid="12">
                                            <p:bg/>
                                          </p:spTgt>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12">
                                            <p:txEl>
                                              <p:pRg st="0" end="0"/>
                                            </p:txEl>
                                          </p:spTgt>
                                        </p:tgtEl>
                                        <p:attrNameLst>
                                          <p:attrName>style.visibility</p:attrName>
                                        </p:attrNameLst>
                                      </p:cBhvr>
                                      <p:to>
                                        <p:strVal val="visible"/>
                                      </p:to>
                                    </p:set>
                                    <p:animEffect transition="in" filter="fade">
                                      <p:cBhvr>
                                        <p:cTn id="127" dur="2000"/>
                                        <p:tgtEl>
                                          <p:spTgt spid="12">
                                            <p:txEl>
                                              <p:pRg st="0" end="0"/>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12">
                                            <p:txEl>
                                              <p:pRg st="1" end="1"/>
                                            </p:txEl>
                                          </p:spTgt>
                                        </p:tgtEl>
                                        <p:attrNameLst>
                                          <p:attrName>style.visibility</p:attrName>
                                        </p:attrNameLst>
                                      </p:cBhvr>
                                      <p:to>
                                        <p:strVal val="visible"/>
                                      </p:to>
                                    </p:set>
                                    <p:animEffect transition="in" filter="fade">
                                      <p:cBhvr>
                                        <p:cTn id="132" dur="2000"/>
                                        <p:tgtEl>
                                          <p:spTgt spid="12">
                                            <p:txEl>
                                              <p:pRg st="1" end="1"/>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12">
                                            <p:txEl>
                                              <p:pRg st="2" end="2"/>
                                            </p:txEl>
                                          </p:spTgt>
                                        </p:tgtEl>
                                        <p:attrNameLst>
                                          <p:attrName>style.visibility</p:attrName>
                                        </p:attrNameLst>
                                      </p:cBhvr>
                                      <p:to>
                                        <p:strVal val="visible"/>
                                      </p:to>
                                    </p:set>
                                    <p:animEffect transition="in" filter="fade">
                                      <p:cBhvr>
                                        <p:cTn id="137" dur="2000"/>
                                        <p:tgtEl>
                                          <p:spTgt spid="12">
                                            <p:txEl>
                                              <p:pRg st="2" end="2"/>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12">
                                            <p:txEl>
                                              <p:pRg st="3" end="3"/>
                                            </p:txEl>
                                          </p:spTgt>
                                        </p:tgtEl>
                                        <p:attrNameLst>
                                          <p:attrName>style.visibility</p:attrName>
                                        </p:attrNameLst>
                                      </p:cBhvr>
                                      <p:to>
                                        <p:strVal val="visible"/>
                                      </p:to>
                                    </p:set>
                                    <p:animEffect transition="in" filter="fade">
                                      <p:cBhvr>
                                        <p:cTn id="142" dur="2000"/>
                                        <p:tgtEl>
                                          <p:spTgt spid="12">
                                            <p:txEl>
                                              <p:pRg st="3" end="3"/>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12">
                                            <p:txEl>
                                              <p:pRg st="4" end="4"/>
                                            </p:txEl>
                                          </p:spTgt>
                                        </p:tgtEl>
                                        <p:attrNameLst>
                                          <p:attrName>style.visibility</p:attrName>
                                        </p:attrNameLst>
                                      </p:cBhvr>
                                      <p:to>
                                        <p:strVal val="visible"/>
                                      </p:to>
                                    </p:set>
                                    <p:animEffect transition="in" filter="fade">
                                      <p:cBhvr>
                                        <p:cTn id="147" dur="2000"/>
                                        <p:tgtEl>
                                          <p:spTgt spid="12">
                                            <p:txEl>
                                              <p:pRg st="4" end="4"/>
                                            </p:txEl>
                                          </p:spTgt>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12">
                                            <p:txEl>
                                              <p:pRg st="5" end="5"/>
                                            </p:txEl>
                                          </p:spTgt>
                                        </p:tgtEl>
                                        <p:attrNameLst>
                                          <p:attrName>style.visibility</p:attrName>
                                        </p:attrNameLst>
                                      </p:cBhvr>
                                      <p:to>
                                        <p:strVal val="visible"/>
                                      </p:to>
                                    </p:set>
                                    <p:animEffect transition="in" filter="fade">
                                      <p:cBhvr>
                                        <p:cTn id="152" dur="2000"/>
                                        <p:tgtEl>
                                          <p:spTgt spid="12">
                                            <p:txEl>
                                              <p:pRg st="5" end="5"/>
                                            </p:txEl>
                                          </p:spTgt>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12">
                                            <p:txEl>
                                              <p:pRg st="6" end="6"/>
                                            </p:txEl>
                                          </p:spTgt>
                                        </p:tgtEl>
                                        <p:attrNameLst>
                                          <p:attrName>style.visibility</p:attrName>
                                        </p:attrNameLst>
                                      </p:cBhvr>
                                      <p:to>
                                        <p:strVal val="visible"/>
                                      </p:to>
                                    </p:set>
                                    <p:animEffect transition="in" filter="fade">
                                      <p:cBhvr>
                                        <p:cTn id="157" dur="2000"/>
                                        <p:tgtEl>
                                          <p:spTgt spid="12">
                                            <p:txEl>
                                              <p:pRg st="6" end="6"/>
                                            </p:txEl>
                                          </p:spTgt>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14">
                                            <p:bg/>
                                          </p:spTgt>
                                        </p:tgtEl>
                                        <p:attrNameLst>
                                          <p:attrName>style.visibility</p:attrName>
                                        </p:attrNameLst>
                                      </p:cBhvr>
                                      <p:to>
                                        <p:strVal val="visible"/>
                                      </p:to>
                                    </p:set>
                                    <p:animEffect transition="in" filter="fade">
                                      <p:cBhvr>
                                        <p:cTn id="162" dur="2000"/>
                                        <p:tgtEl>
                                          <p:spTgt spid="14">
                                            <p:bg/>
                                          </p:spTgt>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14">
                                            <p:txEl>
                                              <p:pRg st="0" end="0"/>
                                            </p:txEl>
                                          </p:spTgt>
                                        </p:tgtEl>
                                        <p:attrNameLst>
                                          <p:attrName>style.visibility</p:attrName>
                                        </p:attrNameLst>
                                      </p:cBhvr>
                                      <p:to>
                                        <p:strVal val="visible"/>
                                      </p:to>
                                    </p:set>
                                    <p:animEffect transition="in" filter="fade">
                                      <p:cBhvr>
                                        <p:cTn id="167" dur="2000"/>
                                        <p:tgtEl>
                                          <p:spTgt spid="14">
                                            <p:txEl>
                                              <p:pRg st="0" end="0"/>
                                            </p:txEl>
                                          </p:spTgt>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14">
                                            <p:txEl>
                                              <p:pRg st="1" end="1"/>
                                            </p:txEl>
                                          </p:spTgt>
                                        </p:tgtEl>
                                        <p:attrNameLst>
                                          <p:attrName>style.visibility</p:attrName>
                                        </p:attrNameLst>
                                      </p:cBhvr>
                                      <p:to>
                                        <p:strVal val="visible"/>
                                      </p:to>
                                    </p:set>
                                    <p:animEffect transition="in" filter="fade">
                                      <p:cBhvr>
                                        <p:cTn id="172" dur="2000"/>
                                        <p:tgtEl>
                                          <p:spTgt spid="14">
                                            <p:txEl>
                                              <p:pRg st="1" end="1"/>
                                            </p:txEl>
                                          </p:spTgt>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14">
                                            <p:txEl>
                                              <p:pRg st="2" end="2"/>
                                            </p:txEl>
                                          </p:spTgt>
                                        </p:tgtEl>
                                        <p:attrNameLst>
                                          <p:attrName>style.visibility</p:attrName>
                                        </p:attrNameLst>
                                      </p:cBhvr>
                                      <p:to>
                                        <p:strVal val="visible"/>
                                      </p:to>
                                    </p:set>
                                    <p:animEffect transition="in" filter="fade">
                                      <p:cBhvr>
                                        <p:cTn id="177" dur="2000"/>
                                        <p:tgtEl>
                                          <p:spTgt spid="14">
                                            <p:txEl>
                                              <p:pRg st="2" end="2"/>
                                            </p:txEl>
                                          </p:spTgt>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18">
                                            <p:bg/>
                                          </p:spTgt>
                                        </p:tgtEl>
                                        <p:attrNameLst>
                                          <p:attrName>style.visibility</p:attrName>
                                        </p:attrNameLst>
                                      </p:cBhvr>
                                      <p:to>
                                        <p:strVal val="visible"/>
                                      </p:to>
                                    </p:set>
                                    <p:animEffect transition="in" filter="fade">
                                      <p:cBhvr>
                                        <p:cTn id="182" dur="2000"/>
                                        <p:tgtEl>
                                          <p:spTgt spid="18">
                                            <p:bg/>
                                          </p:spTgt>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18">
                                            <p:txEl>
                                              <p:pRg st="0" end="0"/>
                                            </p:txEl>
                                          </p:spTgt>
                                        </p:tgtEl>
                                        <p:attrNameLst>
                                          <p:attrName>style.visibility</p:attrName>
                                        </p:attrNameLst>
                                      </p:cBhvr>
                                      <p:to>
                                        <p:strVal val="visible"/>
                                      </p:to>
                                    </p:set>
                                    <p:animEffect transition="in" filter="fade">
                                      <p:cBhvr>
                                        <p:cTn id="187"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21" grpId="0" build="p" animBg="1"/>
      <p:bldP spid="10" grpId="0" build="p" animBg="1"/>
      <p:bldP spid="11" grpId="0" build="p" animBg="1"/>
      <p:bldP spid="12" grpId="0" build="p" animBg="1"/>
      <p:bldP spid="13" grpId="0" build="p" animBg="1"/>
      <p:bldP spid="14"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Nadpis 1"/>
          <p:cNvSpPr>
            <a:spLocks noGrp="1"/>
          </p:cNvSpPr>
          <p:nvPr>
            <p:ph type="ctrTitle"/>
          </p:nvPr>
        </p:nvSpPr>
        <p:spPr>
          <a:xfrm>
            <a:off x="928662" y="484189"/>
            <a:ext cx="6199213" cy="444487"/>
          </a:xfrm>
        </p:spPr>
        <p:txBody>
          <a:bodyPr/>
          <a:lstStyle/>
          <a:p>
            <a:pPr eaLnBrk="1" hangingPunct="1"/>
            <a:r>
              <a:rPr lang="cs-CZ" sz="2500" b="1" dirty="0" smtClean="0">
                <a:latin typeface="Times New Roman" pitchFamily="18" charset="0"/>
                <a:cs typeface="Times New Roman" pitchFamily="18" charset="0"/>
              </a:rPr>
              <a:t>9.3 Jaké si řekneme nové termíny a názvy?</a:t>
            </a:r>
          </a:p>
        </p:txBody>
      </p:sp>
      <p:sp>
        <p:nvSpPr>
          <p:cNvPr id="18" name="TextovéPole 17"/>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Dějepis</a:t>
            </a:r>
          </a:p>
          <a:p>
            <a:pPr fontAlgn="auto">
              <a:spcBef>
                <a:spcPts val="0"/>
              </a:spcBef>
              <a:spcAft>
                <a:spcPts val="0"/>
              </a:spcAft>
              <a:defRPr/>
            </a:pPr>
            <a:endParaRPr lang="cs-CZ" sz="1000" dirty="0">
              <a:latin typeface="Times New Roman" pitchFamily="18" charset="0"/>
              <a:cs typeface="Times New Roman" pitchFamily="18" charset="0"/>
            </a:endParaRPr>
          </a:p>
        </p:txBody>
      </p:sp>
      <p:sp>
        <p:nvSpPr>
          <p:cNvPr id="4" name="TextovéPole 3"/>
          <p:cNvSpPr txBox="1"/>
          <p:nvPr/>
        </p:nvSpPr>
        <p:spPr>
          <a:xfrm>
            <a:off x="214282" y="1071552"/>
            <a:ext cx="4071966" cy="3072636"/>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spcAft>
                <a:spcPts val="700"/>
              </a:spcAft>
            </a:pPr>
            <a:r>
              <a:rPr lang="cs-CZ" sz="1500" b="1" dirty="0" err="1" smtClean="0">
                <a:latin typeface="Times New Roman" pitchFamily="18" charset="0"/>
                <a:cs typeface="Times New Roman" pitchFamily="18" charset="0"/>
              </a:rPr>
              <a:t>kipa</a:t>
            </a:r>
            <a:r>
              <a:rPr lang="cs-CZ" sz="1500" dirty="0" smtClean="0">
                <a:latin typeface="Times New Roman" pitchFamily="18" charset="0"/>
                <a:cs typeface="Times New Roman" pitchFamily="18" charset="0"/>
              </a:rPr>
              <a:t> - </a:t>
            </a:r>
            <a:r>
              <a:rPr lang="cs-CZ" sz="1200" dirty="0" smtClean="0">
                <a:latin typeface="Times New Roman" pitchFamily="18" charset="0"/>
                <a:cs typeface="Times New Roman" pitchFamily="18" charset="0"/>
              </a:rPr>
              <a:t>pokrývka hlavy židovského muže</a:t>
            </a:r>
            <a:endParaRPr lang="cs-CZ" sz="1500" dirty="0" smtClean="0">
              <a:latin typeface="Times New Roman" pitchFamily="18" charset="0"/>
              <a:cs typeface="Times New Roman" pitchFamily="18" charset="0"/>
            </a:endParaRPr>
          </a:p>
          <a:p>
            <a:pPr>
              <a:spcAft>
                <a:spcPts val="700"/>
              </a:spcAft>
            </a:pPr>
            <a:r>
              <a:rPr lang="cs-CZ" sz="1500" b="1" dirty="0" smtClean="0">
                <a:latin typeface="Times New Roman" pitchFamily="18" charset="0"/>
                <a:cs typeface="Times New Roman" pitchFamily="18" charset="0"/>
              </a:rPr>
              <a:t>sedmiramenný svícen </a:t>
            </a:r>
            <a:r>
              <a:rPr lang="cs-CZ" sz="1500" dirty="0" smtClean="0">
                <a:latin typeface="Times New Roman" pitchFamily="18" charset="0"/>
                <a:cs typeface="Times New Roman" pitchFamily="18" charset="0"/>
              </a:rPr>
              <a:t>– </a:t>
            </a:r>
            <a:r>
              <a:rPr lang="cs-CZ" sz="1200" dirty="0" smtClean="0">
                <a:latin typeface="Times New Roman" pitchFamily="18" charset="0"/>
                <a:cs typeface="Times New Roman" pitchFamily="18" charset="0"/>
              </a:rPr>
              <a:t>jeden ze symbolů judaismu</a:t>
            </a:r>
            <a:endParaRPr lang="cs-CZ" sz="1500" dirty="0" smtClean="0">
              <a:latin typeface="Times New Roman" pitchFamily="18" charset="0"/>
              <a:cs typeface="Times New Roman" pitchFamily="18" charset="0"/>
            </a:endParaRPr>
          </a:p>
          <a:p>
            <a:pPr>
              <a:spcAft>
                <a:spcPts val="700"/>
              </a:spcAft>
            </a:pPr>
            <a:r>
              <a:rPr lang="cs-CZ" sz="1500" b="1" dirty="0" smtClean="0">
                <a:latin typeface="Times New Roman" pitchFamily="18" charset="0"/>
                <a:cs typeface="Times New Roman" pitchFamily="18" charset="0"/>
              </a:rPr>
              <a:t>Izrael </a:t>
            </a:r>
            <a:r>
              <a:rPr lang="cs-CZ" sz="1500" dirty="0" smtClean="0">
                <a:latin typeface="Times New Roman" pitchFamily="18" charset="0"/>
                <a:cs typeface="Times New Roman" pitchFamily="18" charset="0"/>
              </a:rPr>
              <a:t>– </a:t>
            </a:r>
            <a:r>
              <a:rPr lang="cs-CZ" sz="1200" dirty="0" smtClean="0">
                <a:latin typeface="Times New Roman" pitchFamily="18" charset="0"/>
                <a:cs typeface="Times New Roman" pitchFamily="18" charset="0"/>
              </a:rPr>
              <a:t>současný stát, který vyznává judaismus</a:t>
            </a:r>
            <a:endParaRPr lang="cs-CZ" sz="1500" dirty="0" smtClean="0">
              <a:latin typeface="Times New Roman" pitchFamily="18" charset="0"/>
              <a:cs typeface="Times New Roman" pitchFamily="18" charset="0"/>
            </a:endParaRPr>
          </a:p>
          <a:p>
            <a:pPr>
              <a:spcAft>
                <a:spcPts val="700"/>
              </a:spcAft>
            </a:pPr>
            <a:r>
              <a:rPr lang="cs-CZ" sz="1500" b="1" dirty="0" smtClean="0">
                <a:latin typeface="Times New Roman" pitchFamily="18" charset="0"/>
                <a:cs typeface="Times New Roman" pitchFamily="18" charset="0"/>
              </a:rPr>
              <a:t>diaspora</a:t>
            </a:r>
            <a:r>
              <a:rPr lang="cs-CZ" sz="1500" dirty="0" smtClean="0">
                <a:latin typeface="Times New Roman" pitchFamily="18" charset="0"/>
                <a:cs typeface="Times New Roman" pitchFamily="18" charset="0"/>
              </a:rPr>
              <a:t> = </a:t>
            </a:r>
            <a:r>
              <a:rPr lang="cs-CZ" sz="1200" dirty="0" smtClean="0">
                <a:latin typeface="Times New Roman" pitchFamily="18" charset="0"/>
                <a:cs typeface="Times New Roman" pitchFamily="18" charset="0"/>
              </a:rPr>
              <a:t>rozptýlení židů po celém světě</a:t>
            </a:r>
            <a:endParaRPr lang="cs-CZ" sz="1500" dirty="0" smtClean="0">
              <a:latin typeface="Times New Roman" pitchFamily="18" charset="0"/>
              <a:cs typeface="Times New Roman" pitchFamily="18" charset="0"/>
            </a:endParaRPr>
          </a:p>
          <a:p>
            <a:pPr>
              <a:spcAft>
                <a:spcPts val="700"/>
              </a:spcAft>
            </a:pPr>
            <a:r>
              <a:rPr lang="cs-CZ" sz="1500" b="1" dirty="0" smtClean="0">
                <a:latin typeface="Times New Roman" pitchFamily="18" charset="0"/>
                <a:cs typeface="Times New Roman" pitchFamily="18" charset="0"/>
              </a:rPr>
              <a:t>farizejové</a:t>
            </a:r>
            <a:r>
              <a:rPr lang="cs-CZ" sz="1500" dirty="0" smtClean="0">
                <a:latin typeface="Times New Roman" pitchFamily="18" charset="0"/>
                <a:cs typeface="Times New Roman" pitchFamily="18" charset="0"/>
              </a:rPr>
              <a:t> – </a:t>
            </a:r>
            <a:r>
              <a:rPr lang="cs-CZ" sz="1200" dirty="0" smtClean="0">
                <a:latin typeface="Times New Roman" pitchFamily="18" charset="0"/>
                <a:cs typeface="Times New Roman" pitchFamily="18" charset="0"/>
              </a:rPr>
              <a:t>židovští kněží, snažící se o čistotu víry</a:t>
            </a:r>
            <a:endParaRPr lang="cs-CZ" sz="1500" dirty="0" smtClean="0">
              <a:latin typeface="Times New Roman" pitchFamily="18" charset="0"/>
              <a:cs typeface="Times New Roman" pitchFamily="18" charset="0"/>
            </a:endParaRPr>
          </a:p>
          <a:p>
            <a:pPr>
              <a:spcAft>
                <a:spcPts val="700"/>
              </a:spcAft>
            </a:pPr>
            <a:r>
              <a:rPr lang="cs-CZ" sz="1500" b="1" dirty="0" smtClean="0">
                <a:latin typeface="Times New Roman" pitchFamily="18" charset="0"/>
                <a:cs typeface="Times New Roman" pitchFamily="18" charset="0"/>
              </a:rPr>
              <a:t>papež</a:t>
            </a:r>
            <a:r>
              <a:rPr lang="cs-CZ" sz="1500" dirty="0" smtClean="0">
                <a:latin typeface="Times New Roman" pitchFamily="18" charset="0"/>
                <a:cs typeface="Times New Roman" pitchFamily="18" charset="0"/>
              </a:rPr>
              <a:t> – </a:t>
            </a:r>
            <a:r>
              <a:rPr lang="cs-CZ" sz="1200" dirty="0" smtClean="0">
                <a:latin typeface="Times New Roman" pitchFamily="18" charset="0"/>
                <a:cs typeface="Times New Roman" pitchFamily="18" charset="0"/>
              </a:rPr>
              <a:t>hlavní autorita středověké křesťanské církve</a:t>
            </a:r>
            <a:endParaRPr lang="cs-CZ" sz="1500" dirty="0" smtClean="0">
              <a:latin typeface="Times New Roman" pitchFamily="18" charset="0"/>
              <a:cs typeface="Times New Roman" pitchFamily="18" charset="0"/>
            </a:endParaRPr>
          </a:p>
          <a:p>
            <a:pPr>
              <a:spcAft>
                <a:spcPts val="700"/>
              </a:spcAft>
            </a:pPr>
            <a:r>
              <a:rPr lang="cs-CZ" sz="1500" b="1" dirty="0" smtClean="0">
                <a:latin typeface="Times New Roman" pitchFamily="18" charset="0"/>
                <a:cs typeface="Times New Roman" pitchFamily="18" charset="0"/>
              </a:rPr>
              <a:t>koncily = </a:t>
            </a:r>
            <a:r>
              <a:rPr lang="cs-CZ" sz="1200" dirty="0" smtClean="0">
                <a:latin typeface="Times New Roman" pitchFamily="18" charset="0"/>
                <a:cs typeface="Times New Roman" pitchFamily="18" charset="0"/>
              </a:rPr>
              <a:t>setkávání biskupů, kde se projednávaly důležité otázky </a:t>
            </a:r>
          </a:p>
          <a:p>
            <a:pPr>
              <a:spcAft>
                <a:spcPts val="700"/>
              </a:spcAft>
            </a:pPr>
            <a:r>
              <a:rPr lang="cs-CZ" sz="1500" b="1" dirty="0" smtClean="0">
                <a:latin typeface="Times New Roman" pitchFamily="18" charset="0"/>
                <a:cs typeface="Times New Roman" pitchFamily="18" charset="0"/>
              </a:rPr>
              <a:t>prvotní církev </a:t>
            </a:r>
            <a:r>
              <a:rPr lang="cs-CZ" sz="1500" dirty="0" smtClean="0">
                <a:latin typeface="Times New Roman" pitchFamily="18" charset="0"/>
                <a:cs typeface="Times New Roman" pitchFamily="18" charset="0"/>
              </a:rPr>
              <a:t>– </a:t>
            </a:r>
            <a:r>
              <a:rPr lang="cs-CZ" sz="1200" dirty="0" smtClean="0">
                <a:latin typeface="Times New Roman" pitchFamily="18" charset="0"/>
                <a:cs typeface="Times New Roman" pitchFamily="18" charset="0"/>
              </a:rPr>
              <a:t>křesťanská církev do r. 313</a:t>
            </a:r>
            <a:endParaRPr lang="cs-CZ" sz="1500" dirty="0" smtClean="0">
              <a:latin typeface="Times New Roman" pitchFamily="18" charset="0"/>
              <a:cs typeface="Times New Roman" pitchFamily="18" charset="0"/>
            </a:endParaRPr>
          </a:p>
          <a:p>
            <a:pPr>
              <a:spcAft>
                <a:spcPts val="700"/>
              </a:spcAft>
            </a:pPr>
            <a:r>
              <a:rPr lang="cs-CZ" sz="1500" b="1" dirty="0" smtClean="0">
                <a:latin typeface="Times New Roman" pitchFamily="18" charset="0"/>
                <a:cs typeface="Times New Roman" pitchFamily="18" charset="0"/>
              </a:rPr>
              <a:t>12 apoštolů </a:t>
            </a:r>
            <a:r>
              <a:rPr lang="cs-CZ" sz="1500" dirty="0" smtClean="0">
                <a:latin typeface="Times New Roman" pitchFamily="18" charset="0"/>
                <a:cs typeface="Times New Roman" pitchFamily="18" charset="0"/>
              </a:rPr>
              <a:t>– </a:t>
            </a:r>
            <a:r>
              <a:rPr lang="cs-CZ" sz="1200" dirty="0" smtClean="0">
                <a:latin typeface="Times New Roman" pitchFamily="18" charset="0"/>
                <a:cs typeface="Times New Roman" pitchFamily="18" charset="0"/>
              </a:rPr>
              <a:t>hlavní vůdcové církve na jejím počátku</a:t>
            </a:r>
            <a:endParaRPr lang="cs-CZ" sz="1500" dirty="0" smtClean="0">
              <a:latin typeface="Times New Roman" pitchFamily="18" charset="0"/>
              <a:cs typeface="Times New Roman" pitchFamily="18" charset="0"/>
            </a:endParaRPr>
          </a:p>
        </p:txBody>
      </p:sp>
      <p:sp>
        <p:nvSpPr>
          <p:cNvPr id="5" name="TextovéPole 4"/>
          <p:cNvSpPr txBox="1"/>
          <p:nvPr/>
        </p:nvSpPr>
        <p:spPr>
          <a:xfrm>
            <a:off x="4500562" y="1071552"/>
            <a:ext cx="4143404" cy="3539430"/>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spcAft>
                <a:spcPts val="600"/>
              </a:spcAft>
            </a:pPr>
            <a:r>
              <a:rPr lang="cs-CZ" sz="1500" b="1" dirty="0" smtClean="0">
                <a:latin typeface="Times New Roman" pitchFamily="18" charset="0"/>
                <a:cs typeface="Times New Roman" pitchFamily="18" charset="0"/>
              </a:rPr>
              <a:t>mnich/ jeptiška – </a:t>
            </a:r>
            <a:r>
              <a:rPr lang="cs-CZ" sz="1200" dirty="0" smtClean="0">
                <a:latin typeface="Times New Roman" pitchFamily="18" charset="0"/>
                <a:cs typeface="Times New Roman" pitchFamily="18" charset="0"/>
              </a:rPr>
              <a:t>křesťan/</a:t>
            </a:r>
            <a:r>
              <a:rPr lang="cs-CZ" sz="1200" dirty="0" err="1" smtClean="0">
                <a:latin typeface="Times New Roman" pitchFamily="18" charset="0"/>
                <a:cs typeface="Times New Roman" pitchFamily="18" charset="0"/>
              </a:rPr>
              <a:t>ka</a:t>
            </a:r>
            <a:r>
              <a:rPr lang="cs-CZ" sz="1200" dirty="0" smtClean="0">
                <a:latin typeface="Times New Roman" pitchFamily="18" charset="0"/>
                <a:cs typeface="Times New Roman" pitchFamily="18" charset="0"/>
              </a:rPr>
              <a:t>,  který se rozhodl pro oddělený způsob života</a:t>
            </a:r>
            <a:endParaRPr lang="cs-CZ" sz="1500" dirty="0" smtClean="0">
              <a:latin typeface="Times New Roman" pitchFamily="18" charset="0"/>
              <a:cs typeface="Times New Roman" pitchFamily="18" charset="0"/>
            </a:endParaRPr>
          </a:p>
          <a:p>
            <a:pPr>
              <a:spcAft>
                <a:spcPts val="600"/>
              </a:spcAft>
            </a:pPr>
            <a:r>
              <a:rPr lang="cs-CZ" sz="1500" b="1" dirty="0" smtClean="0">
                <a:latin typeface="Times New Roman" pitchFamily="18" charset="0"/>
                <a:cs typeface="Times New Roman" pitchFamily="18" charset="0"/>
              </a:rPr>
              <a:t>klášter – </a:t>
            </a:r>
            <a:r>
              <a:rPr lang="cs-CZ" sz="1200" dirty="0" smtClean="0">
                <a:latin typeface="Times New Roman" pitchFamily="18" charset="0"/>
                <a:cs typeface="Times New Roman" pitchFamily="18" charset="0"/>
              </a:rPr>
              <a:t>budova, ve které žijí mniši nebo jeptišky</a:t>
            </a:r>
            <a:endParaRPr lang="cs-CZ" sz="1500" dirty="0" smtClean="0">
              <a:latin typeface="Times New Roman" pitchFamily="18" charset="0"/>
              <a:cs typeface="Times New Roman" pitchFamily="18" charset="0"/>
            </a:endParaRPr>
          </a:p>
          <a:p>
            <a:pPr>
              <a:spcAft>
                <a:spcPts val="600"/>
              </a:spcAft>
            </a:pPr>
            <a:r>
              <a:rPr lang="cs-CZ" sz="1500" b="1" dirty="0" smtClean="0">
                <a:latin typeface="Times New Roman" pitchFamily="18" charset="0"/>
                <a:cs typeface="Times New Roman" pitchFamily="18" charset="0"/>
                <a:hlinkClick r:id="rId3"/>
              </a:rPr>
              <a:t>mnišský řád </a:t>
            </a:r>
            <a:r>
              <a:rPr lang="cs-CZ" sz="1500" b="1" dirty="0" smtClean="0">
                <a:latin typeface="Times New Roman" pitchFamily="18" charset="0"/>
                <a:cs typeface="Times New Roman" pitchFamily="18" charset="0"/>
              </a:rPr>
              <a:t>– </a:t>
            </a:r>
            <a:r>
              <a:rPr lang="cs-CZ" sz="1200" dirty="0" smtClean="0">
                <a:latin typeface="Times New Roman" pitchFamily="18" charset="0"/>
                <a:cs typeface="Times New Roman" pitchFamily="18" charset="0"/>
              </a:rPr>
              <a:t>společenství mnichů s určitými pravidly</a:t>
            </a:r>
            <a:endParaRPr lang="cs-CZ" sz="1500" dirty="0" smtClean="0">
              <a:latin typeface="Times New Roman" pitchFamily="18" charset="0"/>
              <a:cs typeface="Times New Roman" pitchFamily="18" charset="0"/>
            </a:endParaRPr>
          </a:p>
          <a:p>
            <a:pPr>
              <a:spcAft>
                <a:spcPts val="600"/>
              </a:spcAft>
            </a:pPr>
            <a:r>
              <a:rPr lang="cs-CZ" sz="1500" b="1" dirty="0" smtClean="0">
                <a:latin typeface="Times New Roman" pitchFamily="18" charset="0"/>
                <a:cs typeface="Times New Roman" pitchFamily="18" charset="0"/>
              </a:rPr>
              <a:t>opat/ abatyše – </a:t>
            </a:r>
            <a:r>
              <a:rPr lang="cs-CZ" sz="1200" dirty="0" smtClean="0">
                <a:latin typeface="Times New Roman" pitchFamily="18" charset="0"/>
                <a:cs typeface="Times New Roman" pitchFamily="18" charset="0"/>
              </a:rPr>
              <a:t>hlavní představitel /</a:t>
            </a:r>
            <a:r>
              <a:rPr lang="cs-CZ" sz="1200" dirty="0" err="1" smtClean="0">
                <a:latin typeface="Times New Roman" pitchFamily="18" charset="0"/>
                <a:cs typeface="Times New Roman" pitchFamily="18" charset="0"/>
              </a:rPr>
              <a:t>ka</a:t>
            </a:r>
            <a:r>
              <a:rPr lang="cs-CZ" sz="1200" dirty="0" smtClean="0">
                <a:latin typeface="Times New Roman" pitchFamily="18" charset="0"/>
                <a:cs typeface="Times New Roman" pitchFamily="18" charset="0"/>
              </a:rPr>
              <a:t> kláštera</a:t>
            </a:r>
            <a:endParaRPr lang="cs-CZ" sz="1500" dirty="0" smtClean="0">
              <a:latin typeface="Times New Roman" pitchFamily="18" charset="0"/>
              <a:cs typeface="Times New Roman" pitchFamily="18" charset="0"/>
            </a:endParaRPr>
          </a:p>
          <a:p>
            <a:pPr>
              <a:spcAft>
                <a:spcPts val="600"/>
              </a:spcAft>
            </a:pPr>
            <a:r>
              <a:rPr lang="cs-CZ" sz="1500" b="1" dirty="0">
                <a:latin typeface="Times New Roman" pitchFamily="18" charset="0"/>
                <a:cs typeface="Times New Roman" pitchFamily="18" charset="0"/>
              </a:rPr>
              <a:t>b</a:t>
            </a:r>
            <a:r>
              <a:rPr lang="cs-CZ" sz="1500" b="1" dirty="0" smtClean="0">
                <a:latin typeface="Times New Roman" pitchFamily="18" charset="0"/>
                <a:cs typeface="Times New Roman" pitchFamily="18" charset="0"/>
              </a:rPr>
              <a:t>enediktini – </a:t>
            </a:r>
            <a:r>
              <a:rPr lang="cs-CZ" sz="1200" dirty="0" smtClean="0">
                <a:latin typeface="Times New Roman" pitchFamily="18" charset="0"/>
                <a:cs typeface="Times New Roman" pitchFamily="18" charset="0"/>
              </a:rPr>
              <a:t>nejstarší mnišský řád</a:t>
            </a:r>
            <a:endParaRPr lang="cs-CZ" sz="1400" dirty="0" smtClean="0">
              <a:latin typeface="Times New Roman" pitchFamily="18" charset="0"/>
              <a:cs typeface="Times New Roman" pitchFamily="18" charset="0"/>
            </a:endParaRPr>
          </a:p>
          <a:p>
            <a:pPr>
              <a:spcAft>
                <a:spcPts val="600"/>
              </a:spcAft>
            </a:pPr>
            <a:r>
              <a:rPr lang="cs-CZ" sz="1500" b="1" dirty="0" smtClean="0">
                <a:latin typeface="Times New Roman" pitchFamily="18" charset="0"/>
                <a:cs typeface="Times New Roman" pitchFamily="18" charset="0"/>
              </a:rPr>
              <a:t>biskupové</a:t>
            </a:r>
            <a:r>
              <a:rPr lang="cs-CZ" sz="1500" dirty="0" smtClean="0">
                <a:latin typeface="Times New Roman" pitchFamily="18" charset="0"/>
                <a:cs typeface="Times New Roman" pitchFamily="18" charset="0"/>
              </a:rPr>
              <a:t> = </a:t>
            </a:r>
            <a:r>
              <a:rPr lang="cs-CZ" sz="1200" dirty="0" smtClean="0">
                <a:latin typeface="Times New Roman" pitchFamily="18" charset="0"/>
                <a:cs typeface="Times New Roman" pitchFamily="18" charset="0"/>
              </a:rPr>
              <a:t>vysocí představitelé církve, nástupci apoštolů</a:t>
            </a:r>
            <a:endParaRPr lang="cs-CZ" sz="1500" dirty="0" smtClean="0">
              <a:latin typeface="Times New Roman" pitchFamily="18" charset="0"/>
              <a:cs typeface="Times New Roman" pitchFamily="18" charset="0"/>
            </a:endParaRPr>
          </a:p>
          <a:p>
            <a:pPr>
              <a:spcAft>
                <a:spcPts val="600"/>
              </a:spcAft>
            </a:pPr>
            <a:r>
              <a:rPr lang="cs-CZ" sz="1500" b="1" dirty="0" smtClean="0">
                <a:latin typeface="Times New Roman" pitchFamily="18" charset="0"/>
                <a:cs typeface="Times New Roman" pitchFamily="18" charset="0"/>
              </a:rPr>
              <a:t>beduíni – </a:t>
            </a:r>
            <a:r>
              <a:rPr lang="cs-CZ" sz="1200" dirty="0" smtClean="0">
                <a:latin typeface="Times New Roman" pitchFamily="18" charset="0"/>
                <a:cs typeface="Times New Roman" pitchFamily="18" charset="0"/>
              </a:rPr>
              <a:t>kočovné arabské kmeny</a:t>
            </a:r>
            <a:endParaRPr lang="cs-CZ" sz="1500" dirty="0" smtClean="0">
              <a:latin typeface="Times New Roman" pitchFamily="18" charset="0"/>
              <a:cs typeface="Times New Roman" pitchFamily="18" charset="0"/>
            </a:endParaRPr>
          </a:p>
          <a:p>
            <a:pPr>
              <a:spcAft>
                <a:spcPts val="600"/>
              </a:spcAft>
            </a:pPr>
            <a:r>
              <a:rPr lang="cs-CZ" sz="1500" b="1" dirty="0" smtClean="0">
                <a:latin typeface="Times New Roman" pitchFamily="18" charset="0"/>
                <a:cs typeface="Times New Roman" pitchFamily="18" charset="0"/>
              </a:rPr>
              <a:t>džihád </a:t>
            </a:r>
            <a:r>
              <a:rPr lang="cs-CZ" sz="1400" dirty="0" smtClean="0">
                <a:latin typeface="Times New Roman" pitchFamily="18" charset="0"/>
                <a:cs typeface="Times New Roman" pitchFamily="18" charset="0"/>
              </a:rPr>
              <a:t>– </a:t>
            </a:r>
            <a:r>
              <a:rPr lang="cs-CZ" sz="1200" dirty="0" smtClean="0">
                <a:latin typeface="Times New Roman" pitchFamily="18" charset="0"/>
                <a:cs typeface="Times New Roman" pitchFamily="18" charset="0"/>
              </a:rPr>
              <a:t>svatá válka muslimů proti nevěřícím</a:t>
            </a:r>
            <a:endParaRPr lang="cs-CZ" sz="1500" dirty="0" smtClean="0">
              <a:latin typeface="Times New Roman" pitchFamily="18" charset="0"/>
              <a:cs typeface="Times New Roman" pitchFamily="18" charset="0"/>
            </a:endParaRPr>
          </a:p>
          <a:p>
            <a:pPr>
              <a:spcAft>
                <a:spcPts val="600"/>
              </a:spcAft>
            </a:pPr>
            <a:r>
              <a:rPr lang="cs-CZ" sz="1500" b="1" dirty="0" smtClean="0">
                <a:latin typeface="Times New Roman" pitchFamily="18" charset="0"/>
                <a:cs typeface="Times New Roman" pitchFamily="18" charset="0"/>
              </a:rPr>
              <a:t>Mekka – </a:t>
            </a:r>
            <a:r>
              <a:rPr lang="cs-CZ" sz="1200" dirty="0" smtClean="0">
                <a:latin typeface="Times New Roman" pitchFamily="18" charset="0"/>
                <a:cs typeface="Times New Roman" pitchFamily="18" charset="0"/>
              </a:rPr>
              <a:t>město, kde se narodil Mohamed</a:t>
            </a:r>
            <a:endParaRPr lang="cs-CZ" sz="1500" dirty="0" smtClean="0">
              <a:latin typeface="Times New Roman" pitchFamily="18" charset="0"/>
              <a:cs typeface="Times New Roman" pitchFamily="18" charset="0"/>
            </a:endParaRPr>
          </a:p>
          <a:p>
            <a:pPr>
              <a:spcAft>
                <a:spcPts val="600"/>
              </a:spcAft>
            </a:pPr>
            <a:r>
              <a:rPr lang="cs-CZ" sz="1500" b="1" dirty="0" err="1" smtClean="0">
                <a:latin typeface="Times New Roman" pitchFamily="18" charset="0"/>
                <a:cs typeface="Times New Roman" pitchFamily="18" charset="0"/>
              </a:rPr>
              <a:t>reconquista</a:t>
            </a:r>
            <a:r>
              <a:rPr lang="cs-CZ" sz="1500" b="1" dirty="0" smtClean="0">
                <a:latin typeface="Times New Roman" pitchFamily="18" charset="0"/>
                <a:cs typeface="Times New Roman" pitchFamily="18" charset="0"/>
              </a:rPr>
              <a:t> = </a:t>
            </a:r>
            <a:r>
              <a:rPr lang="cs-CZ" sz="1200" dirty="0" smtClean="0">
                <a:latin typeface="Times New Roman" pitchFamily="18" charset="0"/>
                <a:cs typeface="Times New Roman" pitchFamily="18" charset="0"/>
              </a:rPr>
              <a:t>znovudobývání Pyrenejského</a:t>
            </a:r>
          </a:p>
          <a:p>
            <a:pPr>
              <a:spcAft>
                <a:spcPts val="600"/>
              </a:spcAft>
            </a:pPr>
            <a:r>
              <a:rPr lang="cs-CZ" sz="1200" dirty="0" smtClean="0">
                <a:latin typeface="Times New Roman" pitchFamily="18" charset="0"/>
                <a:cs typeface="Times New Roman" pitchFamily="18" charset="0"/>
              </a:rPr>
              <a:t>poloostrova křesťanskými státy od muslimů</a:t>
            </a:r>
            <a:endParaRPr lang="cs-CZ" sz="1500" dirty="0" smtClean="0">
              <a:latin typeface="Times New Roman" pitchFamily="18" charset="0"/>
              <a:cs typeface="Times New Roman" pitchFamily="18" charset="0"/>
            </a:endParaRPr>
          </a:p>
        </p:txBody>
      </p:sp>
      <p:pic>
        <p:nvPicPr>
          <p:cNvPr id="15362" name="Picture 2" descr="http://img504.imageshack.us/img504/8084/untitledyl0.bmp"/>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42844" y="428610"/>
            <a:ext cx="714380" cy="714381"/>
          </a:xfrm>
          <a:prstGeom prst="rect">
            <a:avLst/>
          </a:prstGeom>
          <a:noFill/>
        </p:spPr>
      </p:pic>
      <p:pic>
        <p:nvPicPr>
          <p:cNvPr id="15364" name="Picture 4" descr="http://www.praguecityline.cz/wp-content/gallery/zidovska-praha-uvod/menora-tradicni-sedmiramenny-zidovsky-svicen.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702014" y="928676"/>
            <a:ext cx="718185" cy="609560"/>
          </a:xfrm>
          <a:prstGeom prst="rect">
            <a:avLst/>
          </a:prstGeom>
          <a:noFill/>
        </p:spPr>
      </p:pic>
      <p:pic>
        <p:nvPicPr>
          <p:cNvPr id="15367" name="Picture 7"/>
          <p:cNvPicPr>
            <a:picLocks noChangeAspect="1" noChangeArrowheads="1"/>
          </p:cNvPicPr>
          <p:nvPr/>
        </p:nvPicPr>
        <p:blipFill>
          <a:blip r:embed="rId6" cstate="print">
            <a:clrChange>
              <a:clrFrom>
                <a:srgbClr val="FF9900"/>
              </a:clrFrom>
              <a:clrTo>
                <a:srgbClr val="FF9900">
                  <a:alpha val="0"/>
                </a:srgbClr>
              </a:clrTo>
            </a:clrChange>
          </a:blip>
          <a:srcRect/>
          <a:stretch>
            <a:fillRect/>
          </a:stretch>
        </p:blipFill>
        <p:spPr bwMode="auto">
          <a:xfrm>
            <a:off x="3714745" y="1946155"/>
            <a:ext cx="714380" cy="532758"/>
          </a:xfrm>
          <a:prstGeom prst="rect">
            <a:avLst/>
          </a:prstGeom>
          <a:noFill/>
          <a:ln w="9525">
            <a:noFill/>
            <a:miter lim="800000"/>
            <a:headEnd/>
            <a:tailEnd/>
          </a:ln>
          <a:effectLst/>
        </p:spPr>
      </p:pic>
      <p:pic>
        <p:nvPicPr>
          <p:cNvPr id="15369" name="Picture 9" descr="http://www.clker.com/cliparts/3/1/3/c/1220547235316813546AJ_pope.svg.med.png"/>
          <p:cNvPicPr>
            <a:picLocks noChangeAspect="1" noChangeArrowheads="1"/>
          </p:cNvPicPr>
          <p:nvPr/>
        </p:nvPicPr>
        <p:blipFill>
          <a:blip r:embed="rId7" cstate="print"/>
          <a:srcRect/>
          <a:stretch>
            <a:fillRect/>
          </a:stretch>
        </p:blipFill>
        <p:spPr bwMode="auto">
          <a:xfrm>
            <a:off x="3786182" y="3214692"/>
            <a:ext cx="666595" cy="714380"/>
          </a:xfrm>
          <a:prstGeom prst="rect">
            <a:avLst/>
          </a:prstGeom>
          <a:noFill/>
        </p:spPr>
      </p:pic>
      <p:pic>
        <p:nvPicPr>
          <p:cNvPr id="15372" name="Picture 12"/>
          <p:cNvPicPr>
            <a:picLocks noChangeAspect="1" noChangeArrowheads="1"/>
          </p:cNvPicPr>
          <p:nvPr/>
        </p:nvPicPr>
        <p:blipFill>
          <a:blip r:embed="rId8" cstate="print">
            <a:clrChange>
              <a:clrFrom>
                <a:srgbClr val="FF9900"/>
              </a:clrFrom>
              <a:clrTo>
                <a:srgbClr val="FF9900">
                  <a:alpha val="0"/>
                </a:srgbClr>
              </a:clrTo>
            </a:clrChange>
          </a:blip>
          <a:srcRect/>
          <a:stretch>
            <a:fillRect/>
          </a:stretch>
        </p:blipFill>
        <p:spPr bwMode="auto">
          <a:xfrm>
            <a:off x="8275449" y="1071552"/>
            <a:ext cx="868551" cy="2500330"/>
          </a:xfrm>
          <a:prstGeom prst="rect">
            <a:avLst/>
          </a:prstGeom>
          <a:noFill/>
          <a:ln w="9525">
            <a:noFill/>
            <a:miter lim="800000"/>
            <a:headEnd/>
            <a:tailEnd/>
          </a:ln>
          <a:effectLst/>
        </p:spPr>
      </p:pic>
      <p:pic>
        <p:nvPicPr>
          <p:cNvPr id="15375" name="Picture 15"/>
          <p:cNvPicPr>
            <a:picLocks noChangeAspect="1" noChangeArrowheads="1"/>
          </p:cNvPicPr>
          <p:nvPr/>
        </p:nvPicPr>
        <p:blipFill>
          <a:blip r:embed="rId9">
            <a:clrChange>
              <a:clrFrom>
                <a:srgbClr val="FF9900"/>
              </a:clrFrom>
              <a:clrTo>
                <a:srgbClr val="FF9900">
                  <a:alpha val="0"/>
                </a:srgbClr>
              </a:clrTo>
            </a:clrChange>
          </a:blip>
          <a:srcRect/>
          <a:stretch>
            <a:fillRect/>
          </a:stretch>
        </p:blipFill>
        <p:spPr bwMode="auto">
          <a:xfrm>
            <a:off x="2571736" y="3821594"/>
            <a:ext cx="1714501" cy="1321906"/>
          </a:xfrm>
          <a:prstGeom prst="rect">
            <a:avLst/>
          </a:prstGeom>
          <a:noFill/>
          <a:ln w="9525">
            <a:noFill/>
            <a:miter lim="800000"/>
            <a:headEnd/>
            <a:tailEnd/>
          </a:ln>
          <a:effectLst/>
        </p:spPr>
      </p:pic>
      <p:pic>
        <p:nvPicPr>
          <p:cNvPr id="15378" name="Picture 18"/>
          <p:cNvPicPr>
            <a:picLocks noChangeAspect="1" noChangeArrowheads="1"/>
          </p:cNvPicPr>
          <p:nvPr/>
        </p:nvPicPr>
        <p:blipFill>
          <a:blip r:embed="rId10">
            <a:clrChange>
              <a:clrFrom>
                <a:srgbClr val="FF9900"/>
              </a:clrFrom>
              <a:clrTo>
                <a:srgbClr val="FF9900">
                  <a:alpha val="0"/>
                </a:srgbClr>
              </a:clrTo>
            </a:clrChange>
          </a:blip>
          <a:srcRect/>
          <a:stretch>
            <a:fillRect/>
          </a:stretch>
        </p:blipFill>
        <p:spPr bwMode="auto">
          <a:xfrm>
            <a:off x="7572396" y="4029021"/>
            <a:ext cx="1571604" cy="920571"/>
          </a:xfrm>
          <a:prstGeom prst="rect">
            <a:avLst/>
          </a:prstGeom>
          <a:noFill/>
          <a:ln w="9525">
            <a:noFill/>
            <a:miter lim="800000"/>
            <a:headEnd/>
            <a:tailEnd/>
          </a:ln>
          <a:effectLst/>
        </p:spPr>
      </p:pic>
      <p:pic>
        <p:nvPicPr>
          <p:cNvPr id="15381" name="Picture 21"/>
          <p:cNvPicPr>
            <a:picLocks noChangeAspect="1" noChangeArrowheads="1"/>
          </p:cNvPicPr>
          <p:nvPr/>
        </p:nvPicPr>
        <p:blipFill>
          <a:blip r:embed="rId11" cstate="print"/>
          <a:srcRect/>
          <a:stretch>
            <a:fillRect/>
          </a:stretch>
        </p:blipFill>
        <p:spPr bwMode="auto">
          <a:xfrm>
            <a:off x="7143768" y="285734"/>
            <a:ext cx="857247" cy="863263"/>
          </a:xfrm>
          <a:prstGeom prst="rect">
            <a:avLst/>
          </a:prstGeom>
          <a:noFill/>
          <a:ln w="9525">
            <a:noFill/>
            <a:miter lim="800000"/>
            <a:headEnd/>
            <a:tailEnd/>
          </a:ln>
          <a:effectLst/>
        </p:spPr>
      </p:pic>
      <p:pic>
        <p:nvPicPr>
          <p:cNvPr id="15383" name="Picture 23" descr="http://static.newworldencyclopedia.org/thumb/f/f7/Mapa_reconquista_almohades-en.svg/474px-Mapa_reconquista_almohades-en.svg.png"/>
          <p:cNvPicPr>
            <a:picLocks noChangeAspect="1" noChangeArrowheads="1"/>
          </p:cNvPicPr>
          <p:nvPr/>
        </p:nvPicPr>
        <p:blipFill>
          <a:blip r:embed="rId12" cstate="print"/>
          <a:srcRect/>
          <a:stretch>
            <a:fillRect/>
          </a:stretch>
        </p:blipFill>
        <p:spPr bwMode="auto">
          <a:xfrm>
            <a:off x="1000100" y="4071948"/>
            <a:ext cx="1214446" cy="94286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62"/>
                                        </p:tgtEl>
                                        <p:attrNameLst>
                                          <p:attrName>style.visibility</p:attrName>
                                        </p:attrNameLst>
                                      </p:cBhvr>
                                      <p:to>
                                        <p:strVal val="visible"/>
                                      </p:to>
                                    </p:set>
                                    <p:animEffect transition="in" filter="fade">
                                      <p:cBhvr>
                                        <p:cTn id="17" dur="2000"/>
                                        <p:tgtEl>
                                          <p:spTgt spid="1536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20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364"/>
                                        </p:tgtEl>
                                        <p:attrNameLst>
                                          <p:attrName>style.visibility</p:attrName>
                                        </p:attrNameLst>
                                      </p:cBhvr>
                                      <p:to>
                                        <p:strVal val="visible"/>
                                      </p:to>
                                    </p:set>
                                    <p:animEffect transition="in" filter="fade">
                                      <p:cBhvr>
                                        <p:cTn id="27" dur="2000"/>
                                        <p:tgtEl>
                                          <p:spTgt spid="1536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20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367"/>
                                        </p:tgtEl>
                                        <p:attrNameLst>
                                          <p:attrName>style.visibility</p:attrName>
                                        </p:attrNameLst>
                                      </p:cBhvr>
                                      <p:to>
                                        <p:strVal val="visible"/>
                                      </p:to>
                                    </p:set>
                                    <p:animEffect transition="in" filter="fade">
                                      <p:cBhvr>
                                        <p:cTn id="37" dur="2000"/>
                                        <p:tgtEl>
                                          <p:spTgt spid="1536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2000"/>
                                        <p:tgtEl>
                                          <p:spTgt spid="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fade">
                                      <p:cBhvr>
                                        <p:cTn id="47" dur="2000"/>
                                        <p:tgtEl>
                                          <p:spTgt spid="4">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5" end="5"/>
                                            </p:txEl>
                                          </p:spTgt>
                                        </p:tgtEl>
                                        <p:attrNameLst>
                                          <p:attrName>style.visibility</p:attrName>
                                        </p:attrNameLst>
                                      </p:cBhvr>
                                      <p:to>
                                        <p:strVal val="visible"/>
                                      </p:to>
                                    </p:set>
                                    <p:animEffect transition="in" filter="fade">
                                      <p:cBhvr>
                                        <p:cTn id="52" dur="2000"/>
                                        <p:tgtEl>
                                          <p:spTgt spid="4">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369"/>
                                        </p:tgtEl>
                                        <p:attrNameLst>
                                          <p:attrName>style.visibility</p:attrName>
                                        </p:attrNameLst>
                                      </p:cBhvr>
                                      <p:to>
                                        <p:strVal val="visible"/>
                                      </p:to>
                                    </p:set>
                                    <p:animEffect transition="in" filter="fade">
                                      <p:cBhvr>
                                        <p:cTn id="57" dur="2000"/>
                                        <p:tgtEl>
                                          <p:spTgt spid="1536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6" end="6"/>
                                            </p:txEl>
                                          </p:spTgt>
                                        </p:tgtEl>
                                        <p:attrNameLst>
                                          <p:attrName>style.visibility</p:attrName>
                                        </p:attrNameLst>
                                      </p:cBhvr>
                                      <p:to>
                                        <p:strVal val="visible"/>
                                      </p:to>
                                    </p:set>
                                    <p:animEffect transition="in" filter="fade">
                                      <p:cBhvr>
                                        <p:cTn id="62" dur="2000"/>
                                        <p:tgtEl>
                                          <p:spTgt spid="4">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xEl>
                                              <p:pRg st="7" end="7"/>
                                            </p:txEl>
                                          </p:spTgt>
                                        </p:tgtEl>
                                        <p:attrNameLst>
                                          <p:attrName>style.visibility</p:attrName>
                                        </p:attrNameLst>
                                      </p:cBhvr>
                                      <p:to>
                                        <p:strVal val="visible"/>
                                      </p:to>
                                    </p:set>
                                    <p:animEffect transition="in" filter="fade">
                                      <p:cBhvr>
                                        <p:cTn id="67" dur="2000"/>
                                        <p:tgtEl>
                                          <p:spTgt spid="4">
                                            <p:txEl>
                                              <p:pRg st="7" end="7"/>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
                                            <p:txEl>
                                              <p:pRg st="8" end="8"/>
                                            </p:txEl>
                                          </p:spTgt>
                                        </p:tgtEl>
                                        <p:attrNameLst>
                                          <p:attrName>style.visibility</p:attrName>
                                        </p:attrNameLst>
                                      </p:cBhvr>
                                      <p:to>
                                        <p:strVal val="visible"/>
                                      </p:to>
                                    </p:set>
                                    <p:animEffect transition="in" filter="fade">
                                      <p:cBhvr>
                                        <p:cTn id="72" dur="2000"/>
                                        <p:tgtEl>
                                          <p:spTgt spid="4">
                                            <p:txEl>
                                              <p:pRg st="8" end="8"/>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
                                            <p:bg/>
                                          </p:spTgt>
                                        </p:tgtEl>
                                        <p:attrNameLst>
                                          <p:attrName>style.visibility</p:attrName>
                                        </p:attrNameLst>
                                      </p:cBhvr>
                                      <p:to>
                                        <p:strVal val="visible"/>
                                      </p:to>
                                    </p:set>
                                    <p:animEffect transition="in" filter="fade">
                                      <p:cBhvr>
                                        <p:cTn id="77" dur="2000"/>
                                        <p:tgtEl>
                                          <p:spTgt spid="5">
                                            <p:bg/>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
                                            <p:txEl>
                                              <p:pRg st="0" end="0"/>
                                            </p:txEl>
                                          </p:spTgt>
                                        </p:tgtEl>
                                        <p:attrNameLst>
                                          <p:attrName>style.visibility</p:attrName>
                                        </p:attrNameLst>
                                      </p:cBhvr>
                                      <p:to>
                                        <p:strVal val="visible"/>
                                      </p:to>
                                    </p:set>
                                    <p:animEffect transition="in" filter="fade">
                                      <p:cBhvr>
                                        <p:cTn id="82" dur="2000"/>
                                        <p:tgtEl>
                                          <p:spTgt spid="5">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5372"/>
                                        </p:tgtEl>
                                        <p:attrNameLst>
                                          <p:attrName>style.visibility</p:attrName>
                                        </p:attrNameLst>
                                      </p:cBhvr>
                                      <p:to>
                                        <p:strVal val="visible"/>
                                      </p:to>
                                    </p:set>
                                    <p:animEffect transition="in" filter="fade">
                                      <p:cBhvr>
                                        <p:cTn id="87" dur="2000"/>
                                        <p:tgtEl>
                                          <p:spTgt spid="1537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
                                            <p:txEl>
                                              <p:pRg st="1" end="1"/>
                                            </p:txEl>
                                          </p:spTgt>
                                        </p:tgtEl>
                                        <p:attrNameLst>
                                          <p:attrName>style.visibility</p:attrName>
                                        </p:attrNameLst>
                                      </p:cBhvr>
                                      <p:to>
                                        <p:strVal val="visible"/>
                                      </p:to>
                                    </p:set>
                                    <p:animEffect transition="in" filter="fade">
                                      <p:cBhvr>
                                        <p:cTn id="92" dur="2000"/>
                                        <p:tgtEl>
                                          <p:spTgt spid="5">
                                            <p:txEl>
                                              <p:pRg st="1" end="1"/>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5375"/>
                                        </p:tgtEl>
                                        <p:attrNameLst>
                                          <p:attrName>style.visibility</p:attrName>
                                        </p:attrNameLst>
                                      </p:cBhvr>
                                      <p:to>
                                        <p:strVal val="visible"/>
                                      </p:to>
                                    </p:set>
                                    <p:animEffect transition="in" filter="fade">
                                      <p:cBhvr>
                                        <p:cTn id="97" dur="2000"/>
                                        <p:tgtEl>
                                          <p:spTgt spid="15375"/>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5">
                                            <p:txEl>
                                              <p:pRg st="2" end="2"/>
                                            </p:txEl>
                                          </p:spTgt>
                                        </p:tgtEl>
                                        <p:attrNameLst>
                                          <p:attrName>style.visibility</p:attrName>
                                        </p:attrNameLst>
                                      </p:cBhvr>
                                      <p:to>
                                        <p:strVal val="visible"/>
                                      </p:to>
                                    </p:set>
                                    <p:animEffect transition="in" filter="fade">
                                      <p:cBhvr>
                                        <p:cTn id="102" dur="2000"/>
                                        <p:tgtEl>
                                          <p:spTgt spid="5">
                                            <p:txEl>
                                              <p:pRg st="2" end="2"/>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5">
                                            <p:txEl>
                                              <p:pRg st="3" end="3"/>
                                            </p:txEl>
                                          </p:spTgt>
                                        </p:tgtEl>
                                        <p:attrNameLst>
                                          <p:attrName>style.visibility</p:attrName>
                                        </p:attrNameLst>
                                      </p:cBhvr>
                                      <p:to>
                                        <p:strVal val="visible"/>
                                      </p:to>
                                    </p:set>
                                    <p:animEffect transition="in" filter="fade">
                                      <p:cBhvr>
                                        <p:cTn id="107" dur="2000"/>
                                        <p:tgtEl>
                                          <p:spTgt spid="5">
                                            <p:txEl>
                                              <p:pRg st="3" end="3"/>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5">
                                            <p:txEl>
                                              <p:pRg st="4" end="4"/>
                                            </p:txEl>
                                          </p:spTgt>
                                        </p:tgtEl>
                                        <p:attrNameLst>
                                          <p:attrName>style.visibility</p:attrName>
                                        </p:attrNameLst>
                                      </p:cBhvr>
                                      <p:to>
                                        <p:strVal val="visible"/>
                                      </p:to>
                                    </p:set>
                                    <p:animEffect transition="in" filter="fade">
                                      <p:cBhvr>
                                        <p:cTn id="112" dur="2000"/>
                                        <p:tgtEl>
                                          <p:spTgt spid="5">
                                            <p:txEl>
                                              <p:pRg st="4" end="4"/>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5">
                                            <p:txEl>
                                              <p:pRg st="5" end="5"/>
                                            </p:txEl>
                                          </p:spTgt>
                                        </p:tgtEl>
                                        <p:attrNameLst>
                                          <p:attrName>style.visibility</p:attrName>
                                        </p:attrNameLst>
                                      </p:cBhvr>
                                      <p:to>
                                        <p:strVal val="visible"/>
                                      </p:to>
                                    </p:set>
                                    <p:animEffect transition="in" filter="fade">
                                      <p:cBhvr>
                                        <p:cTn id="117" dur="2000"/>
                                        <p:tgtEl>
                                          <p:spTgt spid="5">
                                            <p:txEl>
                                              <p:pRg st="5" end="5"/>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5">
                                            <p:txEl>
                                              <p:pRg st="6" end="6"/>
                                            </p:txEl>
                                          </p:spTgt>
                                        </p:tgtEl>
                                        <p:attrNameLst>
                                          <p:attrName>style.visibility</p:attrName>
                                        </p:attrNameLst>
                                      </p:cBhvr>
                                      <p:to>
                                        <p:strVal val="visible"/>
                                      </p:to>
                                    </p:set>
                                    <p:animEffect transition="in" filter="fade">
                                      <p:cBhvr>
                                        <p:cTn id="122" dur="2000"/>
                                        <p:tgtEl>
                                          <p:spTgt spid="5">
                                            <p:txEl>
                                              <p:pRg st="6" end="6"/>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15378"/>
                                        </p:tgtEl>
                                        <p:attrNameLst>
                                          <p:attrName>style.visibility</p:attrName>
                                        </p:attrNameLst>
                                      </p:cBhvr>
                                      <p:to>
                                        <p:strVal val="visible"/>
                                      </p:to>
                                    </p:set>
                                    <p:animEffect transition="in" filter="fade">
                                      <p:cBhvr>
                                        <p:cTn id="127" dur="2000"/>
                                        <p:tgtEl>
                                          <p:spTgt spid="15378"/>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5">
                                            <p:txEl>
                                              <p:pRg st="7" end="7"/>
                                            </p:txEl>
                                          </p:spTgt>
                                        </p:tgtEl>
                                        <p:attrNameLst>
                                          <p:attrName>style.visibility</p:attrName>
                                        </p:attrNameLst>
                                      </p:cBhvr>
                                      <p:to>
                                        <p:strVal val="visible"/>
                                      </p:to>
                                    </p:set>
                                    <p:animEffect transition="in" filter="fade">
                                      <p:cBhvr>
                                        <p:cTn id="132" dur="2000"/>
                                        <p:tgtEl>
                                          <p:spTgt spid="5">
                                            <p:txEl>
                                              <p:pRg st="7" end="7"/>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15381"/>
                                        </p:tgtEl>
                                        <p:attrNameLst>
                                          <p:attrName>style.visibility</p:attrName>
                                        </p:attrNameLst>
                                      </p:cBhvr>
                                      <p:to>
                                        <p:strVal val="visible"/>
                                      </p:to>
                                    </p:set>
                                    <p:animEffect transition="in" filter="fade">
                                      <p:cBhvr>
                                        <p:cTn id="137" dur="2000"/>
                                        <p:tgtEl>
                                          <p:spTgt spid="15381"/>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5">
                                            <p:txEl>
                                              <p:pRg st="8" end="8"/>
                                            </p:txEl>
                                          </p:spTgt>
                                        </p:tgtEl>
                                        <p:attrNameLst>
                                          <p:attrName>style.visibility</p:attrName>
                                        </p:attrNameLst>
                                      </p:cBhvr>
                                      <p:to>
                                        <p:strVal val="visible"/>
                                      </p:to>
                                    </p:set>
                                    <p:animEffect transition="in" filter="fade">
                                      <p:cBhvr>
                                        <p:cTn id="142" dur="2000"/>
                                        <p:tgtEl>
                                          <p:spTgt spid="5">
                                            <p:txEl>
                                              <p:pRg st="8" end="8"/>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5">
                                            <p:txEl>
                                              <p:pRg st="9" end="9"/>
                                            </p:txEl>
                                          </p:spTgt>
                                        </p:tgtEl>
                                        <p:attrNameLst>
                                          <p:attrName>style.visibility</p:attrName>
                                        </p:attrNameLst>
                                      </p:cBhvr>
                                      <p:to>
                                        <p:strVal val="visible"/>
                                      </p:to>
                                    </p:set>
                                    <p:animEffect transition="in" filter="fade">
                                      <p:cBhvr>
                                        <p:cTn id="147" dur="2000"/>
                                        <p:tgtEl>
                                          <p:spTgt spid="5">
                                            <p:txEl>
                                              <p:pRg st="9" end="9"/>
                                            </p:txEl>
                                          </p:spTgt>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5">
                                            <p:txEl>
                                              <p:pRg st="10" end="10"/>
                                            </p:txEl>
                                          </p:spTgt>
                                        </p:tgtEl>
                                        <p:attrNameLst>
                                          <p:attrName>style.visibility</p:attrName>
                                        </p:attrNameLst>
                                      </p:cBhvr>
                                      <p:to>
                                        <p:strVal val="visible"/>
                                      </p:to>
                                    </p:set>
                                    <p:animEffect transition="in" filter="fade">
                                      <p:cBhvr>
                                        <p:cTn id="152" dur="2000"/>
                                        <p:tgtEl>
                                          <p:spTgt spid="5">
                                            <p:txEl>
                                              <p:pRg st="10" end="10"/>
                                            </p:txEl>
                                          </p:spTgt>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nodeType="clickEffect">
                                  <p:stCondLst>
                                    <p:cond delay="0"/>
                                  </p:stCondLst>
                                  <p:childTnLst>
                                    <p:set>
                                      <p:cBhvr>
                                        <p:cTn id="156" dur="1" fill="hold">
                                          <p:stCondLst>
                                            <p:cond delay="0"/>
                                          </p:stCondLst>
                                        </p:cTn>
                                        <p:tgtEl>
                                          <p:spTgt spid="15383"/>
                                        </p:tgtEl>
                                        <p:attrNameLst>
                                          <p:attrName>style.visibility</p:attrName>
                                        </p:attrNameLst>
                                      </p:cBhvr>
                                      <p:to>
                                        <p:strVal val="visible"/>
                                      </p:to>
                                    </p:set>
                                    <p:animEffect transition="in" filter="fade">
                                      <p:cBhvr>
                                        <p:cTn id="157" dur="2000"/>
                                        <p:tgtEl>
                                          <p:spTgt spid="15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Nadpis 1"/>
          <p:cNvSpPr>
            <a:spLocks noGrp="1"/>
          </p:cNvSpPr>
          <p:nvPr>
            <p:ph type="ctrTitle"/>
          </p:nvPr>
        </p:nvSpPr>
        <p:spPr>
          <a:xfrm>
            <a:off x="142844" y="484188"/>
            <a:ext cx="4681569" cy="593725"/>
          </a:xfrm>
        </p:spPr>
        <p:txBody>
          <a:bodyPr/>
          <a:lstStyle/>
          <a:p>
            <a:pPr algn="l" eaLnBrk="1" hangingPunct="1"/>
            <a:r>
              <a:rPr lang="cs-CZ" sz="2500" b="1" dirty="0" smtClean="0">
                <a:latin typeface="Times New Roman" pitchFamily="18" charset="0"/>
                <a:cs typeface="Times New Roman" pitchFamily="18" charset="0"/>
              </a:rPr>
              <a:t>9.4 Co si řekneme nového?</a:t>
            </a:r>
          </a:p>
        </p:txBody>
      </p:sp>
      <p:sp>
        <p:nvSpPr>
          <p:cNvPr id="21" name="TextovéPole 20"/>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Dějepis</a:t>
            </a:r>
          </a:p>
          <a:p>
            <a:pPr fontAlgn="auto">
              <a:spcBef>
                <a:spcPts val="0"/>
              </a:spcBef>
              <a:spcAft>
                <a:spcPts val="0"/>
              </a:spcAft>
              <a:defRPr/>
            </a:pPr>
            <a:endParaRPr lang="cs-CZ" sz="1000" dirty="0">
              <a:latin typeface="Times New Roman" pitchFamily="18" charset="0"/>
              <a:cs typeface="Times New Roman" pitchFamily="18" charset="0"/>
            </a:endParaRPr>
          </a:p>
        </p:txBody>
      </p:sp>
      <p:sp>
        <p:nvSpPr>
          <p:cNvPr id="4" name="TextovéPole 3"/>
          <p:cNvSpPr txBox="1"/>
          <p:nvPr/>
        </p:nvSpPr>
        <p:spPr>
          <a:xfrm>
            <a:off x="142844" y="1142990"/>
            <a:ext cx="2786082" cy="3908762"/>
          </a:xfrm>
          <a:prstGeom prst="rect">
            <a:avLst/>
          </a:prstGeom>
          <a:solidFill>
            <a:srgbClr val="DCB2D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cs-CZ" sz="1400" b="1" u="sng" dirty="0" smtClean="0">
                <a:latin typeface="Times New Roman" pitchFamily="18" charset="0"/>
                <a:cs typeface="Times New Roman" pitchFamily="18" charset="0"/>
              </a:rPr>
              <a:t>Počátky judaismu</a:t>
            </a:r>
          </a:p>
          <a:p>
            <a:r>
              <a:rPr lang="cs-CZ" sz="1200" dirty="0" smtClean="0">
                <a:latin typeface="Times New Roman" pitchFamily="18" charset="0"/>
                <a:cs typeface="Times New Roman" pitchFamily="18" charset="0"/>
              </a:rPr>
              <a:t>Ve 13. století př. n. l. se v Palestině usídlili </a:t>
            </a:r>
            <a:r>
              <a:rPr lang="cs-CZ" sz="1400" b="1" dirty="0" smtClean="0">
                <a:solidFill>
                  <a:srgbClr val="C00000"/>
                </a:solidFill>
                <a:latin typeface="Times New Roman" pitchFamily="18" charset="0"/>
                <a:cs typeface="Times New Roman" pitchFamily="18" charset="0"/>
              </a:rPr>
              <a:t>Izraelité</a:t>
            </a:r>
            <a:r>
              <a:rPr lang="cs-CZ" sz="1400" b="1" dirty="0" smtClean="0">
                <a:latin typeface="Times New Roman" pitchFamily="18" charset="0"/>
                <a:cs typeface="Times New Roman" pitchFamily="18" charset="0"/>
              </a:rPr>
              <a:t> </a:t>
            </a:r>
            <a:r>
              <a:rPr lang="cs-CZ" sz="1200" dirty="0" smtClean="0">
                <a:latin typeface="Times New Roman" pitchFamily="18" charset="0"/>
                <a:cs typeface="Times New Roman" pitchFamily="18" charset="0"/>
              </a:rPr>
              <a:t>(Abrahám, Izák, Jákob a Josef). </a:t>
            </a:r>
          </a:p>
          <a:p>
            <a:r>
              <a:rPr lang="cs-CZ" sz="1200" dirty="0" smtClean="0">
                <a:latin typeface="Times New Roman" pitchFamily="18" charset="0"/>
                <a:cs typeface="Times New Roman" pitchFamily="18" charset="0"/>
              </a:rPr>
              <a:t>Věřili v jediného Boha – jejich víra byla v 19. století nazvána judaismus. </a:t>
            </a:r>
          </a:p>
          <a:p>
            <a:r>
              <a:rPr lang="cs-CZ" sz="1200" dirty="0" smtClean="0">
                <a:latin typeface="Times New Roman" pitchFamily="18" charset="0"/>
                <a:cs typeface="Times New Roman" pitchFamily="18" charset="0"/>
              </a:rPr>
              <a:t>Jedním z nejvýznamnějších Izraelitů byl </a:t>
            </a:r>
            <a:r>
              <a:rPr lang="cs-CZ" sz="1200" b="1" dirty="0" smtClean="0">
                <a:solidFill>
                  <a:srgbClr val="C00000"/>
                </a:solidFill>
                <a:latin typeface="Times New Roman" pitchFamily="18" charset="0"/>
                <a:cs typeface="Times New Roman" pitchFamily="18" charset="0"/>
              </a:rPr>
              <a:t>Mojžíš</a:t>
            </a:r>
            <a:r>
              <a:rPr lang="cs-CZ" sz="1200" dirty="0" smtClean="0">
                <a:latin typeface="Times New Roman" pitchFamily="18" charset="0"/>
                <a:cs typeface="Times New Roman" pitchFamily="18" charset="0"/>
              </a:rPr>
              <a:t> – vysvobodil židovský národ  z područí Egypta. </a:t>
            </a:r>
          </a:p>
          <a:p>
            <a:pPr>
              <a:buFontTx/>
              <a:buChar char="-"/>
            </a:pPr>
            <a:r>
              <a:rPr lang="cs-CZ" sz="1400" i="1" dirty="0" smtClean="0">
                <a:latin typeface="Times New Roman" pitchFamily="18" charset="0"/>
                <a:cs typeface="Times New Roman" pitchFamily="18" charset="0"/>
              </a:rPr>
              <a:t> významní králové: </a:t>
            </a:r>
          </a:p>
          <a:p>
            <a:pPr defTabSz="360363"/>
            <a:r>
              <a:rPr lang="cs-CZ" sz="1200" dirty="0" smtClean="0">
                <a:latin typeface="Times New Roman" pitchFamily="18" charset="0"/>
                <a:cs typeface="Times New Roman" pitchFamily="18" charset="0"/>
              </a:rPr>
              <a:t>	</a:t>
            </a:r>
            <a:r>
              <a:rPr lang="cs-CZ" sz="1200" b="1" dirty="0" smtClean="0">
                <a:solidFill>
                  <a:srgbClr val="C00000"/>
                </a:solidFill>
                <a:latin typeface="Times New Roman" pitchFamily="18" charset="0"/>
                <a:cs typeface="Times New Roman" pitchFamily="18" charset="0"/>
              </a:rPr>
              <a:t>David</a:t>
            </a:r>
            <a:r>
              <a:rPr lang="cs-CZ" sz="1200" dirty="0" smtClean="0">
                <a:latin typeface="Times New Roman" pitchFamily="18" charset="0"/>
                <a:cs typeface="Times New Roman" pitchFamily="18" charset="0"/>
              </a:rPr>
              <a:t> – založil Jeruzalém</a:t>
            </a:r>
          </a:p>
          <a:p>
            <a:pPr defTabSz="360363"/>
            <a:r>
              <a:rPr lang="cs-CZ" sz="1200" dirty="0" smtClean="0">
                <a:latin typeface="Times New Roman" pitchFamily="18" charset="0"/>
                <a:cs typeface="Times New Roman" pitchFamily="18" charset="0"/>
              </a:rPr>
              <a:t>	</a:t>
            </a:r>
            <a:r>
              <a:rPr lang="cs-CZ" sz="1200" b="1" dirty="0" smtClean="0">
                <a:solidFill>
                  <a:srgbClr val="C00000"/>
                </a:solidFill>
                <a:latin typeface="Times New Roman" pitchFamily="18" charset="0"/>
                <a:cs typeface="Times New Roman" pitchFamily="18" charset="0"/>
              </a:rPr>
              <a:t>Šalomoun</a:t>
            </a:r>
            <a:r>
              <a:rPr lang="cs-CZ" sz="1200" dirty="0" smtClean="0">
                <a:latin typeface="Times New Roman" pitchFamily="18" charset="0"/>
                <a:cs typeface="Times New Roman" pitchFamily="18" charset="0"/>
              </a:rPr>
              <a:t> – známý svou moudrostí</a:t>
            </a:r>
          </a:p>
          <a:p>
            <a:r>
              <a:rPr lang="cs-CZ" sz="1400" i="1" dirty="0" smtClean="0">
                <a:latin typeface="Times New Roman" pitchFamily="18" charset="0"/>
                <a:cs typeface="Times New Roman" pitchFamily="18" charset="0"/>
              </a:rPr>
              <a:t>- židovské svátky: </a:t>
            </a:r>
          </a:p>
          <a:p>
            <a:r>
              <a:rPr lang="cs-CZ" sz="1200" b="1" dirty="0" smtClean="0">
                <a:latin typeface="Times New Roman" pitchFamily="18" charset="0"/>
                <a:cs typeface="Times New Roman" pitchFamily="18" charset="0"/>
              </a:rPr>
              <a:t>Pesach</a:t>
            </a:r>
            <a:r>
              <a:rPr lang="cs-CZ" sz="1200" dirty="0" smtClean="0">
                <a:latin typeface="Times New Roman" pitchFamily="18" charset="0"/>
                <a:cs typeface="Times New Roman" pitchFamily="18" charset="0"/>
              </a:rPr>
              <a:t> – židovské Velikonoce</a:t>
            </a:r>
          </a:p>
          <a:p>
            <a:r>
              <a:rPr lang="cs-CZ" sz="1200" b="1" dirty="0" smtClean="0">
                <a:latin typeface="Times New Roman" pitchFamily="18" charset="0"/>
                <a:cs typeface="Times New Roman" pitchFamily="18" charset="0"/>
              </a:rPr>
              <a:t>Letnice</a:t>
            </a:r>
            <a:r>
              <a:rPr lang="cs-CZ" sz="1200" dirty="0" smtClean="0">
                <a:latin typeface="Times New Roman" pitchFamily="18" charset="0"/>
                <a:cs typeface="Times New Roman" pitchFamily="18" charset="0"/>
              </a:rPr>
              <a:t> - první úroda </a:t>
            </a:r>
          </a:p>
          <a:p>
            <a:r>
              <a:rPr lang="cs-CZ" sz="1200" b="1" dirty="0" smtClean="0">
                <a:latin typeface="Times New Roman" pitchFamily="18" charset="0"/>
                <a:cs typeface="Times New Roman" pitchFamily="18" charset="0"/>
              </a:rPr>
              <a:t>Svátek stánků </a:t>
            </a:r>
            <a:r>
              <a:rPr lang="cs-CZ" sz="1200" dirty="0" smtClean="0">
                <a:latin typeface="Times New Roman" pitchFamily="18" charset="0"/>
                <a:cs typeface="Times New Roman" pitchFamily="18" charset="0"/>
              </a:rPr>
              <a:t>- vzpomínky na pobyt Izraelitů v poušti a odchod z Egypta</a:t>
            </a:r>
          </a:p>
          <a:p>
            <a:r>
              <a:rPr lang="cs-CZ" sz="1200" b="1" dirty="0" smtClean="0">
                <a:latin typeface="Times New Roman" pitchFamily="18" charset="0"/>
                <a:cs typeface="Times New Roman" pitchFamily="18" charset="0"/>
              </a:rPr>
              <a:t>Chanuka</a:t>
            </a:r>
            <a:r>
              <a:rPr lang="cs-CZ" sz="1200" dirty="0" smtClean="0">
                <a:latin typeface="Times New Roman" pitchFamily="18" charset="0"/>
                <a:cs typeface="Times New Roman" pitchFamily="18" charset="0"/>
              </a:rPr>
              <a:t> - svátek světel (v době Vánoc)</a:t>
            </a:r>
          </a:p>
          <a:p>
            <a:r>
              <a:rPr lang="cs-CZ" sz="1200" b="1" dirty="0" err="1" smtClean="0">
                <a:latin typeface="Times New Roman" pitchFamily="18" charset="0"/>
                <a:cs typeface="Times New Roman" pitchFamily="18" charset="0"/>
              </a:rPr>
              <a:t>Šabat</a:t>
            </a:r>
            <a:r>
              <a:rPr lang="cs-CZ" sz="1200" dirty="0" smtClean="0">
                <a:latin typeface="Times New Roman" pitchFamily="18" charset="0"/>
                <a:cs typeface="Times New Roman" pitchFamily="18" charset="0"/>
              </a:rPr>
              <a:t> - sobota, den odpočinku, zákaz práce</a:t>
            </a:r>
          </a:p>
        </p:txBody>
      </p:sp>
      <p:sp>
        <p:nvSpPr>
          <p:cNvPr id="5" name="TextovéPole 4"/>
          <p:cNvSpPr txBox="1"/>
          <p:nvPr/>
        </p:nvSpPr>
        <p:spPr>
          <a:xfrm>
            <a:off x="3000364" y="1142990"/>
            <a:ext cx="3000396" cy="3877985"/>
          </a:xfrm>
          <a:prstGeom prst="rect">
            <a:avLst/>
          </a:prstGeom>
          <a:solidFill>
            <a:srgbClr val="A5D7C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cs-CZ" sz="1400" b="1" u="sng" dirty="0" smtClean="0">
                <a:latin typeface="Times New Roman" pitchFamily="18" charset="0"/>
                <a:cs typeface="Times New Roman" pitchFamily="18" charset="0"/>
              </a:rPr>
              <a:t>Počátky křesťanství</a:t>
            </a:r>
          </a:p>
          <a:p>
            <a:r>
              <a:rPr lang="cs-CZ" sz="1200" dirty="0" smtClean="0">
                <a:latin typeface="Times New Roman" pitchFamily="18" charset="0"/>
                <a:cs typeface="Times New Roman" pitchFamily="18" charset="0"/>
              </a:rPr>
              <a:t>V 1. století žil </a:t>
            </a:r>
            <a:r>
              <a:rPr lang="cs-CZ" sz="1400" b="1" dirty="0" smtClean="0">
                <a:solidFill>
                  <a:srgbClr val="C00000"/>
                </a:solidFill>
                <a:latin typeface="Times New Roman" pitchFamily="18" charset="0"/>
                <a:cs typeface="Times New Roman" pitchFamily="18" charset="0"/>
              </a:rPr>
              <a:t>Ježíš Kristus</a:t>
            </a:r>
            <a:r>
              <a:rPr lang="cs-CZ" sz="1200" dirty="0" smtClean="0">
                <a:latin typeface="Times New Roman" pitchFamily="18" charset="0"/>
                <a:cs typeface="Times New Roman" pitchFamily="18" charset="0"/>
              </a:rPr>
              <a:t>. Jeho následovníci byli pojmenováni křesťané („</a:t>
            </a:r>
            <a:r>
              <a:rPr lang="cs-CZ" sz="1200" dirty="0" err="1" smtClean="0">
                <a:latin typeface="Times New Roman" pitchFamily="18" charset="0"/>
                <a:cs typeface="Times New Roman" pitchFamily="18" charset="0"/>
              </a:rPr>
              <a:t>Kristovci</a:t>
            </a:r>
            <a:r>
              <a:rPr lang="cs-CZ" sz="1200" dirty="0" smtClean="0">
                <a:latin typeface="Times New Roman" pitchFamily="18" charset="0"/>
                <a:cs typeface="Times New Roman" pitchFamily="18" charset="0"/>
              </a:rPr>
              <a:t>“) a až do roku </a:t>
            </a:r>
            <a:r>
              <a:rPr lang="cs-CZ" sz="1400" b="1" dirty="0" smtClean="0">
                <a:solidFill>
                  <a:srgbClr val="C00000"/>
                </a:solidFill>
                <a:latin typeface="Times New Roman" pitchFamily="18" charset="0"/>
                <a:cs typeface="Times New Roman" pitchFamily="18" charset="0"/>
              </a:rPr>
              <a:t>313</a:t>
            </a:r>
            <a:r>
              <a:rPr lang="cs-CZ" sz="1200" dirty="0" smtClean="0">
                <a:latin typeface="Times New Roman" pitchFamily="18" charset="0"/>
                <a:cs typeface="Times New Roman" pitchFamily="18" charset="0"/>
              </a:rPr>
              <a:t> pronásledováni. Jádrem této „</a:t>
            </a:r>
            <a:r>
              <a:rPr lang="cs-CZ" sz="1200" u="sng" dirty="0" smtClean="0">
                <a:latin typeface="Times New Roman" pitchFamily="18" charset="0"/>
                <a:cs typeface="Times New Roman" pitchFamily="18" charset="0"/>
              </a:rPr>
              <a:t>prvotní církve</a:t>
            </a:r>
            <a:r>
              <a:rPr lang="cs-CZ" sz="1200" dirty="0" smtClean="0">
                <a:latin typeface="Times New Roman" pitchFamily="18" charset="0"/>
                <a:cs typeface="Times New Roman" pitchFamily="18" charset="0"/>
              </a:rPr>
              <a:t>“ bylo </a:t>
            </a:r>
            <a:r>
              <a:rPr lang="cs-CZ" sz="1200" b="1" dirty="0" smtClean="0">
                <a:solidFill>
                  <a:srgbClr val="C00000"/>
                </a:solidFill>
                <a:latin typeface="Times New Roman" pitchFamily="18" charset="0"/>
                <a:cs typeface="Times New Roman" pitchFamily="18" charset="0"/>
              </a:rPr>
              <a:t>12 apoštolů </a:t>
            </a:r>
            <a:r>
              <a:rPr lang="cs-CZ" sz="1200" dirty="0" smtClean="0">
                <a:latin typeface="Times New Roman" pitchFamily="18" charset="0"/>
                <a:cs typeface="Times New Roman" pitchFamily="18" charset="0"/>
              </a:rPr>
              <a:t>(např. Petr, Jan, Jakub).</a:t>
            </a:r>
          </a:p>
          <a:p>
            <a:pPr>
              <a:buNone/>
            </a:pPr>
            <a:r>
              <a:rPr lang="cs-CZ" sz="1200" dirty="0" smtClean="0">
                <a:latin typeface="Times New Roman" pitchFamily="18" charset="0"/>
                <a:cs typeface="Times New Roman" pitchFamily="18" charset="0"/>
              </a:rPr>
              <a:t>Roku 313 římský císař Konstantin křesťanství povolil </a:t>
            </a:r>
            <a:r>
              <a:rPr lang="cs-CZ" sz="1200" dirty="0" smtClean="0">
                <a:latin typeface="Times New Roman" pitchFamily="18" charset="0"/>
                <a:cs typeface="Times New Roman" pitchFamily="18" charset="0"/>
                <a:sym typeface="Wingdings 3"/>
              </a:rPr>
              <a:t>	</a:t>
            </a:r>
            <a:r>
              <a:rPr lang="cs-CZ" sz="1600" b="1" dirty="0" smtClean="0">
                <a:solidFill>
                  <a:srgbClr val="C00000"/>
                </a:solidFill>
                <a:latin typeface="Times New Roman" pitchFamily="18" charset="0"/>
                <a:cs typeface="Times New Roman" pitchFamily="18" charset="0"/>
                <a:sym typeface="Wingdings"/>
              </a:rPr>
              <a:t></a:t>
            </a:r>
            <a:r>
              <a:rPr lang="cs-CZ" sz="1600" dirty="0" smtClean="0">
                <a:solidFill>
                  <a:srgbClr val="C00000"/>
                </a:solidFill>
                <a:latin typeface="Times New Roman" pitchFamily="18" charset="0"/>
                <a:cs typeface="Times New Roman" pitchFamily="18" charset="0"/>
                <a:sym typeface="Wingdings"/>
              </a:rPr>
              <a:t> </a:t>
            </a:r>
            <a:r>
              <a:rPr lang="cs-CZ" sz="1200" dirty="0" smtClean="0">
                <a:latin typeface="Times New Roman" pitchFamily="18" charset="0"/>
                <a:cs typeface="Times New Roman" pitchFamily="18" charset="0"/>
              </a:rPr>
              <a:t>konec pronásledování</a:t>
            </a:r>
            <a:endParaRPr lang="cs-CZ" sz="1000" dirty="0" smtClean="0">
              <a:latin typeface="Times New Roman" pitchFamily="18" charset="0"/>
              <a:cs typeface="Times New Roman" pitchFamily="18" charset="0"/>
            </a:endParaRPr>
          </a:p>
          <a:p>
            <a:pPr>
              <a:buNone/>
            </a:pPr>
            <a:r>
              <a:rPr lang="cs-CZ" sz="1000" dirty="0" smtClean="0">
                <a:latin typeface="Times New Roman" pitchFamily="18" charset="0"/>
                <a:cs typeface="Times New Roman" pitchFamily="18" charset="0"/>
              </a:rPr>
              <a:t>	</a:t>
            </a:r>
            <a:r>
              <a:rPr lang="cs-CZ" sz="2000" dirty="0" smtClean="0">
                <a:solidFill>
                  <a:srgbClr val="C00000"/>
                </a:solidFill>
                <a:latin typeface="Times New Roman" pitchFamily="18" charset="0"/>
                <a:cs typeface="Times New Roman" pitchFamily="18" charset="0"/>
                <a:sym typeface="Wingdings"/>
              </a:rPr>
              <a:t></a:t>
            </a:r>
            <a:r>
              <a:rPr lang="cs-CZ" sz="1200" dirty="0" smtClean="0">
                <a:solidFill>
                  <a:srgbClr val="C00000"/>
                </a:solidFill>
                <a:latin typeface="Times New Roman" pitchFamily="18" charset="0"/>
                <a:cs typeface="Times New Roman" pitchFamily="18" charset="0"/>
                <a:sym typeface="Wingdings"/>
              </a:rPr>
              <a:t> </a:t>
            </a:r>
            <a:r>
              <a:rPr lang="cs-CZ" sz="1200" dirty="0" smtClean="0">
                <a:latin typeface="Times New Roman" pitchFamily="18" charset="0"/>
                <a:cs typeface="Times New Roman" pitchFamily="18" charset="0"/>
              </a:rPr>
              <a:t>prostor pro korupci v církvi </a:t>
            </a:r>
            <a:endParaRPr lang="cs-CZ" sz="1400" dirty="0" smtClean="0">
              <a:latin typeface="Times New Roman" pitchFamily="18" charset="0"/>
              <a:cs typeface="Times New Roman" pitchFamily="18" charset="0"/>
            </a:endParaRPr>
          </a:p>
          <a:p>
            <a:pPr>
              <a:buNone/>
            </a:pPr>
            <a:r>
              <a:rPr lang="cs-CZ" sz="1200" dirty="0" smtClean="0">
                <a:latin typeface="Times New Roman" pitchFamily="18" charset="0"/>
                <a:cs typeface="Times New Roman" pitchFamily="18" charset="0"/>
              </a:rPr>
              <a:t>Církev začíná vlastnit majetek. </a:t>
            </a:r>
            <a:endParaRPr lang="cs-CZ" sz="1050" dirty="0" smtClean="0">
              <a:latin typeface="Times New Roman" pitchFamily="18" charset="0"/>
              <a:cs typeface="Times New Roman" pitchFamily="18" charset="0"/>
            </a:endParaRPr>
          </a:p>
          <a:p>
            <a:pPr marL="0" indent="0">
              <a:spcBef>
                <a:spcPts val="0"/>
              </a:spcBef>
              <a:buNone/>
            </a:pPr>
            <a:r>
              <a:rPr lang="cs-CZ" sz="1200" u="sng" dirty="0" smtClean="0">
                <a:latin typeface="Times New Roman" pitchFamily="18" charset="0"/>
                <a:cs typeface="Times New Roman" pitchFamily="18" charset="0"/>
              </a:rPr>
              <a:t>Typickým znakem středověku bylo </a:t>
            </a:r>
            <a:r>
              <a:rPr lang="cs-CZ" sz="1200" b="1" u="sng" dirty="0" smtClean="0">
                <a:solidFill>
                  <a:srgbClr val="C00000"/>
                </a:solidFill>
                <a:latin typeface="Times New Roman" pitchFamily="18" charset="0"/>
                <a:cs typeface="Times New Roman" pitchFamily="18" charset="0"/>
              </a:rPr>
              <a:t>mnišství</a:t>
            </a:r>
            <a:r>
              <a:rPr lang="cs-CZ" sz="1200" dirty="0" smtClean="0">
                <a:latin typeface="Times New Roman" pitchFamily="18" charset="0"/>
                <a:cs typeface="Times New Roman" pitchFamily="18" charset="0"/>
              </a:rPr>
              <a:t>. Mniši věřili, že pozemské touhy jsou špatné -&gt; odříkání: chudoba, celibát, modlitba a půst. Žili v osamění (poustevníci) nebo v klášterech  (mnišské řády). Nejstarší mnišské řády: </a:t>
            </a:r>
          </a:p>
          <a:p>
            <a:pPr marL="0" indent="0">
              <a:buFont typeface="Wingdings" pitchFamily="2" charset="2"/>
              <a:buChar char="Ø"/>
              <a:tabLst>
                <a:tab pos="357188" algn="l"/>
              </a:tabLst>
            </a:pPr>
            <a:r>
              <a:rPr lang="cs-CZ" sz="1200" dirty="0" smtClean="0">
                <a:latin typeface="Times New Roman" pitchFamily="18" charset="0"/>
                <a:cs typeface="Times New Roman" pitchFamily="18" charset="0"/>
              </a:rPr>
              <a:t>	</a:t>
            </a:r>
            <a:r>
              <a:rPr lang="cs-CZ" sz="1200" b="1" dirty="0" smtClean="0">
                <a:latin typeface="Times New Roman" pitchFamily="18" charset="0"/>
                <a:cs typeface="Times New Roman" pitchFamily="18" charset="0"/>
              </a:rPr>
              <a:t>benediktini</a:t>
            </a:r>
          </a:p>
          <a:p>
            <a:pPr marL="0" indent="0">
              <a:buFont typeface="Wingdings" pitchFamily="2" charset="2"/>
              <a:buChar char="Ø"/>
              <a:tabLst>
                <a:tab pos="357188" algn="l"/>
              </a:tabLst>
            </a:pPr>
            <a:r>
              <a:rPr lang="cs-CZ" sz="1200" b="1" dirty="0" smtClean="0">
                <a:latin typeface="Times New Roman" pitchFamily="18" charset="0"/>
                <a:cs typeface="Times New Roman" pitchFamily="18" charset="0"/>
              </a:rPr>
              <a:t>	františkáni</a:t>
            </a:r>
          </a:p>
          <a:p>
            <a:pPr marL="0" indent="0">
              <a:buFont typeface="Wingdings" pitchFamily="2" charset="2"/>
              <a:buChar char="Ø"/>
              <a:tabLst>
                <a:tab pos="357188" algn="l"/>
              </a:tabLst>
            </a:pPr>
            <a:r>
              <a:rPr lang="cs-CZ" sz="1200" b="1" dirty="0" smtClean="0">
                <a:latin typeface="Times New Roman" pitchFamily="18" charset="0"/>
                <a:cs typeface="Times New Roman" pitchFamily="18" charset="0"/>
              </a:rPr>
              <a:t>	cisterciáci</a:t>
            </a:r>
          </a:p>
        </p:txBody>
      </p:sp>
      <p:sp>
        <p:nvSpPr>
          <p:cNvPr id="6" name="TextovéPole 5"/>
          <p:cNvSpPr txBox="1"/>
          <p:nvPr/>
        </p:nvSpPr>
        <p:spPr>
          <a:xfrm>
            <a:off x="6072198" y="1142990"/>
            <a:ext cx="2928958" cy="3877985"/>
          </a:xfrm>
          <a:prstGeom prst="rect">
            <a:avLst/>
          </a:prstGeom>
          <a:solidFill>
            <a:srgbClr val="A8D19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cs-CZ" sz="1400" b="1" u="sng" dirty="0" smtClean="0">
                <a:latin typeface="Times New Roman" pitchFamily="18" charset="0"/>
                <a:cs typeface="Times New Roman" pitchFamily="18" charset="0"/>
              </a:rPr>
              <a:t>Počátky islámu</a:t>
            </a:r>
          </a:p>
          <a:p>
            <a:r>
              <a:rPr lang="cs-CZ" sz="1200" dirty="0" smtClean="0">
                <a:latin typeface="Times New Roman" pitchFamily="18" charset="0"/>
                <a:cs typeface="Times New Roman" pitchFamily="18" charset="0"/>
              </a:rPr>
              <a:t>V 7. století žil v arabském městě </a:t>
            </a:r>
            <a:r>
              <a:rPr lang="cs-CZ" sz="1200" b="1" i="1" dirty="0" smtClean="0">
                <a:latin typeface="Times New Roman" pitchFamily="18" charset="0"/>
                <a:cs typeface="Times New Roman" pitchFamily="18" charset="0"/>
              </a:rPr>
              <a:t>Mekka</a:t>
            </a:r>
            <a:r>
              <a:rPr lang="cs-CZ" sz="1200" dirty="0" smtClean="0">
                <a:latin typeface="Times New Roman" pitchFamily="18" charset="0"/>
                <a:cs typeface="Times New Roman" pitchFamily="18" charset="0"/>
              </a:rPr>
              <a:t> </a:t>
            </a:r>
            <a:r>
              <a:rPr lang="cs-CZ" sz="1400" b="1" dirty="0" smtClean="0">
                <a:solidFill>
                  <a:srgbClr val="C00000"/>
                </a:solidFill>
                <a:latin typeface="Times New Roman" pitchFamily="18" charset="0"/>
                <a:cs typeface="Times New Roman" pitchFamily="18" charset="0"/>
              </a:rPr>
              <a:t>Mohamed</a:t>
            </a:r>
            <a:r>
              <a:rPr lang="cs-CZ" sz="1200" dirty="0" smtClean="0">
                <a:latin typeface="Times New Roman" pitchFamily="18" charset="0"/>
                <a:cs typeface="Times New Roman" pitchFamily="18" charset="0"/>
              </a:rPr>
              <a:t>. Na základě zjevení anděla vytvořil nové náboženství, kterým sjednotil kočovné arabské kmeny = </a:t>
            </a:r>
            <a:r>
              <a:rPr lang="cs-CZ" sz="1200" b="1" dirty="0" smtClean="0">
                <a:solidFill>
                  <a:srgbClr val="C00000"/>
                </a:solidFill>
                <a:latin typeface="Times New Roman" pitchFamily="18" charset="0"/>
                <a:cs typeface="Times New Roman" pitchFamily="18" charset="0"/>
              </a:rPr>
              <a:t>beduíny.</a:t>
            </a:r>
            <a:r>
              <a:rPr lang="cs-CZ" sz="1200" dirty="0" smtClean="0">
                <a:latin typeface="Times New Roman" pitchFamily="18" charset="0"/>
                <a:cs typeface="Times New Roman" pitchFamily="18" charset="0"/>
              </a:rPr>
              <a:t> </a:t>
            </a:r>
          </a:p>
          <a:p>
            <a:r>
              <a:rPr lang="cs-CZ" sz="1200" dirty="0" smtClean="0">
                <a:latin typeface="Times New Roman" pitchFamily="18" charset="0"/>
                <a:cs typeface="Times New Roman" pitchFamily="18" charset="0"/>
              </a:rPr>
              <a:t>Nebyl přijat a v roce </a:t>
            </a:r>
            <a:r>
              <a:rPr lang="cs-CZ" sz="1400" b="1" dirty="0" smtClean="0">
                <a:solidFill>
                  <a:srgbClr val="C00000"/>
                </a:solidFill>
                <a:latin typeface="Times New Roman" pitchFamily="18" charset="0"/>
                <a:cs typeface="Times New Roman" pitchFamily="18" charset="0"/>
              </a:rPr>
              <a:t>622</a:t>
            </a:r>
            <a:r>
              <a:rPr lang="cs-CZ" sz="1200" dirty="0" smtClean="0">
                <a:latin typeface="Times New Roman" pitchFamily="18" charset="0"/>
                <a:cs typeface="Times New Roman" pitchFamily="18" charset="0"/>
              </a:rPr>
              <a:t> musel uprchnout do </a:t>
            </a:r>
            <a:r>
              <a:rPr lang="cs-CZ" sz="1200" b="1" i="1" dirty="0" smtClean="0">
                <a:latin typeface="Times New Roman" pitchFamily="18" charset="0"/>
                <a:cs typeface="Times New Roman" pitchFamily="18" charset="0"/>
              </a:rPr>
              <a:t>Mediny</a:t>
            </a:r>
            <a:r>
              <a:rPr lang="cs-CZ" sz="1200" dirty="0" smtClean="0">
                <a:latin typeface="Times New Roman" pitchFamily="18" charset="0"/>
                <a:cs typeface="Times New Roman" pitchFamily="18" charset="0"/>
              </a:rPr>
              <a:t> = počátek islámského letopočtu.</a:t>
            </a:r>
          </a:p>
          <a:p>
            <a:r>
              <a:rPr lang="cs-CZ" sz="1200" dirty="0" smtClean="0">
                <a:latin typeface="Times New Roman" pitchFamily="18" charset="0"/>
                <a:cs typeface="Times New Roman" pitchFamily="18" charset="0"/>
              </a:rPr>
              <a:t>Stal se v Medíně vládcem. Dobyl Mekku a zahájil první vojenské výpravy: </a:t>
            </a:r>
            <a:r>
              <a:rPr lang="cs-CZ" sz="1200" b="1" dirty="0" smtClean="0">
                <a:solidFill>
                  <a:srgbClr val="C00000"/>
                </a:solidFill>
                <a:latin typeface="Times New Roman" pitchFamily="18" charset="0"/>
                <a:cs typeface="Times New Roman" pitchFamily="18" charset="0"/>
              </a:rPr>
              <a:t>džihád </a:t>
            </a:r>
            <a:r>
              <a:rPr lang="cs-CZ" sz="1200" dirty="0" smtClean="0">
                <a:latin typeface="Times New Roman" pitchFamily="18" charset="0"/>
                <a:cs typeface="Times New Roman" pitchFamily="18" charset="0"/>
              </a:rPr>
              <a:t>= „svatá válka“. Stoupenec Islámu = </a:t>
            </a:r>
            <a:r>
              <a:rPr lang="cs-CZ" sz="1200" b="1" dirty="0" smtClean="0">
                <a:solidFill>
                  <a:srgbClr val="C00000"/>
                </a:solidFill>
                <a:latin typeface="Times New Roman" pitchFamily="18" charset="0"/>
                <a:cs typeface="Times New Roman" pitchFamily="18" charset="0"/>
              </a:rPr>
              <a:t>muslim</a:t>
            </a:r>
            <a:r>
              <a:rPr lang="cs-CZ" sz="1200" dirty="0" smtClean="0">
                <a:latin typeface="Times New Roman" pitchFamily="18" charset="0"/>
                <a:cs typeface="Times New Roman" pitchFamily="18" charset="0"/>
              </a:rPr>
              <a:t>. </a:t>
            </a:r>
          </a:p>
          <a:p>
            <a:r>
              <a:rPr lang="cs-CZ" sz="1200" dirty="0" smtClean="0">
                <a:latin typeface="Times New Roman" pitchFamily="18" charset="0"/>
                <a:cs typeface="Times New Roman" pitchFamily="18" charset="0"/>
              </a:rPr>
              <a:t>Islám se rozšířil i do východní Evropy a na </a:t>
            </a:r>
            <a:r>
              <a:rPr lang="cs-CZ" sz="1200" u="sng" dirty="0" smtClean="0">
                <a:latin typeface="Times New Roman" pitchFamily="18" charset="0"/>
                <a:cs typeface="Times New Roman" pitchFamily="18" charset="0"/>
              </a:rPr>
              <a:t>Pyrenejský poloostrov</a:t>
            </a:r>
            <a:r>
              <a:rPr lang="cs-CZ" sz="1200" dirty="0" smtClean="0">
                <a:latin typeface="Times New Roman" pitchFamily="18" charset="0"/>
                <a:cs typeface="Times New Roman" pitchFamily="18" charset="0"/>
              </a:rPr>
              <a:t>.</a:t>
            </a:r>
          </a:p>
          <a:p>
            <a:r>
              <a:rPr lang="cs-CZ" sz="1200" dirty="0" smtClean="0">
                <a:latin typeface="Times New Roman" pitchFamily="18" charset="0"/>
                <a:cs typeface="Times New Roman" pitchFamily="18" charset="0"/>
              </a:rPr>
              <a:t>Arabové ve středověku byli známí jako skvělí obchodníci. Vynikali v </a:t>
            </a:r>
            <a:r>
              <a:rPr lang="cs-CZ" sz="1200" b="1" dirty="0" smtClean="0">
                <a:solidFill>
                  <a:srgbClr val="C00000"/>
                </a:solidFill>
                <a:latin typeface="Times New Roman" pitchFamily="18" charset="0"/>
                <a:cs typeface="Times New Roman" pitchFamily="18" charset="0"/>
              </a:rPr>
              <a:t>matematice, astronomii, zeměpise a v lékařství </a:t>
            </a:r>
            <a:r>
              <a:rPr lang="cs-CZ" sz="1200" dirty="0" smtClean="0">
                <a:latin typeface="Times New Roman" pitchFamily="18" charset="0"/>
                <a:cs typeface="Times New Roman" pitchFamily="18" charset="0"/>
              </a:rPr>
              <a:t>– dokonce uskutečňovali i operace. Obohatili středověkou západní kulturu:</a:t>
            </a:r>
          </a:p>
          <a:p>
            <a:pPr marL="177800" indent="268288">
              <a:buFont typeface="Wingdings" pitchFamily="2" charset="2"/>
              <a:buChar char="ü"/>
            </a:pPr>
            <a:r>
              <a:rPr lang="cs-CZ" sz="1200" dirty="0" smtClean="0">
                <a:latin typeface="Times New Roman" pitchFamily="18" charset="0"/>
                <a:cs typeface="Times New Roman" pitchFamily="18" charset="0"/>
              </a:rPr>
              <a:t>arabské číslice (1,2,3,4,5)</a:t>
            </a:r>
          </a:p>
          <a:p>
            <a:pPr marL="177800" indent="268288">
              <a:buFont typeface="Wingdings" pitchFamily="2" charset="2"/>
              <a:buChar char="ü"/>
            </a:pPr>
            <a:r>
              <a:rPr lang="cs-CZ" sz="1200" dirty="0" smtClean="0">
                <a:latin typeface="Times New Roman" pitchFamily="18" charset="0"/>
                <a:cs typeface="Times New Roman" pitchFamily="18" charset="0"/>
              </a:rPr>
              <a:t>Pohádky tisíce a jedné noci</a:t>
            </a:r>
          </a:p>
          <a:p>
            <a:endParaRPr lang="cs-CZ" sz="12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2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2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20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20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20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fade">
                                      <p:cBhvr>
                                        <p:cTn id="47" dur="20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fade">
                                      <p:cBhvr>
                                        <p:cTn id="52" dur="2000"/>
                                        <p:tgtEl>
                                          <p:spTgt spid="4">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9" end="9"/>
                                            </p:txEl>
                                          </p:spTgt>
                                        </p:tgtEl>
                                        <p:attrNameLst>
                                          <p:attrName>style.visibility</p:attrName>
                                        </p:attrNameLst>
                                      </p:cBhvr>
                                      <p:to>
                                        <p:strVal val="visible"/>
                                      </p:to>
                                    </p:set>
                                    <p:animEffect transition="in" filter="fade">
                                      <p:cBhvr>
                                        <p:cTn id="57" dur="2000"/>
                                        <p:tgtEl>
                                          <p:spTgt spid="4">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10" end="10"/>
                                            </p:txEl>
                                          </p:spTgt>
                                        </p:tgtEl>
                                        <p:attrNameLst>
                                          <p:attrName>style.visibility</p:attrName>
                                        </p:attrNameLst>
                                      </p:cBhvr>
                                      <p:to>
                                        <p:strVal val="visible"/>
                                      </p:to>
                                    </p:set>
                                    <p:animEffect transition="in" filter="fade">
                                      <p:cBhvr>
                                        <p:cTn id="62" dur="2000"/>
                                        <p:tgtEl>
                                          <p:spTgt spid="4">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xEl>
                                              <p:pRg st="11" end="11"/>
                                            </p:txEl>
                                          </p:spTgt>
                                        </p:tgtEl>
                                        <p:attrNameLst>
                                          <p:attrName>style.visibility</p:attrName>
                                        </p:attrNameLst>
                                      </p:cBhvr>
                                      <p:to>
                                        <p:strVal val="visible"/>
                                      </p:to>
                                    </p:set>
                                    <p:animEffect transition="in" filter="fade">
                                      <p:cBhvr>
                                        <p:cTn id="67" dur="2000"/>
                                        <p:tgtEl>
                                          <p:spTgt spid="4">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
                                            <p:txEl>
                                              <p:pRg st="12" end="12"/>
                                            </p:txEl>
                                          </p:spTgt>
                                        </p:tgtEl>
                                        <p:attrNameLst>
                                          <p:attrName>style.visibility</p:attrName>
                                        </p:attrNameLst>
                                      </p:cBhvr>
                                      <p:to>
                                        <p:strVal val="visible"/>
                                      </p:to>
                                    </p:set>
                                    <p:animEffect transition="in" filter="fade">
                                      <p:cBhvr>
                                        <p:cTn id="72" dur="2000"/>
                                        <p:tgtEl>
                                          <p:spTgt spid="4">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
                                            <p:bg/>
                                          </p:spTgt>
                                        </p:tgtEl>
                                        <p:attrNameLst>
                                          <p:attrName>style.visibility</p:attrName>
                                        </p:attrNameLst>
                                      </p:cBhvr>
                                      <p:to>
                                        <p:strVal val="visible"/>
                                      </p:to>
                                    </p:set>
                                    <p:animEffect transition="in" filter="fade">
                                      <p:cBhvr>
                                        <p:cTn id="77" dur="2000"/>
                                        <p:tgtEl>
                                          <p:spTgt spid="5">
                                            <p:bg/>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
                                            <p:txEl>
                                              <p:pRg st="0" end="0"/>
                                            </p:txEl>
                                          </p:spTgt>
                                        </p:tgtEl>
                                        <p:attrNameLst>
                                          <p:attrName>style.visibility</p:attrName>
                                        </p:attrNameLst>
                                      </p:cBhvr>
                                      <p:to>
                                        <p:strVal val="visible"/>
                                      </p:to>
                                    </p:set>
                                    <p:animEffect transition="in" filter="fade">
                                      <p:cBhvr>
                                        <p:cTn id="82" dur="2000"/>
                                        <p:tgtEl>
                                          <p:spTgt spid="5">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
                                            <p:txEl>
                                              <p:pRg st="1" end="1"/>
                                            </p:txEl>
                                          </p:spTgt>
                                        </p:tgtEl>
                                        <p:attrNameLst>
                                          <p:attrName>style.visibility</p:attrName>
                                        </p:attrNameLst>
                                      </p:cBhvr>
                                      <p:to>
                                        <p:strVal val="visible"/>
                                      </p:to>
                                    </p:set>
                                    <p:animEffect transition="in" filter="fade">
                                      <p:cBhvr>
                                        <p:cTn id="87" dur="2000"/>
                                        <p:tgtEl>
                                          <p:spTgt spid="5">
                                            <p:txEl>
                                              <p:pRg st="1" end="1"/>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
                                            <p:txEl>
                                              <p:pRg st="2" end="2"/>
                                            </p:txEl>
                                          </p:spTgt>
                                        </p:tgtEl>
                                        <p:attrNameLst>
                                          <p:attrName>style.visibility</p:attrName>
                                        </p:attrNameLst>
                                      </p:cBhvr>
                                      <p:to>
                                        <p:strVal val="visible"/>
                                      </p:to>
                                    </p:set>
                                    <p:animEffect transition="in" filter="fade">
                                      <p:cBhvr>
                                        <p:cTn id="92" dur="2000"/>
                                        <p:tgtEl>
                                          <p:spTgt spid="5">
                                            <p:txEl>
                                              <p:pRg st="2" end="2"/>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
                                            <p:txEl>
                                              <p:pRg st="3" end="3"/>
                                            </p:txEl>
                                          </p:spTgt>
                                        </p:tgtEl>
                                        <p:attrNameLst>
                                          <p:attrName>style.visibility</p:attrName>
                                        </p:attrNameLst>
                                      </p:cBhvr>
                                      <p:to>
                                        <p:strVal val="visible"/>
                                      </p:to>
                                    </p:set>
                                    <p:animEffect transition="in" filter="fade">
                                      <p:cBhvr>
                                        <p:cTn id="97" dur="2000"/>
                                        <p:tgtEl>
                                          <p:spTgt spid="5">
                                            <p:txEl>
                                              <p:pRg st="3" end="3"/>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5">
                                            <p:txEl>
                                              <p:pRg st="4" end="4"/>
                                            </p:txEl>
                                          </p:spTgt>
                                        </p:tgtEl>
                                        <p:attrNameLst>
                                          <p:attrName>style.visibility</p:attrName>
                                        </p:attrNameLst>
                                      </p:cBhvr>
                                      <p:to>
                                        <p:strVal val="visible"/>
                                      </p:to>
                                    </p:set>
                                    <p:animEffect transition="in" filter="fade">
                                      <p:cBhvr>
                                        <p:cTn id="102" dur="2000"/>
                                        <p:tgtEl>
                                          <p:spTgt spid="5">
                                            <p:txEl>
                                              <p:pRg st="4" end="4"/>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5">
                                            <p:txEl>
                                              <p:pRg st="5" end="5"/>
                                            </p:txEl>
                                          </p:spTgt>
                                        </p:tgtEl>
                                        <p:attrNameLst>
                                          <p:attrName>style.visibility</p:attrName>
                                        </p:attrNameLst>
                                      </p:cBhvr>
                                      <p:to>
                                        <p:strVal val="visible"/>
                                      </p:to>
                                    </p:set>
                                    <p:animEffect transition="in" filter="fade">
                                      <p:cBhvr>
                                        <p:cTn id="107" dur="2000"/>
                                        <p:tgtEl>
                                          <p:spTgt spid="5">
                                            <p:txEl>
                                              <p:pRg st="5" end="5"/>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5">
                                            <p:txEl>
                                              <p:pRg st="6" end="6"/>
                                            </p:txEl>
                                          </p:spTgt>
                                        </p:tgtEl>
                                        <p:attrNameLst>
                                          <p:attrName>style.visibility</p:attrName>
                                        </p:attrNameLst>
                                      </p:cBhvr>
                                      <p:to>
                                        <p:strVal val="visible"/>
                                      </p:to>
                                    </p:set>
                                    <p:animEffect transition="in" filter="fade">
                                      <p:cBhvr>
                                        <p:cTn id="112" dur="2000"/>
                                        <p:tgtEl>
                                          <p:spTgt spid="5">
                                            <p:txEl>
                                              <p:pRg st="6" end="6"/>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5">
                                            <p:txEl>
                                              <p:pRg st="7" end="7"/>
                                            </p:txEl>
                                          </p:spTgt>
                                        </p:tgtEl>
                                        <p:attrNameLst>
                                          <p:attrName>style.visibility</p:attrName>
                                        </p:attrNameLst>
                                      </p:cBhvr>
                                      <p:to>
                                        <p:strVal val="visible"/>
                                      </p:to>
                                    </p:set>
                                    <p:animEffect transition="in" filter="fade">
                                      <p:cBhvr>
                                        <p:cTn id="117" dur="2000"/>
                                        <p:tgtEl>
                                          <p:spTgt spid="5">
                                            <p:txEl>
                                              <p:pRg st="7" end="7"/>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5">
                                            <p:txEl>
                                              <p:pRg st="8" end="8"/>
                                            </p:txEl>
                                          </p:spTgt>
                                        </p:tgtEl>
                                        <p:attrNameLst>
                                          <p:attrName>style.visibility</p:attrName>
                                        </p:attrNameLst>
                                      </p:cBhvr>
                                      <p:to>
                                        <p:strVal val="visible"/>
                                      </p:to>
                                    </p:set>
                                    <p:animEffect transition="in" filter="fade">
                                      <p:cBhvr>
                                        <p:cTn id="122" dur="2000"/>
                                        <p:tgtEl>
                                          <p:spTgt spid="5">
                                            <p:txEl>
                                              <p:pRg st="8" end="8"/>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6">
                                            <p:bg/>
                                          </p:spTgt>
                                        </p:tgtEl>
                                        <p:attrNameLst>
                                          <p:attrName>style.visibility</p:attrName>
                                        </p:attrNameLst>
                                      </p:cBhvr>
                                      <p:to>
                                        <p:strVal val="visible"/>
                                      </p:to>
                                    </p:set>
                                    <p:animEffect transition="in" filter="fade">
                                      <p:cBhvr>
                                        <p:cTn id="127" dur="2000"/>
                                        <p:tgtEl>
                                          <p:spTgt spid="6">
                                            <p:bg/>
                                          </p:spTgt>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6">
                                            <p:txEl>
                                              <p:pRg st="0" end="0"/>
                                            </p:txEl>
                                          </p:spTgt>
                                        </p:tgtEl>
                                        <p:attrNameLst>
                                          <p:attrName>style.visibility</p:attrName>
                                        </p:attrNameLst>
                                      </p:cBhvr>
                                      <p:to>
                                        <p:strVal val="visible"/>
                                      </p:to>
                                    </p:set>
                                    <p:animEffect transition="in" filter="fade">
                                      <p:cBhvr>
                                        <p:cTn id="132" dur="2000"/>
                                        <p:tgtEl>
                                          <p:spTgt spid="6">
                                            <p:txEl>
                                              <p:pRg st="0" end="0"/>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6">
                                            <p:txEl>
                                              <p:pRg st="1" end="1"/>
                                            </p:txEl>
                                          </p:spTgt>
                                        </p:tgtEl>
                                        <p:attrNameLst>
                                          <p:attrName>style.visibility</p:attrName>
                                        </p:attrNameLst>
                                      </p:cBhvr>
                                      <p:to>
                                        <p:strVal val="visible"/>
                                      </p:to>
                                    </p:set>
                                    <p:animEffect transition="in" filter="fade">
                                      <p:cBhvr>
                                        <p:cTn id="137" dur="2000"/>
                                        <p:tgtEl>
                                          <p:spTgt spid="6">
                                            <p:txEl>
                                              <p:pRg st="1" end="1"/>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6">
                                            <p:txEl>
                                              <p:pRg st="2" end="2"/>
                                            </p:txEl>
                                          </p:spTgt>
                                        </p:tgtEl>
                                        <p:attrNameLst>
                                          <p:attrName>style.visibility</p:attrName>
                                        </p:attrNameLst>
                                      </p:cBhvr>
                                      <p:to>
                                        <p:strVal val="visible"/>
                                      </p:to>
                                    </p:set>
                                    <p:animEffect transition="in" filter="fade">
                                      <p:cBhvr>
                                        <p:cTn id="142" dur="2000"/>
                                        <p:tgtEl>
                                          <p:spTgt spid="6">
                                            <p:txEl>
                                              <p:pRg st="2" end="2"/>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6">
                                            <p:txEl>
                                              <p:pRg st="3" end="3"/>
                                            </p:txEl>
                                          </p:spTgt>
                                        </p:tgtEl>
                                        <p:attrNameLst>
                                          <p:attrName>style.visibility</p:attrName>
                                        </p:attrNameLst>
                                      </p:cBhvr>
                                      <p:to>
                                        <p:strVal val="visible"/>
                                      </p:to>
                                    </p:set>
                                    <p:animEffect transition="in" filter="fade">
                                      <p:cBhvr>
                                        <p:cTn id="147" dur="2000"/>
                                        <p:tgtEl>
                                          <p:spTgt spid="6">
                                            <p:txEl>
                                              <p:pRg st="3" end="3"/>
                                            </p:txEl>
                                          </p:spTgt>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6">
                                            <p:txEl>
                                              <p:pRg st="4" end="4"/>
                                            </p:txEl>
                                          </p:spTgt>
                                        </p:tgtEl>
                                        <p:attrNameLst>
                                          <p:attrName>style.visibility</p:attrName>
                                        </p:attrNameLst>
                                      </p:cBhvr>
                                      <p:to>
                                        <p:strVal val="visible"/>
                                      </p:to>
                                    </p:set>
                                    <p:animEffect transition="in" filter="fade">
                                      <p:cBhvr>
                                        <p:cTn id="152" dur="2000"/>
                                        <p:tgtEl>
                                          <p:spTgt spid="6">
                                            <p:txEl>
                                              <p:pRg st="4" end="4"/>
                                            </p:txEl>
                                          </p:spTgt>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6">
                                            <p:txEl>
                                              <p:pRg st="5" end="5"/>
                                            </p:txEl>
                                          </p:spTgt>
                                        </p:tgtEl>
                                        <p:attrNameLst>
                                          <p:attrName>style.visibility</p:attrName>
                                        </p:attrNameLst>
                                      </p:cBhvr>
                                      <p:to>
                                        <p:strVal val="visible"/>
                                      </p:to>
                                    </p:set>
                                    <p:animEffect transition="in" filter="fade">
                                      <p:cBhvr>
                                        <p:cTn id="157" dur="2000"/>
                                        <p:tgtEl>
                                          <p:spTgt spid="6">
                                            <p:txEl>
                                              <p:pRg st="5" end="5"/>
                                            </p:txEl>
                                          </p:spTgt>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6">
                                            <p:txEl>
                                              <p:pRg st="6" end="6"/>
                                            </p:txEl>
                                          </p:spTgt>
                                        </p:tgtEl>
                                        <p:attrNameLst>
                                          <p:attrName>style.visibility</p:attrName>
                                        </p:attrNameLst>
                                      </p:cBhvr>
                                      <p:to>
                                        <p:strVal val="visible"/>
                                      </p:to>
                                    </p:set>
                                    <p:animEffect transition="in" filter="fade">
                                      <p:cBhvr>
                                        <p:cTn id="162" dur="2000"/>
                                        <p:tgtEl>
                                          <p:spTgt spid="6">
                                            <p:txEl>
                                              <p:pRg st="6" end="6"/>
                                            </p:txEl>
                                          </p:spTgt>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6">
                                            <p:txEl>
                                              <p:pRg st="7" end="7"/>
                                            </p:txEl>
                                          </p:spTgt>
                                        </p:tgtEl>
                                        <p:attrNameLst>
                                          <p:attrName>style.visibility</p:attrName>
                                        </p:attrNameLst>
                                      </p:cBhvr>
                                      <p:to>
                                        <p:strVal val="visible"/>
                                      </p:to>
                                    </p:set>
                                    <p:animEffect transition="in" filter="fade">
                                      <p:cBhvr>
                                        <p:cTn id="167"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P spid="6"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Nadpis 1"/>
          <p:cNvSpPr>
            <a:spLocks noGrp="1"/>
          </p:cNvSpPr>
          <p:nvPr>
            <p:ph type="ctrTitle"/>
          </p:nvPr>
        </p:nvSpPr>
        <p:spPr>
          <a:xfrm>
            <a:off x="0" y="428610"/>
            <a:ext cx="4497359" cy="515926"/>
          </a:xfrm>
        </p:spPr>
        <p:txBody>
          <a:bodyPr/>
          <a:lstStyle/>
          <a:p>
            <a:pPr algn="l" eaLnBrk="1" hangingPunct="1"/>
            <a:r>
              <a:rPr lang="cs-CZ" sz="2500" b="1" dirty="0" smtClean="0">
                <a:latin typeface="Times New Roman" pitchFamily="18" charset="0"/>
                <a:cs typeface="Times New Roman" pitchFamily="18" charset="0"/>
              </a:rPr>
              <a:t>9.5 Procvičení a příklady</a:t>
            </a:r>
          </a:p>
        </p:txBody>
      </p:sp>
      <p:sp>
        <p:nvSpPr>
          <p:cNvPr id="16" name="TextovéPole 15"/>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Dějepis</a:t>
            </a:r>
          </a:p>
          <a:p>
            <a:pPr fontAlgn="auto">
              <a:spcBef>
                <a:spcPts val="0"/>
              </a:spcBef>
              <a:spcAft>
                <a:spcPts val="0"/>
              </a:spcAft>
              <a:defRPr/>
            </a:pPr>
            <a:endParaRPr lang="cs-CZ" sz="1000" dirty="0">
              <a:latin typeface="Times New Roman" pitchFamily="18" charset="0"/>
              <a:cs typeface="Times New Roman" pitchFamily="18" charset="0"/>
            </a:endParaRPr>
          </a:p>
        </p:txBody>
      </p:sp>
      <p:sp>
        <p:nvSpPr>
          <p:cNvPr id="5" name="TextovéPole 4"/>
          <p:cNvSpPr txBox="1"/>
          <p:nvPr/>
        </p:nvSpPr>
        <p:spPr>
          <a:xfrm>
            <a:off x="214282" y="928676"/>
            <a:ext cx="8572560" cy="461665"/>
          </a:xfrm>
          <a:prstGeom prst="rect">
            <a:avLst/>
          </a:prstGeom>
          <a:solidFill>
            <a:schemeClr val="bg1">
              <a:lumMod val="85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cs-CZ" sz="1200" b="1" dirty="0" smtClean="0">
                <a:solidFill>
                  <a:schemeClr val="tx1"/>
                </a:solidFill>
                <a:latin typeface="Times New Roman" pitchFamily="18" charset="0"/>
                <a:cs typeface="Times New Roman" pitchFamily="18" charset="0"/>
              </a:rPr>
              <a:t>Matylda si do sešitu zapsala poznámky z hodiny o </a:t>
            </a:r>
            <a:r>
              <a:rPr lang="cs-CZ" sz="1200" b="1" dirty="0">
                <a:solidFill>
                  <a:schemeClr val="tx1"/>
                </a:solidFill>
                <a:latin typeface="Times New Roman" pitchFamily="18" charset="0"/>
                <a:cs typeface="Times New Roman" pitchFamily="18" charset="0"/>
              </a:rPr>
              <a:t>i</a:t>
            </a:r>
            <a:r>
              <a:rPr lang="cs-CZ" sz="1200" b="1" dirty="0" smtClean="0">
                <a:solidFill>
                  <a:schemeClr val="tx1"/>
                </a:solidFill>
                <a:latin typeface="Times New Roman" pitchFamily="18" charset="0"/>
                <a:cs typeface="Times New Roman" pitchFamily="18" charset="0"/>
              </a:rPr>
              <a:t>slámu, křesťanství a judaismu. </a:t>
            </a:r>
          </a:p>
          <a:p>
            <a:r>
              <a:rPr lang="cs-CZ" sz="1200" b="1" dirty="0" smtClean="0">
                <a:solidFill>
                  <a:schemeClr val="tx1"/>
                </a:solidFill>
                <a:latin typeface="Times New Roman" pitchFamily="18" charset="0"/>
                <a:cs typeface="Times New Roman" pitchFamily="18" charset="0"/>
              </a:rPr>
              <a:t>Doma ale zjistila, že už si nemůže vzpomenout, který pojem patří k jakému náboženství. Pomůžete jí? </a:t>
            </a:r>
          </a:p>
        </p:txBody>
      </p:sp>
      <p:sp>
        <p:nvSpPr>
          <p:cNvPr id="6" name="TextovéPole 5"/>
          <p:cNvSpPr txBox="1"/>
          <p:nvPr/>
        </p:nvSpPr>
        <p:spPr>
          <a:xfrm>
            <a:off x="214282" y="1500180"/>
            <a:ext cx="1143008" cy="3429023"/>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cs-CZ" sz="1200" dirty="0" smtClean="0">
                <a:solidFill>
                  <a:schemeClr val="tx1"/>
                </a:solidFill>
                <a:latin typeface="Times New Roman" pitchFamily="18" charset="0"/>
                <a:cs typeface="Times New Roman" pitchFamily="18" charset="0"/>
              </a:rPr>
              <a:t>abatyše</a:t>
            </a:r>
          </a:p>
          <a:p>
            <a:r>
              <a:rPr lang="cs-CZ" sz="1200" dirty="0" smtClean="0">
                <a:solidFill>
                  <a:schemeClr val="tx1"/>
                </a:solidFill>
                <a:latin typeface="Times New Roman" pitchFamily="18" charset="0"/>
                <a:cs typeface="Times New Roman" pitchFamily="18" charset="0"/>
              </a:rPr>
              <a:t>Alláh</a:t>
            </a:r>
          </a:p>
          <a:p>
            <a:r>
              <a:rPr lang="cs-CZ" sz="1200" dirty="0" smtClean="0">
                <a:solidFill>
                  <a:schemeClr val="tx1"/>
                </a:solidFill>
                <a:latin typeface="Times New Roman" pitchFamily="18" charset="0"/>
                <a:cs typeface="Times New Roman" pitchFamily="18" charset="0"/>
              </a:rPr>
              <a:t>apoštolové</a:t>
            </a:r>
          </a:p>
          <a:p>
            <a:r>
              <a:rPr lang="cs-CZ" sz="1200" dirty="0" smtClean="0">
                <a:solidFill>
                  <a:schemeClr val="tx1"/>
                </a:solidFill>
                <a:latin typeface="Times New Roman" pitchFamily="18" charset="0"/>
                <a:cs typeface="Times New Roman" pitchFamily="18" charset="0"/>
              </a:rPr>
              <a:t>beduíni</a:t>
            </a:r>
          </a:p>
          <a:p>
            <a:r>
              <a:rPr lang="cs-CZ" sz="1200" dirty="0">
                <a:solidFill>
                  <a:schemeClr val="tx1"/>
                </a:solidFill>
                <a:latin typeface="Times New Roman" pitchFamily="18" charset="0"/>
                <a:cs typeface="Times New Roman" pitchFamily="18" charset="0"/>
              </a:rPr>
              <a:t>b</a:t>
            </a:r>
            <a:r>
              <a:rPr lang="cs-CZ" sz="1200" dirty="0" smtClean="0">
                <a:solidFill>
                  <a:schemeClr val="tx1"/>
                </a:solidFill>
                <a:latin typeface="Times New Roman" pitchFamily="18" charset="0"/>
                <a:cs typeface="Times New Roman" pitchFamily="18" charset="0"/>
              </a:rPr>
              <a:t>enediktini</a:t>
            </a:r>
          </a:p>
          <a:p>
            <a:r>
              <a:rPr lang="cs-CZ" sz="1200" dirty="0" smtClean="0">
                <a:solidFill>
                  <a:schemeClr val="tx1"/>
                </a:solidFill>
                <a:latin typeface="Times New Roman" pitchFamily="18" charset="0"/>
                <a:cs typeface="Times New Roman" pitchFamily="18" charset="0"/>
              </a:rPr>
              <a:t>Bible</a:t>
            </a:r>
          </a:p>
          <a:p>
            <a:r>
              <a:rPr lang="cs-CZ" sz="1200" dirty="0" smtClean="0">
                <a:solidFill>
                  <a:schemeClr val="tx1"/>
                </a:solidFill>
                <a:latin typeface="Times New Roman" pitchFamily="18" charset="0"/>
                <a:cs typeface="Times New Roman" pitchFamily="18" charset="0"/>
              </a:rPr>
              <a:t>biskup</a:t>
            </a:r>
          </a:p>
          <a:p>
            <a:r>
              <a:rPr lang="cs-CZ" sz="1200" dirty="0" smtClean="0">
                <a:solidFill>
                  <a:schemeClr val="tx1"/>
                </a:solidFill>
                <a:latin typeface="Times New Roman" pitchFamily="18" charset="0"/>
                <a:cs typeface="Times New Roman" pitchFamily="18" charset="0"/>
              </a:rPr>
              <a:t>celibát</a:t>
            </a:r>
          </a:p>
          <a:p>
            <a:r>
              <a:rPr lang="cs-CZ" sz="1200" dirty="0" smtClean="0">
                <a:solidFill>
                  <a:schemeClr val="tx1"/>
                </a:solidFill>
                <a:latin typeface="Times New Roman" pitchFamily="18" charset="0"/>
                <a:cs typeface="Times New Roman" pitchFamily="18" charset="0"/>
              </a:rPr>
              <a:t>cisterciáci</a:t>
            </a:r>
          </a:p>
          <a:p>
            <a:r>
              <a:rPr lang="cs-CZ" sz="1200" dirty="0" smtClean="0">
                <a:solidFill>
                  <a:schemeClr val="tx1"/>
                </a:solidFill>
                <a:latin typeface="Times New Roman" pitchFamily="18" charset="0"/>
                <a:cs typeface="Times New Roman" pitchFamily="18" charset="0"/>
              </a:rPr>
              <a:t>diaspora</a:t>
            </a:r>
          </a:p>
          <a:p>
            <a:r>
              <a:rPr lang="cs-CZ" sz="1200" dirty="0" smtClean="0">
                <a:solidFill>
                  <a:schemeClr val="tx1"/>
                </a:solidFill>
                <a:latin typeface="Times New Roman" pitchFamily="18" charset="0"/>
                <a:cs typeface="Times New Roman" pitchFamily="18" charset="0"/>
              </a:rPr>
              <a:t>džihád</a:t>
            </a:r>
          </a:p>
          <a:p>
            <a:r>
              <a:rPr lang="cs-CZ" sz="1200" dirty="0" smtClean="0">
                <a:solidFill>
                  <a:schemeClr val="tx1"/>
                </a:solidFill>
                <a:latin typeface="Times New Roman" pitchFamily="18" charset="0"/>
                <a:cs typeface="Times New Roman" pitchFamily="18" charset="0"/>
              </a:rPr>
              <a:t>farizejové</a:t>
            </a:r>
          </a:p>
          <a:p>
            <a:r>
              <a:rPr lang="cs-CZ" sz="1200" dirty="0" smtClean="0">
                <a:solidFill>
                  <a:schemeClr val="tx1"/>
                </a:solidFill>
                <a:latin typeface="Times New Roman" pitchFamily="18" charset="0"/>
                <a:cs typeface="Times New Roman" pitchFamily="18" charset="0"/>
              </a:rPr>
              <a:t>Chanuka</a:t>
            </a:r>
          </a:p>
          <a:p>
            <a:r>
              <a:rPr lang="cs-CZ" sz="1200" dirty="0" smtClean="0">
                <a:solidFill>
                  <a:schemeClr val="tx1"/>
                </a:solidFill>
                <a:latin typeface="Times New Roman" pitchFamily="18" charset="0"/>
                <a:cs typeface="Times New Roman" pitchFamily="18" charset="0"/>
              </a:rPr>
              <a:t>Izrael</a:t>
            </a:r>
          </a:p>
          <a:p>
            <a:r>
              <a:rPr lang="cs-CZ" sz="1200" dirty="0" smtClean="0">
                <a:solidFill>
                  <a:schemeClr val="tx1"/>
                </a:solidFill>
                <a:latin typeface="Times New Roman" pitchFamily="18" charset="0"/>
                <a:cs typeface="Times New Roman" pitchFamily="18" charset="0"/>
              </a:rPr>
              <a:t>jeptiška</a:t>
            </a:r>
          </a:p>
          <a:p>
            <a:r>
              <a:rPr lang="cs-CZ" sz="1200" dirty="0" smtClean="0">
                <a:solidFill>
                  <a:schemeClr val="tx1"/>
                </a:solidFill>
                <a:latin typeface="Times New Roman" pitchFamily="18" charset="0"/>
                <a:cs typeface="Times New Roman" pitchFamily="18" charset="0"/>
              </a:rPr>
              <a:t>Ježíš Kristus</a:t>
            </a:r>
          </a:p>
          <a:p>
            <a:r>
              <a:rPr lang="cs-CZ" sz="1200" dirty="0" err="1" smtClean="0">
                <a:solidFill>
                  <a:schemeClr val="tx1"/>
                </a:solidFill>
                <a:latin typeface="Times New Roman" pitchFamily="18" charset="0"/>
                <a:cs typeface="Times New Roman" pitchFamily="18" charset="0"/>
              </a:rPr>
              <a:t>kipa</a:t>
            </a:r>
            <a:endParaRPr lang="cs-CZ" sz="1200" dirty="0" smtClean="0">
              <a:solidFill>
                <a:schemeClr val="tx1"/>
              </a:solidFill>
              <a:latin typeface="Times New Roman" pitchFamily="18" charset="0"/>
              <a:cs typeface="Times New Roman" pitchFamily="18" charset="0"/>
            </a:endParaRPr>
          </a:p>
          <a:p>
            <a:r>
              <a:rPr lang="cs-CZ" sz="1200" dirty="0" smtClean="0">
                <a:solidFill>
                  <a:schemeClr val="tx1"/>
                </a:solidFill>
                <a:latin typeface="Times New Roman" pitchFamily="18" charset="0"/>
                <a:cs typeface="Times New Roman" pitchFamily="18" charset="0"/>
              </a:rPr>
              <a:t>klášter</a:t>
            </a:r>
            <a:endParaRPr lang="cs-CZ" sz="1200" b="1" dirty="0" smtClean="0">
              <a:solidFill>
                <a:schemeClr val="tx1"/>
              </a:solidFill>
              <a:latin typeface="Times New Roman" pitchFamily="18" charset="0"/>
              <a:cs typeface="Times New Roman" pitchFamily="18" charset="0"/>
            </a:endParaRPr>
          </a:p>
        </p:txBody>
      </p:sp>
      <p:sp>
        <p:nvSpPr>
          <p:cNvPr id="7" name="TextovéPole 6"/>
          <p:cNvSpPr txBox="1"/>
          <p:nvPr/>
        </p:nvSpPr>
        <p:spPr>
          <a:xfrm>
            <a:off x="1357290" y="1500180"/>
            <a:ext cx="1571636" cy="3429024"/>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cs-CZ" sz="1200" dirty="0" smtClean="0">
                <a:solidFill>
                  <a:schemeClr val="tx1"/>
                </a:solidFill>
                <a:latin typeface="Times New Roman" pitchFamily="18" charset="0"/>
                <a:cs typeface="Times New Roman" pitchFamily="18" charset="0"/>
              </a:rPr>
              <a:t>koncil</a:t>
            </a:r>
          </a:p>
          <a:p>
            <a:r>
              <a:rPr lang="cs-CZ" sz="1200" dirty="0" smtClean="0">
                <a:solidFill>
                  <a:schemeClr val="tx1"/>
                </a:solidFill>
                <a:latin typeface="Times New Roman" pitchFamily="18" charset="0"/>
                <a:cs typeface="Times New Roman" pitchFamily="18" charset="0"/>
              </a:rPr>
              <a:t>Korán</a:t>
            </a:r>
          </a:p>
          <a:p>
            <a:r>
              <a:rPr lang="cs-CZ" sz="1200" dirty="0" smtClean="0">
                <a:solidFill>
                  <a:schemeClr val="tx1"/>
                </a:solidFill>
                <a:latin typeface="Times New Roman" pitchFamily="18" charset="0"/>
                <a:cs typeface="Times New Roman" pitchFamily="18" charset="0"/>
              </a:rPr>
              <a:t>kostel</a:t>
            </a:r>
          </a:p>
          <a:p>
            <a:r>
              <a:rPr lang="cs-CZ" sz="1200" dirty="0" smtClean="0">
                <a:solidFill>
                  <a:schemeClr val="tx1"/>
                </a:solidFill>
                <a:latin typeface="Times New Roman" pitchFamily="18" charset="0"/>
                <a:cs typeface="Times New Roman" pitchFamily="18" charset="0"/>
              </a:rPr>
              <a:t>král David</a:t>
            </a:r>
          </a:p>
          <a:p>
            <a:r>
              <a:rPr lang="cs-CZ" sz="1200" dirty="0" smtClean="0">
                <a:solidFill>
                  <a:schemeClr val="tx1"/>
                </a:solidFill>
                <a:latin typeface="Times New Roman" pitchFamily="18" charset="0"/>
                <a:cs typeface="Times New Roman" pitchFamily="18" charset="0"/>
              </a:rPr>
              <a:t>Mekka</a:t>
            </a:r>
          </a:p>
          <a:p>
            <a:r>
              <a:rPr lang="cs-CZ" sz="1200" dirty="0" smtClean="0">
                <a:solidFill>
                  <a:schemeClr val="tx1"/>
                </a:solidFill>
                <a:latin typeface="Times New Roman" pitchFamily="18" charset="0"/>
                <a:cs typeface="Times New Roman" pitchFamily="18" charset="0"/>
              </a:rPr>
              <a:t>mešita</a:t>
            </a:r>
          </a:p>
          <a:p>
            <a:r>
              <a:rPr lang="cs-CZ" sz="1200" dirty="0" smtClean="0">
                <a:solidFill>
                  <a:schemeClr val="tx1"/>
                </a:solidFill>
                <a:latin typeface="Times New Roman" pitchFamily="18" charset="0"/>
                <a:cs typeface="Times New Roman" pitchFamily="18" charset="0"/>
              </a:rPr>
              <a:t>mnich</a:t>
            </a:r>
          </a:p>
          <a:p>
            <a:r>
              <a:rPr lang="cs-CZ" sz="1200" dirty="0" smtClean="0">
                <a:solidFill>
                  <a:schemeClr val="tx1"/>
                </a:solidFill>
                <a:latin typeface="Times New Roman" pitchFamily="18" charset="0"/>
                <a:cs typeface="Times New Roman" pitchFamily="18" charset="0"/>
              </a:rPr>
              <a:t>Mohamed</a:t>
            </a:r>
          </a:p>
          <a:p>
            <a:r>
              <a:rPr lang="cs-CZ" sz="1200" dirty="0" smtClean="0">
                <a:solidFill>
                  <a:schemeClr val="tx1"/>
                </a:solidFill>
                <a:latin typeface="Times New Roman" pitchFamily="18" charset="0"/>
                <a:cs typeface="Times New Roman" pitchFamily="18" charset="0"/>
              </a:rPr>
              <a:t>Mojžíš</a:t>
            </a:r>
          </a:p>
          <a:p>
            <a:r>
              <a:rPr lang="cs-CZ" sz="1200" dirty="0" smtClean="0">
                <a:solidFill>
                  <a:schemeClr val="tx1"/>
                </a:solidFill>
                <a:latin typeface="Times New Roman" pitchFamily="18" charset="0"/>
                <a:cs typeface="Times New Roman" pitchFamily="18" charset="0"/>
              </a:rPr>
              <a:t>opat</a:t>
            </a:r>
          </a:p>
          <a:p>
            <a:r>
              <a:rPr lang="cs-CZ" sz="1200" dirty="0" smtClean="0">
                <a:solidFill>
                  <a:schemeClr val="tx1"/>
                </a:solidFill>
                <a:latin typeface="Times New Roman" pitchFamily="18" charset="0"/>
                <a:cs typeface="Times New Roman" pitchFamily="18" charset="0"/>
              </a:rPr>
              <a:t>papež</a:t>
            </a:r>
          </a:p>
          <a:p>
            <a:r>
              <a:rPr lang="cs-CZ" sz="1200" dirty="0" smtClean="0">
                <a:solidFill>
                  <a:schemeClr val="tx1"/>
                </a:solidFill>
                <a:latin typeface="Times New Roman" pitchFamily="18" charset="0"/>
                <a:cs typeface="Times New Roman" pitchFamily="18" charset="0"/>
              </a:rPr>
              <a:t>Pesach</a:t>
            </a:r>
          </a:p>
          <a:p>
            <a:r>
              <a:rPr lang="cs-CZ" sz="1200" dirty="0" smtClean="0">
                <a:solidFill>
                  <a:schemeClr val="tx1"/>
                </a:solidFill>
                <a:latin typeface="Times New Roman" pitchFamily="18" charset="0"/>
                <a:cs typeface="Times New Roman" pitchFamily="18" charset="0"/>
              </a:rPr>
              <a:t>prvotní církev</a:t>
            </a:r>
          </a:p>
          <a:p>
            <a:r>
              <a:rPr lang="cs-CZ" sz="1200" dirty="0" smtClean="0">
                <a:solidFill>
                  <a:schemeClr val="tx1"/>
                </a:solidFill>
                <a:latin typeface="Times New Roman" pitchFamily="18" charset="0"/>
                <a:cs typeface="Times New Roman" pitchFamily="18" charset="0"/>
              </a:rPr>
              <a:t>půlměsíc</a:t>
            </a:r>
          </a:p>
          <a:p>
            <a:r>
              <a:rPr lang="cs-CZ" sz="1200" dirty="0" smtClean="0">
                <a:solidFill>
                  <a:schemeClr val="tx1"/>
                </a:solidFill>
                <a:latin typeface="Times New Roman" pitchFamily="18" charset="0"/>
                <a:cs typeface="Times New Roman" pitchFamily="18" charset="0"/>
              </a:rPr>
              <a:t>rabín</a:t>
            </a:r>
          </a:p>
          <a:p>
            <a:r>
              <a:rPr lang="cs-CZ" sz="1200" dirty="0" smtClean="0">
                <a:solidFill>
                  <a:schemeClr val="tx1"/>
                </a:solidFill>
                <a:latin typeface="Times New Roman" pitchFamily="18" charset="0"/>
                <a:cs typeface="Times New Roman" pitchFamily="18" charset="0"/>
              </a:rPr>
              <a:t>sedmiramenný svícen</a:t>
            </a:r>
          </a:p>
          <a:p>
            <a:r>
              <a:rPr lang="cs-CZ" sz="1200" dirty="0" smtClean="0">
                <a:solidFill>
                  <a:schemeClr val="tx1"/>
                </a:solidFill>
                <a:latin typeface="Times New Roman" pitchFamily="18" charset="0"/>
                <a:cs typeface="Times New Roman" pitchFamily="18" charset="0"/>
              </a:rPr>
              <a:t>Starý zákon </a:t>
            </a:r>
          </a:p>
          <a:p>
            <a:r>
              <a:rPr lang="cs-CZ" sz="1200" dirty="0" err="1" smtClean="0">
                <a:solidFill>
                  <a:schemeClr val="tx1"/>
                </a:solidFill>
                <a:latin typeface="Times New Roman" pitchFamily="18" charset="0"/>
                <a:cs typeface="Times New Roman" pitchFamily="18" charset="0"/>
              </a:rPr>
              <a:t>šabat</a:t>
            </a:r>
            <a:endParaRPr lang="cs-CZ" sz="1200" dirty="0" smtClean="0">
              <a:solidFill>
                <a:schemeClr val="tx1"/>
              </a:solidFill>
              <a:latin typeface="Times New Roman" pitchFamily="18" charset="0"/>
              <a:cs typeface="Times New Roman" pitchFamily="18" charset="0"/>
            </a:endParaRPr>
          </a:p>
        </p:txBody>
      </p:sp>
      <p:sp>
        <p:nvSpPr>
          <p:cNvPr id="8" name="Elipsa 7"/>
          <p:cNvSpPr/>
          <p:nvPr/>
        </p:nvSpPr>
        <p:spPr>
          <a:xfrm>
            <a:off x="2285984" y="1500180"/>
            <a:ext cx="3357586" cy="1500198"/>
          </a:xfrm>
          <a:prstGeom prst="ellipse">
            <a:avLst/>
          </a:prstGeom>
          <a:solidFill>
            <a:srgbClr val="DCB2D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cs-CZ" sz="2800" b="1" dirty="0" smtClean="0">
                <a:solidFill>
                  <a:srgbClr val="FFCCFF"/>
                </a:solidFill>
                <a:latin typeface="Times New Roman" pitchFamily="18" charset="0"/>
                <a:cs typeface="Times New Roman" pitchFamily="18" charset="0"/>
              </a:rPr>
              <a:t>Judaismus</a:t>
            </a:r>
            <a:endParaRPr lang="cs-CZ" sz="2800" b="1" dirty="0">
              <a:solidFill>
                <a:srgbClr val="FFCCFF"/>
              </a:solidFill>
              <a:latin typeface="Times New Roman" pitchFamily="18" charset="0"/>
              <a:cs typeface="Times New Roman" pitchFamily="18" charset="0"/>
            </a:endParaRPr>
          </a:p>
        </p:txBody>
      </p:sp>
      <p:sp>
        <p:nvSpPr>
          <p:cNvPr id="9" name="Elipsa 8"/>
          <p:cNvSpPr/>
          <p:nvPr/>
        </p:nvSpPr>
        <p:spPr>
          <a:xfrm>
            <a:off x="5572132" y="2357436"/>
            <a:ext cx="3357586" cy="1500198"/>
          </a:xfrm>
          <a:prstGeom prst="ellipse">
            <a:avLst/>
          </a:prstGeom>
          <a:solidFill>
            <a:srgbClr val="A8D19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cs-CZ" sz="2800" b="1" dirty="0" smtClean="0">
                <a:solidFill>
                  <a:srgbClr val="CCFFCC"/>
                </a:solidFill>
                <a:latin typeface="Times New Roman" pitchFamily="18" charset="0"/>
                <a:cs typeface="Times New Roman" pitchFamily="18" charset="0"/>
              </a:rPr>
              <a:t>Islám</a:t>
            </a:r>
            <a:endParaRPr lang="cs-CZ" sz="2800" b="1" dirty="0">
              <a:solidFill>
                <a:srgbClr val="CCFFCC"/>
              </a:solidFill>
              <a:latin typeface="Times New Roman" pitchFamily="18" charset="0"/>
              <a:cs typeface="Times New Roman" pitchFamily="18" charset="0"/>
            </a:endParaRPr>
          </a:p>
        </p:txBody>
      </p:sp>
      <p:sp>
        <p:nvSpPr>
          <p:cNvPr id="10" name="Elipsa 9"/>
          <p:cNvSpPr/>
          <p:nvPr/>
        </p:nvSpPr>
        <p:spPr>
          <a:xfrm>
            <a:off x="2643174" y="3286130"/>
            <a:ext cx="3357586" cy="1500198"/>
          </a:xfrm>
          <a:prstGeom prst="ellipse">
            <a:avLst/>
          </a:prstGeom>
          <a:solidFill>
            <a:srgbClr val="A5D7C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cs-CZ" sz="2800" b="1" dirty="0" smtClean="0">
                <a:solidFill>
                  <a:schemeClr val="accent5">
                    <a:lumMod val="20000"/>
                    <a:lumOff val="80000"/>
                  </a:schemeClr>
                </a:solidFill>
                <a:latin typeface="Times New Roman" pitchFamily="18" charset="0"/>
                <a:cs typeface="Times New Roman" pitchFamily="18" charset="0"/>
              </a:rPr>
              <a:t>Křesťanství</a:t>
            </a:r>
            <a:endParaRPr lang="cs-CZ" sz="2800" b="1" dirty="0">
              <a:solidFill>
                <a:schemeClr val="accent5">
                  <a:lumMod val="20000"/>
                  <a:lumOff val="8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Nadpis 1"/>
          <p:cNvSpPr>
            <a:spLocks noGrp="1"/>
          </p:cNvSpPr>
          <p:nvPr>
            <p:ph type="ctrTitle"/>
          </p:nvPr>
        </p:nvSpPr>
        <p:spPr>
          <a:xfrm>
            <a:off x="0" y="357172"/>
            <a:ext cx="4784696" cy="593725"/>
          </a:xfrm>
        </p:spPr>
        <p:txBody>
          <a:bodyPr/>
          <a:lstStyle/>
          <a:p>
            <a:pPr algn="l" eaLnBrk="1" hangingPunct="1"/>
            <a:r>
              <a:rPr lang="cs-CZ" sz="2500" b="1" dirty="0" smtClean="0">
                <a:latin typeface="Times New Roman" pitchFamily="18" charset="0"/>
                <a:cs typeface="Times New Roman" pitchFamily="18" charset="0"/>
              </a:rPr>
              <a:t>9.6 Něco navíc pro šikovné</a:t>
            </a:r>
          </a:p>
        </p:txBody>
      </p:sp>
      <p:sp>
        <p:nvSpPr>
          <p:cNvPr id="16" name="TextovéPole 15"/>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Dějepis</a:t>
            </a:r>
          </a:p>
          <a:p>
            <a:pPr fontAlgn="auto">
              <a:spcBef>
                <a:spcPts val="0"/>
              </a:spcBef>
              <a:spcAft>
                <a:spcPts val="0"/>
              </a:spcAft>
              <a:defRPr/>
            </a:pPr>
            <a:endParaRPr lang="cs-CZ" sz="1000" dirty="0">
              <a:latin typeface="Times New Roman" pitchFamily="18" charset="0"/>
              <a:cs typeface="Times New Roman" pitchFamily="18" charset="0"/>
            </a:endParaRPr>
          </a:p>
        </p:txBody>
      </p:sp>
      <p:sp>
        <p:nvSpPr>
          <p:cNvPr id="4" name="Nadpis 1"/>
          <p:cNvSpPr txBox="1">
            <a:spLocks/>
          </p:cNvSpPr>
          <p:nvPr/>
        </p:nvSpPr>
        <p:spPr bwMode="auto">
          <a:xfrm>
            <a:off x="785786" y="928676"/>
            <a:ext cx="3500462" cy="428628"/>
          </a:xfrm>
          <a:prstGeom prst="rect">
            <a:avLst/>
          </a:prstGeom>
          <a:solidFill>
            <a:srgbClr val="A5D7C4"/>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Tx/>
              <a:buNone/>
              <a:tabLst/>
              <a:defRPr/>
            </a:pPr>
            <a:r>
              <a:rPr kumimoji="0" lang="cs-CZ" sz="2000" b="1" i="0" strike="noStrike" kern="1200" cap="none" spc="0" normalizeH="0" baseline="0" noProof="0" dirty="0" smtClean="0">
                <a:ln>
                  <a:noFill/>
                </a:ln>
                <a:solidFill>
                  <a:schemeClr val="accent5">
                    <a:lumMod val="75000"/>
                  </a:schemeClr>
                </a:solidFill>
                <a:effectLst/>
                <a:uLnTx/>
                <a:uFillTx/>
                <a:latin typeface="Times New Roman" pitchFamily="18" charset="0"/>
                <a:cs typeface="Times New Roman" pitchFamily="18" charset="0"/>
              </a:rPr>
              <a:t>Středověké rozdělení církve: </a:t>
            </a:r>
            <a:endParaRPr kumimoji="0" lang="cs-CZ" sz="2000" b="1" i="0" strike="noStrike" kern="1200" cap="none" spc="0" normalizeH="0" baseline="0" noProof="0" dirty="0">
              <a:ln>
                <a:noFill/>
              </a:ln>
              <a:solidFill>
                <a:schemeClr val="accent5">
                  <a:lumMod val="75000"/>
                </a:schemeClr>
              </a:solidFill>
              <a:effectLst/>
              <a:uLnTx/>
              <a:uFillTx/>
              <a:latin typeface="Times New Roman" pitchFamily="18" charset="0"/>
              <a:cs typeface="Times New Roman" pitchFamily="18" charset="0"/>
            </a:endParaRPr>
          </a:p>
        </p:txBody>
      </p:sp>
      <p:sp>
        <p:nvSpPr>
          <p:cNvPr id="5" name="Zástupný symbol pro obsah 2"/>
          <p:cNvSpPr txBox="1">
            <a:spLocks/>
          </p:cNvSpPr>
          <p:nvPr/>
        </p:nvSpPr>
        <p:spPr bwMode="auto">
          <a:xfrm>
            <a:off x="357158" y="1357304"/>
            <a:ext cx="4448654" cy="2317558"/>
          </a:xfrm>
          <a:prstGeom prst="rect">
            <a:avLst/>
          </a:prstGeom>
          <a:solidFill>
            <a:srgbClr val="A5D7C4"/>
          </a:solidFill>
          <a:ln>
            <a:headEnd/>
            <a:tailEnd/>
          </a:ln>
        </p:spPr>
        <p:style>
          <a:lnRef idx="0">
            <a:schemeClr val="accent1"/>
          </a:lnRef>
          <a:fillRef idx="3">
            <a:schemeClr val="accent1"/>
          </a:fillRef>
          <a:effectRef idx="3">
            <a:schemeClr val="accent1"/>
          </a:effectRef>
          <a:fontRef idx="minor">
            <a:schemeClr val="lt1"/>
          </a:fontRef>
        </p:style>
        <p:txBody>
          <a:bodyPr vert="horz" wrap="square" lIns="91440" tIns="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cs-CZ"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prvotní církev</a:t>
            </a: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cs-CZ"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cs-CZ"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451</a:t>
            </a:r>
            <a:r>
              <a:rPr kumimoji="0" lang="cs-CZ"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koncil v Chalkedonu </a:t>
            </a: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cs-CZ"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cs-CZ"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církev západní 		církev východní</a:t>
            </a: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cs-CZ"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t>
            </a:r>
            <a:r>
              <a:rPr kumimoji="0" lang="cs-CZ"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katolická</a:t>
            </a:r>
            <a:r>
              <a:rPr kumimoji="0" lang="cs-CZ"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cs-CZ"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pravoslavná</a:t>
            </a:r>
            <a:r>
              <a:rPr kumimoji="0" lang="cs-CZ"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Char char="-"/>
              <a:tabLst/>
              <a:defRPr/>
            </a:pPr>
            <a:r>
              <a:rPr kumimoji="0" lang="cs-CZ"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latina			 - řečtina</a:t>
            </a:r>
          </a:p>
        </p:txBody>
      </p:sp>
      <p:pic>
        <p:nvPicPr>
          <p:cNvPr id="7" name="Picture 3" descr="002"/>
          <p:cNvPicPr>
            <a:picLocks noChangeAspect="1" noChangeArrowheads="1"/>
          </p:cNvPicPr>
          <p:nvPr/>
        </p:nvPicPr>
        <p:blipFill>
          <a:blip r:embed="rId3" cstate="print"/>
          <a:srcRect/>
          <a:stretch>
            <a:fillRect/>
          </a:stretch>
        </p:blipFill>
        <p:spPr bwMode="auto">
          <a:xfrm>
            <a:off x="2786050" y="3786196"/>
            <a:ext cx="2071702" cy="1167872"/>
          </a:xfrm>
          <a:prstGeom prst="rect">
            <a:avLst/>
          </a:prstGeom>
          <a:noFill/>
          <a:ln w="9525">
            <a:noFill/>
            <a:miter lim="800000"/>
            <a:headEnd/>
            <a:tailEnd/>
          </a:ln>
        </p:spPr>
      </p:pic>
      <p:pic>
        <p:nvPicPr>
          <p:cNvPr id="9217" name="Picture 1"/>
          <p:cNvPicPr>
            <a:picLocks noChangeAspect="1" noChangeArrowheads="1"/>
          </p:cNvPicPr>
          <p:nvPr/>
        </p:nvPicPr>
        <p:blipFill>
          <a:blip r:embed="rId4"/>
          <a:srcRect/>
          <a:stretch>
            <a:fillRect/>
          </a:stretch>
        </p:blipFill>
        <p:spPr bwMode="auto">
          <a:xfrm>
            <a:off x="357159" y="3742691"/>
            <a:ext cx="2357454" cy="1262700"/>
          </a:xfrm>
          <a:prstGeom prst="rect">
            <a:avLst/>
          </a:prstGeom>
          <a:noFill/>
          <a:ln w="9525">
            <a:noFill/>
            <a:miter lim="800000"/>
            <a:headEnd/>
            <a:tailEnd/>
          </a:ln>
          <a:effectLst/>
        </p:spPr>
      </p:pic>
      <p:cxnSp>
        <p:nvCxnSpPr>
          <p:cNvPr id="10" name="Přímá spojovací šipka 9"/>
          <p:cNvCxnSpPr/>
          <p:nvPr/>
        </p:nvCxnSpPr>
        <p:spPr>
          <a:xfrm rot="5400000">
            <a:off x="2356628" y="1857370"/>
            <a:ext cx="429422" cy="79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Přímá spojovací šipka 12"/>
          <p:cNvCxnSpPr/>
          <p:nvPr/>
        </p:nvCxnSpPr>
        <p:spPr>
          <a:xfrm rot="10800000" flipV="1">
            <a:off x="1285852" y="2285998"/>
            <a:ext cx="1143008" cy="35719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Přímá spojovací šipka 14"/>
          <p:cNvCxnSpPr/>
          <p:nvPr/>
        </p:nvCxnSpPr>
        <p:spPr>
          <a:xfrm>
            <a:off x="2714612" y="2285998"/>
            <a:ext cx="1143008" cy="42862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3" name="TextovéPole 22"/>
          <p:cNvSpPr txBox="1"/>
          <p:nvPr/>
        </p:nvSpPr>
        <p:spPr>
          <a:xfrm>
            <a:off x="5072066" y="3286130"/>
            <a:ext cx="3857652" cy="1546577"/>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273050" indent="-273050">
              <a:buFont typeface="Wingdings" pitchFamily="2" charset="2"/>
              <a:buChar char="Ø"/>
            </a:pPr>
            <a:r>
              <a:rPr lang="cs-CZ" sz="1400" dirty="0" smtClean="0">
                <a:latin typeface="Times New Roman" pitchFamily="18" charset="0"/>
                <a:cs typeface="Times New Roman" pitchFamily="18" charset="0"/>
              </a:rPr>
              <a:t>Do sešitu si z učebnice opište </a:t>
            </a:r>
            <a:r>
              <a:rPr lang="cs-CZ" sz="1400" b="1" dirty="0" smtClean="0">
                <a:latin typeface="Times New Roman" pitchFamily="18" charset="0"/>
                <a:cs typeface="Times New Roman" pitchFamily="18" charset="0"/>
              </a:rPr>
              <a:t>5 pilířů islámu</a:t>
            </a:r>
            <a:r>
              <a:rPr lang="cs-CZ" sz="1400" dirty="0" smtClean="0">
                <a:latin typeface="Times New Roman" pitchFamily="18" charset="0"/>
                <a:cs typeface="Times New Roman" pitchFamily="18" charset="0"/>
              </a:rPr>
              <a:t>. </a:t>
            </a:r>
          </a:p>
          <a:p>
            <a:pPr marL="273050" indent="-273050">
              <a:lnSpc>
                <a:spcPct val="115000"/>
              </a:lnSpc>
              <a:buFont typeface="Wingdings" pitchFamily="2" charset="2"/>
              <a:buChar char="Ø"/>
            </a:pPr>
            <a:r>
              <a:rPr lang="cs-CZ" sz="1400" dirty="0" smtClean="0">
                <a:latin typeface="Times New Roman" pitchFamily="18" charset="0"/>
                <a:cs typeface="Times New Roman" pitchFamily="18" charset="0"/>
              </a:rPr>
              <a:t>Inscenační hra: vybraný žák si myslí pojem probíraný v tomto tématu a pokusí se jej „předvést“. Třída hádá. </a:t>
            </a:r>
          </a:p>
          <a:p>
            <a:pPr marL="273050" indent="-273050">
              <a:lnSpc>
                <a:spcPct val="115000"/>
              </a:lnSpc>
              <a:buFont typeface="Wingdings" pitchFamily="2" charset="2"/>
              <a:buChar char="Ø"/>
            </a:pPr>
            <a:r>
              <a:rPr lang="cs-CZ" sz="1400" dirty="0" smtClean="0">
                <a:latin typeface="Times New Roman" pitchFamily="18" charset="0"/>
                <a:cs typeface="Times New Roman" pitchFamily="18" charset="0"/>
              </a:rPr>
              <a:t>Zjistěte, která česká slova pocházejí z arabštiny.</a:t>
            </a:r>
            <a:endParaRPr lang="cs-CZ" sz="1400" b="1" dirty="0" smtClean="0">
              <a:solidFill>
                <a:schemeClr val="accent3">
                  <a:lumMod val="50000"/>
                </a:schemeClr>
              </a:solidFill>
              <a:latin typeface="Times New Roman" pitchFamily="18" charset="0"/>
              <a:cs typeface="Times New Roman" pitchFamily="18" charset="0"/>
            </a:endParaRPr>
          </a:p>
        </p:txBody>
      </p:sp>
      <p:sp>
        <p:nvSpPr>
          <p:cNvPr id="24" name="Obdélník 23"/>
          <p:cNvSpPr/>
          <p:nvPr/>
        </p:nvSpPr>
        <p:spPr>
          <a:xfrm>
            <a:off x="5429256" y="857238"/>
            <a:ext cx="2928958" cy="400110"/>
          </a:xfrm>
          <a:prstGeom prst="rect">
            <a:avLst/>
          </a:prstGeom>
          <a:solidFill>
            <a:srgbClr val="A8D19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cs-CZ" sz="2000" b="1" dirty="0" smtClean="0">
                <a:solidFill>
                  <a:srgbClr val="008000"/>
                </a:solidFill>
                <a:latin typeface="Times New Roman" pitchFamily="18" charset="0"/>
                <a:cs typeface="Times New Roman" pitchFamily="18" charset="0"/>
              </a:rPr>
              <a:t>Ramadán</a:t>
            </a:r>
            <a:endParaRPr lang="cs-CZ" sz="2000" b="1" dirty="0">
              <a:solidFill>
                <a:srgbClr val="008000"/>
              </a:solidFill>
              <a:latin typeface="Times New Roman" pitchFamily="18" charset="0"/>
              <a:cs typeface="Times New Roman" pitchFamily="18" charset="0"/>
            </a:endParaRPr>
          </a:p>
        </p:txBody>
      </p:sp>
      <p:sp>
        <p:nvSpPr>
          <p:cNvPr id="25" name="Obdélník 24"/>
          <p:cNvSpPr/>
          <p:nvPr/>
        </p:nvSpPr>
        <p:spPr>
          <a:xfrm>
            <a:off x="5072066" y="1285866"/>
            <a:ext cx="3786182" cy="1815882"/>
          </a:xfrm>
          <a:prstGeom prst="rect">
            <a:avLst/>
          </a:prstGeom>
          <a:solidFill>
            <a:srgbClr val="A8D19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eaLnBrk="1" hangingPunct="1">
              <a:spcBef>
                <a:spcPts val="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sz="1400" dirty="0" smtClean="0">
                <a:latin typeface="Times New Roman" pitchFamily="18" charset="0"/>
                <a:cs typeface="Times New Roman" pitchFamily="18" charset="0"/>
              </a:rPr>
              <a:t>Měsíc modliteb a odříkání v Islámu.</a:t>
            </a:r>
          </a:p>
          <a:p>
            <a:pPr eaLnBrk="1" hangingPunct="1">
              <a:spcBef>
                <a:spcPts val="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sz="1400" dirty="0" smtClean="0">
                <a:latin typeface="Times New Roman" pitchFamily="18" charset="0"/>
                <a:cs typeface="Times New Roman" pitchFamily="18" charset="0"/>
              </a:rPr>
              <a:t>Věřící musí od rozbřesku do úsvitu dodržovat půst, neměli by ani pít, kouřit a sexuálně žít.</a:t>
            </a:r>
          </a:p>
          <a:p>
            <a:pPr eaLnBrk="1" hangingPunct="1">
              <a:spcBef>
                <a:spcPts val="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sz="1400" dirty="0" smtClean="0">
                <a:latin typeface="Times New Roman" pitchFamily="18" charset="0"/>
                <a:cs typeface="Times New Roman" pitchFamily="18" charset="0"/>
              </a:rPr>
              <a:t>Při modlitbách si připomínají zjevení prvních veršů Koránu proroku Mohamedovi. </a:t>
            </a:r>
          </a:p>
          <a:p>
            <a:pPr eaLnBrk="1" hangingPunct="1">
              <a:spcBef>
                <a:spcPts val="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sz="1400" dirty="0" smtClean="0">
                <a:latin typeface="Times New Roman" pitchFamily="18" charset="0"/>
                <a:cs typeface="Times New Roman" pitchFamily="18" charset="0"/>
              </a:rPr>
              <a:t>Půst se týká muslimů počínaje věkem dospívání, jíst mohou děti, staří i cestující lidé a těhotné nebo kojící ženy.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fade">
                                      <p:cBhvr>
                                        <p:cTn id="15" dur="2000"/>
                                        <p:tgtEl>
                                          <p:spTgt spid="5">
                                            <p:bg/>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20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20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20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animEffect transition="in" filter="fade">
                                      <p:cBhvr>
                                        <p:cTn id="45" dur="2000"/>
                                        <p:tgtEl>
                                          <p:spTgt spid="5">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
                                            <p:txEl>
                                              <p:pRg st="5" end="5"/>
                                            </p:txEl>
                                          </p:spTgt>
                                        </p:tgtEl>
                                        <p:attrNameLst>
                                          <p:attrName>style.visibility</p:attrName>
                                        </p:attrNameLst>
                                      </p:cBhvr>
                                      <p:to>
                                        <p:strVal val="visible"/>
                                      </p:to>
                                    </p:set>
                                    <p:animEffect transition="in" filter="fade">
                                      <p:cBhvr>
                                        <p:cTn id="50" dur="2000"/>
                                        <p:tgtEl>
                                          <p:spTgt spid="5">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
                                            <p:txEl>
                                              <p:pRg st="6" end="6"/>
                                            </p:txEl>
                                          </p:spTgt>
                                        </p:tgtEl>
                                        <p:attrNameLst>
                                          <p:attrName>style.visibility</p:attrName>
                                        </p:attrNameLst>
                                      </p:cBhvr>
                                      <p:to>
                                        <p:strVal val="visible"/>
                                      </p:to>
                                    </p:set>
                                    <p:animEffect transition="in" filter="fade">
                                      <p:cBhvr>
                                        <p:cTn id="55" dur="2000"/>
                                        <p:tgtEl>
                                          <p:spTgt spid="5">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9217"/>
                                        </p:tgtEl>
                                        <p:attrNameLst>
                                          <p:attrName>style.visibility</p:attrName>
                                        </p:attrNameLst>
                                      </p:cBhvr>
                                      <p:to>
                                        <p:strVal val="visible"/>
                                      </p:to>
                                    </p:set>
                                    <p:animEffect transition="in" filter="fade">
                                      <p:cBhvr>
                                        <p:cTn id="60" dur="2000"/>
                                        <p:tgtEl>
                                          <p:spTgt spid="921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20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4">
                                            <p:bg/>
                                          </p:spTgt>
                                        </p:tgtEl>
                                        <p:attrNameLst>
                                          <p:attrName>style.visibility</p:attrName>
                                        </p:attrNameLst>
                                      </p:cBhvr>
                                      <p:to>
                                        <p:strVal val="visible"/>
                                      </p:to>
                                    </p:set>
                                    <p:animEffect transition="in" filter="fade">
                                      <p:cBhvr>
                                        <p:cTn id="70" dur="2000"/>
                                        <p:tgtEl>
                                          <p:spTgt spid="24">
                                            <p:bg/>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4">
                                            <p:txEl>
                                              <p:pRg st="0" end="0"/>
                                            </p:txEl>
                                          </p:spTgt>
                                        </p:tgtEl>
                                        <p:attrNameLst>
                                          <p:attrName>style.visibility</p:attrName>
                                        </p:attrNameLst>
                                      </p:cBhvr>
                                      <p:to>
                                        <p:strVal val="visible"/>
                                      </p:to>
                                    </p:set>
                                    <p:animEffect transition="in" filter="fade">
                                      <p:cBhvr>
                                        <p:cTn id="73" dur="2000"/>
                                        <p:tgtEl>
                                          <p:spTgt spid="24">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5">
                                            <p:bg/>
                                          </p:spTgt>
                                        </p:tgtEl>
                                        <p:attrNameLst>
                                          <p:attrName>style.visibility</p:attrName>
                                        </p:attrNameLst>
                                      </p:cBhvr>
                                      <p:to>
                                        <p:strVal val="visible"/>
                                      </p:to>
                                    </p:set>
                                    <p:animEffect transition="in" filter="fade">
                                      <p:cBhvr>
                                        <p:cTn id="78" dur="2000"/>
                                        <p:tgtEl>
                                          <p:spTgt spid="25">
                                            <p:bg/>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5">
                                            <p:txEl>
                                              <p:pRg st="0" end="0"/>
                                            </p:txEl>
                                          </p:spTgt>
                                        </p:tgtEl>
                                        <p:attrNameLst>
                                          <p:attrName>style.visibility</p:attrName>
                                        </p:attrNameLst>
                                      </p:cBhvr>
                                      <p:to>
                                        <p:strVal val="visible"/>
                                      </p:to>
                                    </p:set>
                                    <p:animEffect transition="in" filter="fade">
                                      <p:cBhvr>
                                        <p:cTn id="81" dur="2000"/>
                                        <p:tgtEl>
                                          <p:spTgt spid="25">
                                            <p:txEl>
                                              <p:pRg st="0" end="0"/>
                                            </p:txEl>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5">
                                            <p:txEl>
                                              <p:pRg st="1" end="1"/>
                                            </p:txEl>
                                          </p:spTgt>
                                        </p:tgtEl>
                                        <p:attrNameLst>
                                          <p:attrName>style.visibility</p:attrName>
                                        </p:attrNameLst>
                                      </p:cBhvr>
                                      <p:to>
                                        <p:strVal val="visible"/>
                                      </p:to>
                                    </p:set>
                                    <p:animEffect transition="in" filter="fade">
                                      <p:cBhvr>
                                        <p:cTn id="84" dur="2000"/>
                                        <p:tgtEl>
                                          <p:spTgt spid="25">
                                            <p:txEl>
                                              <p:pRg st="1" end="1"/>
                                            </p:tx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5">
                                            <p:txEl>
                                              <p:pRg st="2" end="2"/>
                                            </p:txEl>
                                          </p:spTgt>
                                        </p:tgtEl>
                                        <p:attrNameLst>
                                          <p:attrName>style.visibility</p:attrName>
                                        </p:attrNameLst>
                                      </p:cBhvr>
                                      <p:to>
                                        <p:strVal val="visible"/>
                                      </p:to>
                                    </p:set>
                                    <p:animEffect transition="in" filter="fade">
                                      <p:cBhvr>
                                        <p:cTn id="87" dur="2000"/>
                                        <p:tgtEl>
                                          <p:spTgt spid="25">
                                            <p:txEl>
                                              <p:pRg st="2" end="2"/>
                                            </p:tx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5">
                                            <p:txEl>
                                              <p:pRg st="3" end="3"/>
                                            </p:txEl>
                                          </p:spTgt>
                                        </p:tgtEl>
                                        <p:attrNameLst>
                                          <p:attrName>style.visibility</p:attrName>
                                        </p:attrNameLst>
                                      </p:cBhvr>
                                      <p:to>
                                        <p:strVal val="visible"/>
                                      </p:to>
                                    </p:set>
                                    <p:animEffect transition="in" filter="fade">
                                      <p:cBhvr>
                                        <p:cTn id="90" dur="2000"/>
                                        <p:tgtEl>
                                          <p:spTgt spid="25">
                                            <p:txEl>
                                              <p:pRg st="3" end="3"/>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3">
                                            <p:bg/>
                                          </p:spTgt>
                                        </p:tgtEl>
                                        <p:attrNameLst>
                                          <p:attrName>style.visibility</p:attrName>
                                        </p:attrNameLst>
                                      </p:cBhvr>
                                      <p:to>
                                        <p:strVal val="visible"/>
                                      </p:to>
                                    </p:set>
                                    <p:animEffect transition="in" filter="fade">
                                      <p:cBhvr>
                                        <p:cTn id="95" dur="2000"/>
                                        <p:tgtEl>
                                          <p:spTgt spid="23">
                                            <p:bg/>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23">
                                            <p:txEl>
                                              <p:pRg st="0" end="0"/>
                                            </p:txEl>
                                          </p:spTgt>
                                        </p:tgtEl>
                                        <p:attrNameLst>
                                          <p:attrName>style.visibility</p:attrName>
                                        </p:attrNameLst>
                                      </p:cBhvr>
                                      <p:to>
                                        <p:strVal val="visible"/>
                                      </p:to>
                                    </p:set>
                                    <p:animEffect transition="in" filter="fade">
                                      <p:cBhvr>
                                        <p:cTn id="100" dur="2000"/>
                                        <p:tgtEl>
                                          <p:spTgt spid="23">
                                            <p:txEl>
                                              <p:pRg st="0" end="0"/>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23">
                                            <p:txEl>
                                              <p:pRg st="1" end="1"/>
                                            </p:txEl>
                                          </p:spTgt>
                                        </p:tgtEl>
                                        <p:attrNameLst>
                                          <p:attrName>style.visibility</p:attrName>
                                        </p:attrNameLst>
                                      </p:cBhvr>
                                      <p:to>
                                        <p:strVal val="visible"/>
                                      </p:to>
                                    </p:set>
                                    <p:animEffect transition="in" filter="fade">
                                      <p:cBhvr>
                                        <p:cTn id="105" dur="2000"/>
                                        <p:tgtEl>
                                          <p:spTgt spid="23">
                                            <p:txEl>
                                              <p:pRg st="1" end="1"/>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23">
                                            <p:txEl>
                                              <p:pRg st="2" end="2"/>
                                            </p:txEl>
                                          </p:spTgt>
                                        </p:tgtEl>
                                        <p:attrNameLst>
                                          <p:attrName>style.visibility</p:attrName>
                                        </p:attrNameLst>
                                      </p:cBhvr>
                                      <p:to>
                                        <p:strVal val="visible"/>
                                      </p:to>
                                    </p:set>
                                    <p:animEffect transition="in" filter="fade">
                                      <p:cBhvr>
                                        <p:cTn id="110" dur="20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uiExpand="1" build="p" animBg="1"/>
      <p:bldP spid="23" grpId="0" build="p" animBg="1"/>
      <p:bldP spid="24" grpId="0" build="allAtOnce" animBg="1"/>
      <p:bldP spid="25"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Nadpis 1"/>
          <p:cNvSpPr>
            <a:spLocks noGrp="1"/>
          </p:cNvSpPr>
          <p:nvPr>
            <p:ph type="ctrTitle"/>
          </p:nvPr>
        </p:nvSpPr>
        <p:spPr>
          <a:xfrm>
            <a:off x="0" y="484188"/>
            <a:ext cx="8858280" cy="593725"/>
          </a:xfrm>
        </p:spPr>
        <p:txBody>
          <a:bodyPr/>
          <a:lstStyle/>
          <a:p>
            <a:pPr algn="l" eaLnBrk="1" hangingPunct="1"/>
            <a:r>
              <a:rPr lang="cs-CZ" sz="2500" b="1" dirty="0" smtClean="0">
                <a:latin typeface="Times New Roman" pitchFamily="18" charset="0"/>
                <a:cs typeface="Times New Roman" pitchFamily="18" charset="0"/>
              </a:rPr>
              <a:t>9.7 CLIL - </a:t>
            </a:r>
            <a:r>
              <a:rPr lang="cs-CZ" sz="2500" b="1" dirty="0" err="1" smtClean="0">
                <a:latin typeface="Times New Roman" pitchFamily="18" charset="0"/>
                <a:cs typeface="Times New Roman" pitchFamily="18" charset="0"/>
              </a:rPr>
              <a:t>Comparison</a:t>
            </a:r>
            <a:r>
              <a:rPr lang="cs-CZ" sz="2500" b="1" dirty="0" smtClean="0">
                <a:latin typeface="Times New Roman" pitchFamily="18" charset="0"/>
                <a:cs typeface="Times New Roman" pitchFamily="18" charset="0"/>
              </a:rPr>
              <a:t> </a:t>
            </a:r>
            <a:r>
              <a:rPr lang="cs-CZ" sz="2500" b="1" dirty="0" err="1" smtClean="0">
                <a:latin typeface="Times New Roman" pitchFamily="18" charset="0"/>
                <a:cs typeface="Times New Roman" pitchFamily="18" charset="0"/>
              </a:rPr>
              <a:t>of</a:t>
            </a:r>
            <a:r>
              <a:rPr lang="cs-CZ" sz="2500" b="1" dirty="0" smtClean="0">
                <a:latin typeface="Times New Roman" pitchFamily="18" charset="0"/>
                <a:cs typeface="Times New Roman" pitchFamily="18" charset="0"/>
              </a:rPr>
              <a:t>  </a:t>
            </a:r>
            <a:r>
              <a:rPr lang="cs-CZ" sz="2500" b="1" dirty="0" err="1" smtClean="0">
                <a:latin typeface="Times New Roman" pitchFamily="18" charset="0"/>
                <a:cs typeface="Times New Roman" pitchFamily="18" charset="0"/>
              </a:rPr>
              <a:t>Christianity</a:t>
            </a:r>
            <a:r>
              <a:rPr lang="cs-CZ" sz="2500" b="1" dirty="0" smtClean="0">
                <a:latin typeface="Times New Roman" pitchFamily="18" charset="0"/>
                <a:cs typeface="Times New Roman" pitchFamily="18" charset="0"/>
              </a:rPr>
              <a:t>, </a:t>
            </a:r>
            <a:r>
              <a:rPr lang="cs-CZ" sz="2500" b="1" dirty="0" err="1" smtClean="0">
                <a:latin typeface="Times New Roman" pitchFamily="18" charset="0"/>
                <a:cs typeface="Times New Roman" pitchFamily="18" charset="0"/>
              </a:rPr>
              <a:t>Islam</a:t>
            </a:r>
            <a:r>
              <a:rPr lang="cs-CZ" sz="2500" b="1" dirty="0" smtClean="0">
                <a:latin typeface="Times New Roman" pitchFamily="18" charset="0"/>
                <a:cs typeface="Times New Roman" pitchFamily="18" charset="0"/>
              </a:rPr>
              <a:t> and </a:t>
            </a:r>
            <a:r>
              <a:rPr lang="cs-CZ" sz="2500" b="1" dirty="0" err="1" smtClean="0">
                <a:latin typeface="Times New Roman" pitchFamily="18" charset="0"/>
                <a:cs typeface="Times New Roman" pitchFamily="18" charset="0"/>
              </a:rPr>
              <a:t>Judaism</a:t>
            </a:r>
            <a:endParaRPr lang="cs-CZ" sz="2500" b="1" dirty="0" smtClean="0">
              <a:latin typeface="Times New Roman" pitchFamily="18" charset="0"/>
              <a:cs typeface="Times New Roman" pitchFamily="18" charset="0"/>
            </a:endParaRPr>
          </a:p>
        </p:txBody>
      </p:sp>
      <p:sp>
        <p:nvSpPr>
          <p:cNvPr id="27650" name="TextovéPole 10">
            <a:hlinkClick r:id="rId3"/>
          </p:cNvPr>
          <p:cNvSpPr txBox="1">
            <a:spLocks noChangeArrowheads="1"/>
          </p:cNvSpPr>
          <p:nvPr/>
        </p:nvSpPr>
        <p:spPr bwMode="auto">
          <a:xfrm>
            <a:off x="6516688" y="3867150"/>
            <a:ext cx="2303462" cy="461963"/>
          </a:xfrm>
          <a:prstGeom prst="rect">
            <a:avLst/>
          </a:prstGeom>
          <a:noFill/>
          <a:ln w="9525">
            <a:noFill/>
            <a:miter lim="800000"/>
            <a:headEnd/>
            <a:tailEnd/>
          </a:ln>
        </p:spPr>
        <p:txBody>
          <a:bodyPr>
            <a:spAutoFit/>
          </a:bodyPr>
          <a:lstStyle/>
          <a:p>
            <a:endParaRPr lang="cs-CZ" sz="1200">
              <a:latin typeface="Calibri" pitchFamily="34" charset="0"/>
            </a:endParaRPr>
          </a:p>
          <a:p>
            <a:endParaRPr lang="cs-CZ" sz="1200">
              <a:latin typeface="Calibri" pitchFamily="34" charset="0"/>
            </a:endParaRPr>
          </a:p>
        </p:txBody>
      </p:sp>
      <p:sp>
        <p:nvSpPr>
          <p:cNvPr id="17" name="TextovéPole 16"/>
          <p:cNvSpPr txBox="1"/>
          <p:nvPr/>
        </p:nvSpPr>
        <p:spPr>
          <a:xfrm>
            <a:off x="0" y="0"/>
            <a:ext cx="9144000" cy="488950"/>
          </a:xfrm>
          <a:prstGeom prst="rect">
            <a:avLst/>
          </a:prstGeom>
          <a:solidFill>
            <a:schemeClr val="accent6">
              <a:lumMod val="40000"/>
              <a:lumOff val="60000"/>
            </a:schemeClr>
          </a:solidFill>
        </p:spPr>
        <p:txBody>
          <a:bodyPr>
            <a:spAutoFit/>
          </a:bodyPr>
          <a:lstStyle/>
          <a:p>
            <a:pPr>
              <a:defRPr/>
            </a:pPr>
            <a:r>
              <a:rPr lang="cs-CZ" sz="1200" b="1">
                <a:solidFill>
                  <a:srgbClr val="4F6228"/>
                </a:solidFill>
                <a:latin typeface="Times New Roman" pitchFamily="18" charset="0"/>
                <a:cs typeface="Times New Roman" pitchFamily="18" charset="0"/>
              </a:rPr>
              <a:t>Elektronická  učebnice - II. stupeň                  </a:t>
            </a:r>
            <a:r>
              <a:rPr lang="cs-CZ" sz="1000">
                <a:solidFill>
                  <a:srgbClr val="4F6228"/>
                </a:solidFill>
                <a:latin typeface="Times New Roman" pitchFamily="18" charset="0"/>
                <a:cs typeface="Times New Roman" pitchFamily="18" charset="0"/>
              </a:rPr>
              <a:t>Základní škola Děčín VI, Na Stráni 879/2  – příspěvková organizace                                                          </a:t>
            </a:r>
            <a:r>
              <a:rPr lang="cs-CZ" sz="1600" b="1">
                <a:solidFill>
                  <a:srgbClr val="4F6228"/>
                </a:solidFill>
                <a:latin typeface="Times New Roman" pitchFamily="18" charset="0"/>
                <a:cs typeface="Times New Roman" pitchFamily="18" charset="0"/>
              </a:rPr>
              <a:t>History</a:t>
            </a:r>
          </a:p>
          <a:p>
            <a:pPr>
              <a:defRPr/>
            </a:pPr>
            <a:endParaRPr lang="cs-CZ" sz="1000">
              <a:latin typeface="Times New Roman" pitchFamily="18" charset="0"/>
              <a:cs typeface="Times New Roman" pitchFamily="18" charset="0"/>
            </a:endParaRPr>
          </a:p>
        </p:txBody>
      </p:sp>
      <p:pic>
        <p:nvPicPr>
          <p:cNvPr id="7169" name="Picture 1"/>
          <p:cNvPicPr>
            <a:picLocks noChangeAspect="1" noChangeArrowheads="1"/>
          </p:cNvPicPr>
          <p:nvPr/>
        </p:nvPicPr>
        <p:blipFill>
          <a:blip r:embed="rId4"/>
          <a:srcRect/>
          <a:stretch>
            <a:fillRect/>
          </a:stretch>
        </p:blipFill>
        <p:spPr bwMode="auto">
          <a:xfrm>
            <a:off x="285720" y="1128990"/>
            <a:ext cx="6643734" cy="3766852"/>
          </a:xfrm>
          <a:prstGeom prst="rect">
            <a:avLst/>
          </a:prstGeom>
          <a:noFill/>
          <a:ln w="9525">
            <a:noFill/>
            <a:miter lim="800000"/>
            <a:headEnd/>
            <a:tailEnd/>
          </a:ln>
          <a:effectLst/>
        </p:spPr>
      </p:pic>
      <p:pic>
        <p:nvPicPr>
          <p:cNvPr id="7173" name="Picture 5" descr="http://3.bp.blogspot.com/-OvetfDkzDiY/TZ9Qzz-aouI/AAAAAAAAAGQ/dyyv3BZ1GGA/s1600/605westr.gif"/>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072198" y="1214428"/>
            <a:ext cx="3333750" cy="37052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84188"/>
            <a:ext cx="3563938" cy="593725"/>
          </a:xfrm>
        </p:spPr>
        <p:txBody>
          <a:bodyPr/>
          <a:lstStyle/>
          <a:p>
            <a:pPr algn="l" eaLnBrk="1" hangingPunct="1"/>
            <a:r>
              <a:rPr lang="cs-CZ" sz="2500" b="1" dirty="0" smtClean="0">
                <a:latin typeface="Times New Roman" pitchFamily="18" charset="0"/>
                <a:cs typeface="Times New Roman" pitchFamily="18" charset="0"/>
              </a:rPr>
              <a:t>9.8 Test znalostí</a:t>
            </a:r>
          </a:p>
        </p:txBody>
      </p:sp>
      <p:sp>
        <p:nvSpPr>
          <p:cNvPr id="29698" name="TextovéPole 10">
            <a:hlinkClick r:id="rId3"/>
          </p:cNvPr>
          <p:cNvSpPr txBox="1">
            <a:spLocks noChangeArrowheads="1"/>
          </p:cNvSpPr>
          <p:nvPr/>
        </p:nvSpPr>
        <p:spPr bwMode="auto">
          <a:xfrm>
            <a:off x="6516688" y="3867150"/>
            <a:ext cx="2303462" cy="461963"/>
          </a:xfrm>
          <a:prstGeom prst="rect">
            <a:avLst/>
          </a:prstGeom>
          <a:noFill/>
          <a:ln w="9525">
            <a:noFill/>
            <a:miter lim="800000"/>
            <a:headEnd/>
            <a:tailEnd/>
          </a:ln>
        </p:spPr>
        <p:txBody>
          <a:bodyPr>
            <a:spAutoFit/>
          </a:bodyPr>
          <a:lstStyle/>
          <a:p>
            <a:endParaRPr lang="cs-CZ" sz="1200">
              <a:latin typeface="Times New Roman" pitchFamily="18" charset="0"/>
              <a:cs typeface="Times New Roman" pitchFamily="18" charset="0"/>
            </a:endParaRPr>
          </a:p>
          <a:p>
            <a:endParaRPr lang="cs-CZ" sz="1200">
              <a:latin typeface="Times New Roman" pitchFamily="18" charset="0"/>
              <a:cs typeface="Times New Roman" pitchFamily="18" charset="0"/>
            </a:endParaRPr>
          </a:p>
        </p:txBody>
      </p:sp>
      <p:sp>
        <p:nvSpPr>
          <p:cNvPr id="13" name="TextovéPole 12"/>
          <p:cNvSpPr txBox="1">
            <a:spLocks noChangeArrowheads="1"/>
          </p:cNvSpPr>
          <p:nvPr/>
        </p:nvSpPr>
        <p:spPr bwMode="auto">
          <a:xfrm>
            <a:off x="7092950" y="1203325"/>
            <a:ext cx="1439863" cy="246063"/>
          </a:xfrm>
          <a:prstGeom prst="rect">
            <a:avLst/>
          </a:prstGeom>
          <a:noFill/>
          <a:ln w="9525">
            <a:noFill/>
            <a:miter lim="800000"/>
            <a:headEnd/>
            <a:tailEnd/>
          </a:ln>
        </p:spPr>
        <p:txBody>
          <a:bodyPr>
            <a:spAutoFit/>
          </a:bodyPr>
          <a:lstStyle/>
          <a:p>
            <a:pPr algn="ctr"/>
            <a:r>
              <a:rPr lang="cs-CZ" sz="1000" b="1" dirty="0">
                <a:solidFill>
                  <a:srgbClr val="813763"/>
                </a:solidFill>
                <a:latin typeface="Times New Roman" pitchFamily="18" charset="0"/>
                <a:cs typeface="Times New Roman" pitchFamily="18" charset="0"/>
              </a:rPr>
              <a:t>Správné odpovědi:</a:t>
            </a:r>
          </a:p>
        </p:txBody>
      </p:sp>
      <p:graphicFrame>
        <p:nvGraphicFramePr>
          <p:cNvPr id="15" name="Tabulka 14"/>
          <p:cNvGraphicFramePr>
            <a:graphicFrameLocks noGrp="1"/>
          </p:cNvGraphicFramePr>
          <p:nvPr>
            <p:extLst>
              <p:ext uri="{D42A27DB-BD31-4B8C-83A1-F6EECF244321}">
                <p14:modId xmlns:p14="http://schemas.microsoft.com/office/powerpoint/2010/main" val="3046736743"/>
              </p:ext>
            </p:extLst>
          </p:nvPr>
        </p:nvGraphicFramePr>
        <p:xfrm>
          <a:off x="755576" y="1419622"/>
          <a:ext cx="6336704" cy="3139440"/>
        </p:xfrm>
        <a:graphic>
          <a:graphicData uri="http://schemas.openxmlformats.org/drawingml/2006/table">
            <a:tbl>
              <a:tblPr bandRow="1">
                <a:tableStyleId>{284E427A-3D55-4303-BF80-6455036E1DE7}</a:tableStyleId>
              </a:tblPr>
              <a:tblGrid>
                <a:gridCol w="3048000"/>
                <a:gridCol w="3288704"/>
              </a:tblGrid>
              <a:tr h="370840">
                <a:tc>
                  <a:txBody>
                    <a:bodyPr/>
                    <a:lstStyle/>
                    <a:p>
                      <a:pPr marL="0" indent="0" algn="l">
                        <a:buNone/>
                      </a:pPr>
                      <a:r>
                        <a:rPr lang="cs-CZ" sz="1600" dirty="0" smtClean="0">
                          <a:latin typeface="Times New Roman" pitchFamily="18" charset="0"/>
                          <a:cs typeface="Times New Roman" pitchFamily="18" charset="0"/>
                        </a:rPr>
                        <a:t>1. Jaká je hlavní kniha Islámu?</a:t>
                      </a:r>
                      <a:endParaRPr lang="cs-CZ" sz="1600" baseline="0" dirty="0" smtClean="0">
                        <a:latin typeface="Times New Roman" pitchFamily="18" charset="0"/>
                        <a:cs typeface="Times New Roman" pitchFamily="18" charset="0"/>
                      </a:endParaRPr>
                    </a:p>
                    <a:p>
                      <a:pPr marL="0" indent="0" algn="l">
                        <a:buNone/>
                      </a:pPr>
                      <a:endParaRPr lang="cs-CZ" sz="1200" dirty="0" smtClean="0">
                        <a:latin typeface="Times New Roman" pitchFamily="18" charset="0"/>
                        <a:cs typeface="Times New Roman" pitchFamily="18" charset="0"/>
                      </a:endParaRPr>
                    </a:p>
                    <a:p>
                      <a:pPr marL="342900" indent="-342900" algn="l"/>
                      <a:r>
                        <a:rPr lang="cs-CZ" sz="1200" dirty="0" smtClean="0">
                          <a:latin typeface="Times New Roman" pitchFamily="18" charset="0"/>
                          <a:cs typeface="Times New Roman" pitchFamily="18" charset="0"/>
                        </a:rPr>
                        <a:t>a/  Bible – Nový zákon</a:t>
                      </a:r>
                    </a:p>
                    <a:p>
                      <a:pPr marL="342900" indent="-342900" algn="l"/>
                      <a:r>
                        <a:rPr lang="cs-CZ" sz="1200" dirty="0" smtClean="0">
                          <a:latin typeface="Times New Roman" pitchFamily="18" charset="0"/>
                          <a:cs typeface="Times New Roman" pitchFamily="18" charset="0"/>
                        </a:rPr>
                        <a:t>b/  Bible</a:t>
                      </a:r>
                      <a:r>
                        <a:rPr lang="cs-CZ" sz="1200" baseline="0" dirty="0" smtClean="0">
                          <a:latin typeface="Times New Roman" pitchFamily="18" charset="0"/>
                          <a:cs typeface="Times New Roman" pitchFamily="18" charset="0"/>
                        </a:rPr>
                        <a:t> – Starý zákon</a:t>
                      </a:r>
                    </a:p>
                    <a:p>
                      <a:pPr marL="342900" indent="-342900" algn="l"/>
                      <a:r>
                        <a:rPr lang="cs-CZ" sz="1200" dirty="0" smtClean="0">
                          <a:latin typeface="Times New Roman" pitchFamily="18" charset="0"/>
                          <a:cs typeface="Times New Roman" pitchFamily="18" charset="0"/>
                        </a:rPr>
                        <a:t>c/  Bible – obě části</a:t>
                      </a:r>
                    </a:p>
                    <a:p>
                      <a:pPr marL="342900" indent="-342900" algn="l"/>
                      <a:r>
                        <a:rPr lang="cs-CZ" sz="1200" dirty="0" smtClean="0">
                          <a:latin typeface="Times New Roman" pitchFamily="18" charset="0"/>
                          <a:cs typeface="Times New Roman" pitchFamily="18" charset="0"/>
                        </a:rPr>
                        <a:t>d/  Korán</a:t>
                      </a:r>
                      <a:endParaRPr lang="cs-CZ" dirty="0">
                        <a:latin typeface="Times New Roman" pitchFamily="18" charset="0"/>
                        <a:cs typeface="Times New Roman" pitchFamily="18" charset="0"/>
                      </a:endParaRPr>
                    </a:p>
                  </a:txBody>
                  <a:tcPr/>
                </a:tc>
                <a:tc>
                  <a:txBody>
                    <a:bodyPr/>
                    <a:lstStyle/>
                    <a:p>
                      <a:pPr marL="0" indent="0" algn="l">
                        <a:buNone/>
                      </a:pPr>
                      <a:r>
                        <a:rPr lang="cs-CZ" sz="1600" dirty="0" smtClean="0">
                          <a:latin typeface="Times New Roman" pitchFamily="18" charset="0"/>
                          <a:cs typeface="Times New Roman" pitchFamily="18" charset="0"/>
                        </a:rPr>
                        <a:t>3.</a:t>
                      </a:r>
                      <a:r>
                        <a:rPr lang="cs-CZ" sz="1600" baseline="0" dirty="0" smtClean="0">
                          <a:latin typeface="Times New Roman" pitchFamily="18" charset="0"/>
                          <a:cs typeface="Times New Roman" pitchFamily="18" charset="0"/>
                        </a:rPr>
                        <a:t> </a:t>
                      </a:r>
                      <a:r>
                        <a:rPr lang="cs-CZ" sz="1600" dirty="0" smtClean="0">
                          <a:latin typeface="Times New Roman" pitchFamily="18" charset="0"/>
                          <a:cs typeface="Times New Roman" pitchFamily="18" charset="0"/>
                        </a:rPr>
                        <a:t>Vyber pravdivé tvrzení:</a:t>
                      </a:r>
                    </a:p>
                    <a:p>
                      <a:pPr marL="342900" indent="-342900" algn="l">
                        <a:buAutoNum type="arabicPeriod" startAt="3"/>
                      </a:pPr>
                      <a:endParaRPr lang="cs-CZ" sz="1600" dirty="0" smtClean="0">
                        <a:latin typeface="Times New Roman" pitchFamily="18" charset="0"/>
                        <a:cs typeface="Times New Roman" pitchFamily="18" charset="0"/>
                      </a:endParaRPr>
                    </a:p>
                    <a:p>
                      <a:pPr marL="342900" indent="-342900" algn="l"/>
                      <a:r>
                        <a:rPr lang="cs-CZ" sz="1200" dirty="0" smtClean="0">
                          <a:latin typeface="Times New Roman" pitchFamily="18" charset="0"/>
                          <a:cs typeface="Times New Roman" pitchFamily="18" charset="0"/>
                        </a:rPr>
                        <a:t>a/   V čele kláštera byla jeptiška.</a:t>
                      </a:r>
                      <a:endParaRPr lang="cs-CZ" sz="1200" baseline="0" dirty="0" smtClean="0">
                        <a:latin typeface="Times New Roman" pitchFamily="18" charset="0"/>
                        <a:cs typeface="Times New Roman" pitchFamily="18" charset="0"/>
                      </a:endParaRPr>
                    </a:p>
                    <a:p>
                      <a:pPr marL="342900" indent="-342900" algn="l"/>
                      <a:r>
                        <a:rPr lang="cs-CZ" sz="1200" dirty="0" smtClean="0">
                          <a:latin typeface="Times New Roman" pitchFamily="18" charset="0"/>
                          <a:cs typeface="Times New Roman" pitchFamily="18" charset="0"/>
                        </a:rPr>
                        <a:t>b/   Mniši žili v mešitách.</a:t>
                      </a:r>
                    </a:p>
                    <a:p>
                      <a:pPr marL="342900" indent="-342900" algn="l"/>
                      <a:r>
                        <a:rPr lang="cs-CZ" sz="1200" dirty="0" smtClean="0">
                          <a:latin typeface="Times New Roman" pitchFamily="18" charset="0"/>
                          <a:cs typeface="Times New Roman" pitchFamily="18" charset="0"/>
                        </a:rPr>
                        <a:t>c/   V čele kláštera</a:t>
                      </a:r>
                      <a:r>
                        <a:rPr lang="cs-CZ" sz="1200" baseline="0" dirty="0" smtClean="0">
                          <a:latin typeface="Times New Roman" pitchFamily="18" charset="0"/>
                          <a:cs typeface="Times New Roman" pitchFamily="18" charset="0"/>
                        </a:rPr>
                        <a:t> byl opat.</a:t>
                      </a:r>
                      <a:endParaRPr lang="cs-CZ" sz="1200" dirty="0" smtClean="0">
                        <a:latin typeface="Times New Roman" pitchFamily="18" charset="0"/>
                        <a:cs typeface="Times New Roman" pitchFamily="18" charset="0"/>
                      </a:endParaRPr>
                    </a:p>
                    <a:p>
                      <a:pPr marL="342900" indent="-342900" algn="l"/>
                      <a:r>
                        <a:rPr lang="cs-CZ" sz="1200" dirty="0" smtClean="0">
                          <a:latin typeface="Times New Roman" pitchFamily="18" charset="0"/>
                          <a:cs typeface="Times New Roman" pitchFamily="18" charset="0"/>
                        </a:rPr>
                        <a:t>d/   Beduíni</a:t>
                      </a:r>
                      <a:r>
                        <a:rPr lang="cs-CZ" sz="1200" baseline="0" dirty="0" smtClean="0">
                          <a:latin typeface="Times New Roman" pitchFamily="18" charset="0"/>
                          <a:cs typeface="Times New Roman" pitchFamily="18" charset="0"/>
                        </a:rPr>
                        <a:t> žili v klášterech.</a:t>
                      </a:r>
                      <a:endParaRPr lang="cs-CZ" sz="1200" dirty="0" smtClean="0">
                        <a:latin typeface="Times New Roman" pitchFamily="18" charset="0"/>
                        <a:cs typeface="Times New Roman" pitchFamily="18" charset="0"/>
                      </a:endParaRPr>
                    </a:p>
                    <a:p>
                      <a:pPr marL="342900" indent="-342900" algn="l"/>
                      <a:endParaRPr lang="cs-CZ" dirty="0">
                        <a:latin typeface="Times New Roman" pitchFamily="18" charset="0"/>
                        <a:cs typeface="Times New Roman" pitchFamily="18" charset="0"/>
                      </a:endParaRPr>
                    </a:p>
                  </a:txBody>
                  <a:tcPr/>
                </a:tc>
              </a:tr>
              <a:tr h="370840">
                <a:tc>
                  <a:txBody>
                    <a:bodyPr/>
                    <a:lstStyle/>
                    <a:p>
                      <a:pPr marL="0" indent="0" algn="l">
                        <a:buNone/>
                      </a:pPr>
                      <a:r>
                        <a:rPr lang="cs-CZ" sz="1400" dirty="0" smtClean="0">
                          <a:latin typeface="Times New Roman" pitchFamily="18" charset="0"/>
                          <a:cs typeface="Times New Roman" pitchFamily="18" charset="0"/>
                        </a:rPr>
                        <a:t>2..Které pojmy charakterizují judaismus? </a:t>
                      </a:r>
                      <a:endParaRPr lang="cs-CZ" sz="1400" baseline="0" dirty="0" smtClean="0">
                        <a:latin typeface="Times New Roman" pitchFamily="18" charset="0"/>
                        <a:cs typeface="Times New Roman" pitchFamily="18" charset="0"/>
                      </a:endParaRPr>
                    </a:p>
                    <a:p>
                      <a:pPr marL="0" indent="0" algn="just">
                        <a:buNone/>
                      </a:pPr>
                      <a:endParaRPr lang="cs-CZ" sz="1400" dirty="0" smtClean="0">
                        <a:latin typeface="Times New Roman" pitchFamily="18" charset="0"/>
                        <a:cs typeface="Times New Roman" pitchFamily="18" charset="0"/>
                      </a:endParaRPr>
                    </a:p>
                    <a:p>
                      <a:pPr marL="342900" indent="-342900" algn="just"/>
                      <a:r>
                        <a:rPr lang="cs-CZ" sz="1200" dirty="0" smtClean="0">
                          <a:latin typeface="Times New Roman" pitchFamily="18" charset="0"/>
                          <a:cs typeface="Times New Roman" pitchFamily="18" charset="0"/>
                        </a:rPr>
                        <a:t>a/  opat, celibát, koncil</a:t>
                      </a:r>
                    </a:p>
                    <a:p>
                      <a:pPr marL="342900" indent="-342900" algn="l"/>
                      <a:r>
                        <a:rPr lang="cs-CZ" sz="1200" dirty="0" smtClean="0">
                          <a:latin typeface="Times New Roman" pitchFamily="18" charset="0"/>
                          <a:cs typeface="Times New Roman" pitchFamily="18" charset="0"/>
                        </a:rPr>
                        <a:t>b/  papež, Mekka, synagoga</a:t>
                      </a:r>
                    </a:p>
                    <a:p>
                      <a:pPr marL="342900" indent="-342900" algn="l"/>
                      <a:r>
                        <a:rPr lang="cs-CZ" sz="1200" dirty="0" smtClean="0">
                          <a:latin typeface="Times New Roman" pitchFamily="18" charset="0"/>
                          <a:cs typeface="Times New Roman" pitchFamily="18" charset="0"/>
                        </a:rPr>
                        <a:t>c/  </a:t>
                      </a:r>
                      <a:r>
                        <a:rPr lang="cs-CZ" sz="1200" dirty="0" err="1" smtClean="0">
                          <a:latin typeface="Times New Roman" pitchFamily="18" charset="0"/>
                          <a:cs typeface="Times New Roman" pitchFamily="18" charset="0"/>
                        </a:rPr>
                        <a:t>šabat</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kipa</a:t>
                      </a:r>
                      <a:r>
                        <a:rPr lang="cs-CZ" sz="1200" dirty="0" smtClean="0">
                          <a:latin typeface="Times New Roman" pitchFamily="18" charset="0"/>
                          <a:cs typeface="Times New Roman" pitchFamily="18" charset="0"/>
                        </a:rPr>
                        <a:t>, farizeus</a:t>
                      </a:r>
                    </a:p>
                    <a:p>
                      <a:pPr marL="342900" indent="-342900" algn="l"/>
                      <a:r>
                        <a:rPr lang="cs-CZ" sz="1200" dirty="0" smtClean="0">
                          <a:latin typeface="Times New Roman" pitchFamily="18" charset="0"/>
                          <a:cs typeface="Times New Roman" pitchFamily="18" charset="0"/>
                        </a:rPr>
                        <a:t>d/  beduín, džihád, mešita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smtClean="0">
                          <a:latin typeface="Times New Roman" pitchFamily="18" charset="0"/>
                          <a:cs typeface="Times New Roman" pitchFamily="18" charset="0"/>
                        </a:rPr>
                        <a:t>4. V čem vynikali Arabové?</a:t>
                      </a:r>
                    </a:p>
                    <a:p>
                      <a:pPr marL="0" marR="0" indent="0" algn="l" defTabSz="914400" rtl="0" eaLnBrk="1" fontAlgn="auto" latinLnBrk="0" hangingPunct="1">
                        <a:lnSpc>
                          <a:spcPct val="100000"/>
                        </a:lnSpc>
                        <a:spcBef>
                          <a:spcPts val="0"/>
                        </a:spcBef>
                        <a:spcAft>
                          <a:spcPts val="0"/>
                        </a:spcAft>
                        <a:buClrTx/>
                        <a:buSzTx/>
                        <a:buFontTx/>
                        <a:buNone/>
                        <a:tabLst/>
                        <a:defRPr/>
                      </a:pPr>
                      <a:endParaRPr lang="cs-CZ" sz="16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smtClean="0">
                          <a:latin typeface="Times New Roman" pitchFamily="18" charset="0"/>
                          <a:cs typeface="Times New Roman" pitchFamily="18" charset="0"/>
                        </a:rPr>
                        <a:t>a/   zemědělství, chovatelství</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smtClean="0">
                          <a:latin typeface="Times New Roman" pitchFamily="18" charset="0"/>
                          <a:cs typeface="Times New Roman" pitchFamily="18" charset="0"/>
                        </a:rPr>
                        <a:t>b/   umění, hudba</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smtClean="0">
                          <a:latin typeface="Times New Roman" pitchFamily="18" charset="0"/>
                          <a:cs typeface="Times New Roman" pitchFamily="18" charset="0"/>
                        </a:rPr>
                        <a:t>c/   matematika,</a:t>
                      </a:r>
                      <a:r>
                        <a:rPr lang="cs-CZ" sz="1200" baseline="0" dirty="0" smtClean="0">
                          <a:latin typeface="Times New Roman" pitchFamily="18" charset="0"/>
                          <a:cs typeface="Times New Roman" pitchFamily="18" charset="0"/>
                        </a:rPr>
                        <a:t> astronomie</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aseline="0" dirty="0" smtClean="0">
                          <a:latin typeface="Times New Roman" pitchFamily="18" charset="0"/>
                          <a:cs typeface="Times New Roman" pitchFamily="18" charset="0"/>
                        </a:rPr>
                        <a:t>d/   teologie, filosofie</a:t>
                      </a:r>
                      <a:endParaRPr lang="cs-CZ" sz="1200" dirty="0" smtClean="0">
                        <a:latin typeface="Times New Roman" pitchFamily="18" charset="0"/>
                        <a:cs typeface="Times New Roman" pitchFamily="18" charset="0"/>
                      </a:endParaRPr>
                    </a:p>
                    <a:p>
                      <a:endParaRPr lang="cs-CZ" sz="1600" dirty="0">
                        <a:latin typeface="Times New Roman" pitchFamily="18" charset="0"/>
                        <a:cs typeface="Times New Roman" pitchFamily="18" charset="0"/>
                      </a:endParaRPr>
                    </a:p>
                  </a:txBody>
                  <a:tcPr/>
                </a:tc>
              </a:tr>
            </a:tbl>
          </a:graphicData>
        </a:graphic>
      </p:graphicFrame>
      <p:sp>
        <p:nvSpPr>
          <p:cNvPr id="16" name="TextovéPole 15"/>
          <p:cNvSpPr txBox="1">
            <a:spLocks noChangeArrowheads="1"/>
          </p:cNvSpPr>
          <p:nvPr/>
        </p:nvSpPr>
        <p:spPr bwMode="auto">
          <a:xfrm>
            <a:off x="7596188" y="1419225"/>
            <a:ext cx="504825" cy="1200150"/>
          </a:xfrm>
          <a:prstGeom prst="rect">
            <a:avLst/>
          </a:prstGeom>
          <a:noFill/>
          <a:ln w="9525">
            <a:noFill/>
            <a:miter lim="800000"/>
            <a:headEnd/>
            <a:tailEnd/>
          </a:ln>
        </p:spPr>
        <p:txBody>
          <a:bodyPr>
            <a:spAutoFit/>
          </a:bodyPr>
          <a:lstStyle/>
          <a:p>
            <a:pPr marL="228600" indent="-228600">
              <a:buFontTx/>
              <a:buAutoNum type="arabicPeriod"/>
            </a:pPr>
            <a:endParaRPr lang="cs-CZ" sz="1200" dirty="0">
              <a:latin typeface="Times New Roman" pitchFamily="18" charset="0"/>
              <a:cs typeface="Times New Roman" pitchFamily="18" charset="0"/>
            </a:endParaRPr>
          </a:p>
          <a:p>
            <a:pPr marL="228600" indent="-228600">
              <a:buFontTx/>
              <a:buAutoNum type="arabicPeriod"/>
            </a:pPr>
            <a:r>
              <a:rPr lang="cs-CZ" sz="1200" dirty="0">
                <a:latin typeface="Times New Roman" pitchFamily="18" charset="0"/>
                <a:cs typeface="Times New Roman" pitchFamily="18" charset="0"/>
              </a:rPr>
              <a:t>d</a:t>
            </a:r>
          </a:p>
          <a:p>
            <a:pPr marL="228600" indent="-228600">
              <a:buFontTx/>
              <a:buAutoNum type="arabicPeriod"/>
            </a:pPr>
            <a:r>
              <a:rPr lang="cs-CZ" sz="1200" dirty="0">
                <a:latin typeface="Times New Roman" pitchFamily="18" charset="0"/>
                <a:cs typeface="Times New Roman" pitchFamily="18" charset="0"/>
              </a:rPr>
              <a:t>c</a:t>
            </a:r>
          </a:p>
          <a:p>
            <a:pPr marL="228600" indent="-228600">
              <a:buFontTx/>
              <a:buAutoNum type="arabicPeriod"/>
            </a:pPr>
            <a:r>
              <a:rPr lang="cs-CZ" sz="1200" dirty="0">
                <a:latin typeface="Times New Roman" pitchFamily="18" charset="0"/>
                <a:cs typeface="Times New Roman" pitchFamily="18" charset="0"/>
              </a:rPr>
              <a:t>c</a:t>
            </a:r>
          </a:p>
          <a:p>
            <a:pPr marL="228600" indent="-228600">
              <a:buFontTx/>
              <a:buAutoNum type="arabicPeriod"/>
            </a:pPr>
            <a:r>
              <a:rPr lang="cs-CZ" sz="1200" dirty="0">
                <a:latin typeface="Times New Roman" pitchFamily="18" charset="0"/>
                <a:cs typeface="Times New Roman" pitchFamily="18" charset="0"/>
              </a:rPr>
              <a:t>c</a:t>
            </a:r>
          </a:p>
          <a:p>
            <a:pPr marL="228600" indent="-228600"/>
            <a:endParaRPr lang="cs-CZ" sz="1200" dirty="0">
              <a:latin typeface="Times New Roman" pitchFamily="18" charset="0"/>
              <a:cs typeface="Times New Roman" pitchFamily="18" charset="0"/>
            </a:endParaRPr>
          </a:p>
        </p:txBody>
      </p:sp>
      <p:sp>
        <p:nvSpPr>
          <p:cNvPr id="17" name="TextovéPole 16"/>
          <p:cNvSpPr txBox="1">
            <a:spLocks noChangeArrowheads="1"/>
          </p:cNvSpPr>
          <p:nvPr/>
        </p:nvSpPr>
        <p:spPr bwMode="auto">
          <a:xfrm>
            <a:off x="7532688" y="4237038"/>
            <a:ext cx="1439862" cy="306387"/>
          </a:xfrm>
          <a:prstGeom prst="rect">
            <a:avLst/>
          </a:prstGeom>
          <a:noFill/>
          <a:ln w="9525">
            <a:noFill/>
            <a:miter lim="800000"/>
            <a:headEnd/>
            <a:tailEnd/>
          </a:ln>
        </p:spPr>
        <p:txBody>
          <a:bodyPr>
            <a:spAutoFit/>
          </a:bodyPr>
          <a:lstStyle/>
          <a:p>
            <a:r>
              <a:rPr lang="cs-CZ" sz="1400" dirty="0">
                <a:solidFill>
                  <a:srgbClr val="813763"/>
                </a:solidFill>
                <a:latin typeface="Times New Roman" pitchFamily="18" charset="0"/>
                <a:cs typeface="Times New Roman" pitchFamily="18" charset="0"/>
              </a:rPr>
              <a:t>Test  na známku</a:t>
            </a:r>
          </a:p>
        </p:txBody>
      </p:sp>
      <p:sp>
        <p:nvSpPr>
          <p:cNvPr id="14" name="TextovéPole 13"/>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Dějepis</a:t>
            </a:r>
          </a:p>
          <a:p>
            <a:pPr fontAlgn="auto">
              <a:spcBef>
                <a:spcPts val="0"/>
              </a:spcBef>
              <a:spcAft>
                <a:spcPts val="0"/>
              </a:spcAft>
              <a:defRPr/>
            </a:pPr>
            <a:endParaRPr lang="cs-CZ" sz="1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80">
                                          <p:stCondLst>
                                            <p:cond delay="0"/>
                                          </p:stCondLst>
                                        </p:cTn>
                                        <p:tgtEl>
                                          <p:spTgt spid="13"/>
                                        </p:tgtEl>
                                      </p:cBhvr>
                                    </p:animEffect>
                                    <p:anim calcmode="lin" valueType="num">
                                      <p:cBhvr>
                                        <p:cTn id="2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2" dur="26">
                                          <p:stCondLst>
                                            <p:cond delay="650"/>
                                          </p:stCondLst>
                                        </p:cTn>
                                        <p:tgtEl>
                                          <p:spTgt spid="13"/>
                                        </p:tgtEl>
                                      </p:cBhvr>
                                      <p:to x="100000" y="60000"/>
                                    </p:animScale>
                                    <p:animScale>
                                      <p:cBhvr>
                                        <p:cTn id="33" dur="166" decel="50000">
                                          <p:stCondLst>
                                            <p:cond delay="676"/>
                                          </p:stCondLst>
                                        </p:cTn>
                                        <p:tgtEl>
                                          <p:spTgt spid="13"/>
                                        </p:tgtEl>
                                      </p:cBhvr>
                                      <p:to x="100000" y="100000"/>
                                    </p:animScale>
                                    <p:animScale>
                                      <p:cBhvr>
                                        <p:cTn id="34" dur="26">
                                          <p:stCondLst>
                                            <p:cond delay="1312"/>
                                          </p:stCondLst>
                                        </p:cTn>
                                        <p:tgtEl>
                                          <p:spTgt spid="13"/>
                                        </p:tgtEl>
                                      </p:cBhvr>
                                      <p:to x="100000" y="80000"/>
                                    </p:animScale>
                                    <p:animScale>
                                      <p:cBhvr>
                                        <p:cTn id="35" dur="166" decel="50000">
                                          <p:stCondLst>
                                            <p:cond delay="1338"/>
                                          </p:stCondLst>
                                        </p:cTn>
                                        <p:tgtEl>
                                          <p:spTgt spid="13"/>
                                        </p:tgtEl>
                                      </p:cBhvr>
                                      <p:to x="100000" y="100000"/>
                                    </p:animScale>
                                    <p:animScale>
                                      <p:cBhvr>
                                        <p:cTn id="36" dur="26">
                                          <p:stCondLst>
                                            <p:cond delay="1642"/>
                                          </p:stCondLst>
                                        </p:cTn>
                                        <p:tgtEl>
                                          <p:spTgt spid="13"/>
                                        </p:tgtEl>
                                      </p:cBhvr>
                                      <p:to x="100000" y="90000"/>
                                    </p:animScale>
                                    <p:animScale>
                                      <p:cBhvr>
                                        <p:cTn id="37" dur="166" decel="50000">
                                          <p:stCondLst>
                                            <p:cond delay="1668"/>
                                          </p:stCondLst>
                                        </p:cTn>
                                        <p:tgtEl>
                                          <p:spTgt spid="13"/>
                                        </p:tgtEl>
                                      </p:cBhvr>
                                      <p:to x="100000" y="100000"/>
                                    </p:animScale>
                                    <p:animScale>
                                      <p:cBhvr>
                                        <p:cTn id="38" dur="26">
                                          <p:stCondLst>
                                            <p:cond delay="1808"/>
                                          </p:stCondLst>
                                        </p:cTn>
                                        <p:tgtEl>
                                          <p:spTgt spid="13"/>
                                        </p:tgtEl>
                                      </p:cBhvr>
                                      <p:to x="100000" y="95000"/>
                                    </p:animScale>
                                    <p:animScale>
                                      <p:cBhvr>
                                        <p:cTn id="39" dur="166" decel="50000">
                                          <p:stCondLst>
                                            <p:cond delay="1834"/>
                                          </p:stCondLst>
                                        </p:cTn>
                                        <p:tgtEl>
                                          <p:spTgt spid="13"/>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7"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0" fill="hold"/>
                                        <p:tgtEl>
                                          <p:spTgt spid="16"/>
                                        </p:tgtEl>
                                        <p:attrNameLst>
                                          <p:attrName>ppt_x</p:attrName>
                                        </p:attrNameLst>
                                      </p:cBhvr>
                                      <p:tavLst>
                                        <p:tav tm="0">
                                          <p:val>
                                            <p:strVal val="#ppt_x"/>
                                          </p:val>
                                        </p:tav>
                                        <p:tav tm="100000">
                                          <p:val>
                                            <p:strVal val="#ppt_x"/>
                                          </p:val>
                                        </p:tav>
                                      </p:tavLst>
                                    </p:anim>
                                    <p:anim calcmode="lin" valueType="num">
                                      <p:cBhvr additive="base">
                                        <p:cTn id="45" dur="5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Dějepis</a:t>
            </a:r>
          </a:p>
          <a:p>
            <a:endParaRPr lang="cs-CZ" sz="1000" dirty="0">
              <a:latin typeface="Times New Roman" pitchFamily="18" charset="0"/>
              <a:cs typeface="Times New Roman" pitchFamily="18" charset="0"/>
            </a:endParaRPr>
          </a:p>
        </p:txBody>
      </p:sp>
      <p:sp>
        <p:nvSpPr>
          <p:cNvPr id="5" name="Obdélník 4"/>
          <p:cNvSpPr/>
          <p:nvPr/>
        </p:nvSpPr>
        <p:spPr>
          <a:xfrm>
            <a:off x="357158" y="1214428"/>
            <a:ext cx="8358246" cy="35719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228600" indent="-228600">
              <a:lnSpc>
                <a:spcPct val="150000"/>
              </a:lnSpc>
              <a:buFont typeface="+mj-lt"/>
              <a:buAutoNum type="arabicPeriod"/>
            </a:pPr>
            <a:r>
              <a:rPr lang="cs-CZ" sz="1400" dirty="0" smtClean="0">
                <a:latin typeface="Times New Roman" pitchFamily="18" charset="0"/>
                <a:cs typeface="Times New Roman" pitchFamily="18" charset="0"/>
                <a:hlinkClick r:id="rId2"/>
              </a:rPr>
              <a:t>http://imageshack.us/photo/my-images/504/untitledyl0.bmp/</a:t>
            </a:r>
            <a:endParaRPr lang="cs-CZ" sz="1400" dirty="0" smtClean="0">
              <a:latin typeface="Times New Roman" pitchFamily="18" charset="0"/>
              <a:cs typeface="Times New Roman" pitchFamily="18" charset="0"/>
            </a:endParaRPr>
          </a:p>
          <a:p>
            <a:pPr marL="228600" indent="-228600">
              <a:lnSpc>
                <a:spcPct val="150000"/>
              </a:lnSpc>
              <a:buFont typeface="+mj-lt"/>
              <a:buAutoNum type="arabicPeriod"/>
            </a:pPr>
            <a:r>
              <a:rPr lang="cs-CZ" sz="1400" dirty="0" smtClean="0">
                <a:latin typeface="Times New Roman" pitchFamily="18" charset="0"/>
                <a:cs typeface="Times New Roman" pitchFamily="18" charset="0"/>
                <a:hlinkClick r:id="rId3"/>
              </a:rPr>
              <a:t>http://history-if.blog.cz/0909/arabska-rise-islam</a:t>
            </a:r>
            <a:endParaRPr lang="cs-CZ" sz="1400" dirty="0" smtClean="0">
              <a:latin typeface="Times New Roman" pitchFamily="18" charset="0"/>
              <a:cs typeface="Times New Roman" pitchFamily="18" charset="0"/>
            </a:endParaRPr>
          </a:p>
          <a:p>
            <a:pPr marL="228600" indent="-228600">
              <a:lnSpc>
                <a:spcPct val="150000"/>
              </a:lnSpc>
              <a:buFont typeface="+mj-lt"/>
              <a:buAutoNum type="arabicPeriod"/>
            </a:pPr>
            <a:r>
              <a:rPr lang="cs-CZ" sz="1400" dirty="0" smtClean="0">
                <a:latin typeface="Times New Roman" pitchFamily="18" charset="0"/>
                <a:cs typeface="Times New Roman" pitchFamily="18" charset="0"/>
                <a:hlinkClick r:id="rId4"/>
              </a:rPr>
              <a:t>http://www.</a:t>
            </a:r>
            <a:r>
              <a:rPr lang="cs-CZ" sz="1400" dirty="0" err="1" smtClean="0">
                <a:latin typeface="Times New Roman" pitchFamily="18" charset="0"/>
                <a:cs typeface="Times New Roman" pitchFamily="18" charset="0"/>
                <a:hlinkClick r:id="rId4"/>
              </a:rPr>
              <a:t>youtube.com</a:t>
            </a:r>
            <a:r>
              <a:rPr lang="cs-CZ" sz="1400" dirty="0" smtClean="0">
                <a:latin typeface="Times New Roman" pitchFamily="18" charset="0"/>
                <a:cs typeface="Times New Roman" pitchFamily="18" charset="0"/>
                <a:hlinkClick r:id="rId4"/>
              </a:rPr>
              <a:t>/</a:t>
            </a:r>
            <a:r>
              <a:rPr lang="cs-CZ" sz="1400" dirty="0" err="1" smtClean="0">
                <a:latin typeface="Times New Roman" pitchFamily="18" charset="0"/>
                <a:cs typeface="Times New Roman" pitchFamily="18" charset="0"/>
                <a:hlinkClick r:id="rId4"/>
              </a:rPr>
              <a:t>watch</a:t>
            </a:r>
            <a:r>
              <a:rPr lang="cs-CZ" sz="1400" dirty="0" smtClean="0">
                <a:latin typeface="Times New Roman" pitchFamily="18" charset="0"/>
                <a:cs typeface="Times New Roman" pitchFamily="18" charset="0"/>
                <a:hlinkClick r:id="rId4"/>
              </a:rPr>
              <a:t>?v=MIVi1bNouuM</a:t>
            </a:r>
            <a:endParaRPr lang="cs-CZ" sz="1400" dirty="0" smtClean="0">
              <a:latin typeface="Times New Roman" pitchFamily="18" charset="0"/>
              <a:cs typeface="Times New Roman" pitchFamily="18" charset="0"/>
            </a:endParaRPr>
          </a:p>
          <a:p>
            <a:pPr marL="228600" indent="-228600">
              <a:lnSpc>
                <a:spcPct val="150000"/>
              </a:lnSpc>
              <a:buFont typeface="+mj-lt"/>
              <a:buAutoNum type="arabicPeriod"/>
            </a:pPr>
            <a:r>
              <a:rPr lang="cs-CZ" sz="1400" dirty="0" smtClean="0">
                <a:latin typeface="Times New Roman" pitchFamily="18" charset="0"/>
                <a:cs typeface="Times New Roman" pitchFamily="18" charset="0"/>
                <a:hlinkClick r:id="rId5"/>
              </a:rPr>
              <a:t>http://online.bible21.cz/</a:t>
            </a:r>
            <a:endParaRPr lang="cs-CZ" sz="1400" dirty="0" smtClean="0">
              <a:latin typeface="Times New Roman" pitchFamily="18" charset="0"/>
              <a:cs typeface="Times New Roman" pitchFamily="18" charset="0"/>
            </a:endParaRPr>
          </a:p>
          <a:p>
            <a:pPr marL="228600" indent="-228600">
              <a:lnSpc>
                <a:spcPct val="150000"/>
              </a:lnSpc>
              <a:buFont typeface="+mj-lt"/>
              <a:buAutoNum type="arabicPeriod"/>
            </a:pPr>
            <a:r>
              <a:rPr lang="cs-CZ" sz="1400" dirty="0" smtClean="0">
                <a:latin typeface="Times New Roman" pitchFamily="18" charset="0"/>
                <a:cs typeface="Times New Roman" pitchFamily="18" charset="0"/>
                <a:hlinkClick r:id="rId6"/>
              </a:rPr>
              <a:t>http://islamweb.cz/koran/</a:t>
            </a:r>
            <a:endParaRPr lang="cs-CZ" sz="1400" dirty="0" smtClean="0">
              <a:latin typeface="Times New Roman" pitchFamily="18" charset="0"/>
              <a:cs typeface="Times New Roman" pitchFamily="18" charset="0"/>
            </a:endParaRPr>
          </a:p>
          <a:p>
            <a:pPr marL="228600" indent="-228600">
              <a:lnSpc>
                <a:spcPct val="150000"/>
              </a:lnSpc>
              <a:buFont typeface="+mj-lt"/>
              <a:buAutoNum type="arabicPeriod"/>
            </a:pPr>
            <a:r>
              <a:rPr lang="cs-CZ" sz="1400" dirty="0" smtClean="0">
                <a:latin typeface="Times New Roman" pitchFamily="18" charset="0"/>
                <a:cs typeface="Times New Roman" pitchFamily="18" charset="0"/>
                <a:hlinkClick r:id="rId7"/>
              </a:rPr>
              <a:t>http://www.</a:t>
            </a:r>
            <a:r>
              <a:rPr lang="cs-CZ" sz="1400" dirty="0" err="1" smtClean="0">
                <a:latin typeface="Times New Roman" pitchFamily="18" charset="0"/>
                <a:cs typeface="Times New Roman" pitchFamily="18" charset="0"/>
                <a:hlinkClick r:id="rId7"/>
              </a:rPr>
              <a:t>borova.cz</a:t>
            </a:r>
            <a:r>
              <a:rPr lang="cs-CZ" sz="1400" dirty="0" smtClean="0">
                <a:latin typeface="Times New Roman" pitchFamily="18" charset="0"/>
                <a:cs typeface="Times New Roman" pitchFamily="18" charset="0"/>
                <a:hlinkClick r:id="rId7"/>
              </a:rPr>
              <a:t>/001/obr/kostel_kat_</a:t>
            </a:r>
            <a:r>
              <a:rPr lang="cs-CZ" sz="1400" dirty="0" err="1" smtClean="0">
                <a:latin typeface="Times New Roman" pitchFamily="18" charset="0"/>
                <a:cs typeface="Times New Roman" pitchFamily="18" charset="0"/>
                <a:hlinkClick r:id="rId7"/>
              </a:rPr>
              <a:t>svkat.jpg</a:t>
            </a:r>
            <a:endParaRPr lang="cs-CZ" sz="1400" dirty="0" smtClean="0">
              <a:latin typeface="Times New Roman" pitchFamily="18" charset="0"/>
              <a:cs typeface="Times New Roman" pitchFamily="18" charset="0"/>
            </a:endParaRPr>
          </a:p>
          <a:p>
            <a:pPr marL="228600" indent="-228600">
              <a:lnSpc>
                <a:spcPct val="150000"/>
              </a:lnSpc>
              <a:buFont typeface="+mj-lt"/>
              <a:buAutoNum type="arabicPeriod"/>
            </a:pPr>
            <a:r>
              <a:rPr lang="cs-CZ" sz="1400" dirty="0" smtClean="0">
                <a:latin typeface="Times New Roman" pitchFamily="18" charset="0"/>
                <a:cs typeface="Times New Roman" pitchFamily="18" charset="0"/>
                <a:hlinkClick r:id="rId8"/>
              </a:rPr>
              <a:t>http://fotky.</a:t>
            </a:r>
            <a:r>
              <a:rPr lang="cs-CZ" sz="1400" dirty="0" err="1" smtClean="0">
                <a:latin typeface="Times New Roman" pitchFamily="18" charset="0"/>
                <a:cs typeface="Times New Roman" pitchFamily="18" charset="0"/>
                <a:hlinkClick r:id="rId8"/>
              </a:rPr>
              <a:t>tauchman.cz</a:t>
            </a:r>
            <a:r>
              <a:rPr lang="cs-CZ" sz="1400" dirty="0" smtClean="0">
                <a:latin typeface="Times New Roman" pitchFamily="18" charset="0"/>
                <a:cs typeface="Times New Roman" pitchFamily="18" charset="0"/>
                <a:hlinkClick r:id="rId8"/>
              </a:rPr>
              <a:t>/fotky/20080906/002.jpg</a:t>
            </a:r>
            <a:endParaRPr lang="cs-CZ" sz="1400" dirty="0" smtClean="0">
              <a:latin typeface="Times New Roman" pitchFamily="18" charset="0"/>
              <a:cs typeface="Times New Roman" pitchFamily="18" charset="0"/>
            </a:endParaRPr>
          </a:p>
          <a:p>
            <a:pPr marL="228600" indent="-228600">
              <a:lnSpc>
                <a:spcPct val="150000"/>
              </a:lnSpc>
              <a:buFont typeface="+mj-lt"/>
              <a:buAutoNum type="arabicPeriod"/>
            </a:pPr>
            <a:r>
              <a:rPr lang="cs-CZ" sz="1400" dirty="0" smtClean="0">
                <a:latin typeface="Times New Roman" pitchFamily="18" charset="0"/>
                <a:cs typeface="Times New Roman" pitchFamily="18" charset="0"/>
                <a:hlinkClick r:id="rId9"/>
              </a:rPr>
              <a:t>http://www.</a:t>
            </a:r>
            <a:r>
              <a:rPr lang="cs-CZ" sz="1400" dirty="0" err="1" smtClean="0">
                <a:latin typeface="Times New Roman" pitchFamily="18" charset="0"/>
                <a:cs typeface="Times New Roman" pitchFamily="18" charset="0"/>
                <a:hlinkClick r:id="rId9"/>
              </a:rPr>
              <a:t>religionfacts.com</a:t>
            </a:r>
            <a:r>
              <a:rPr lang="cs-CZ" sz="1400" dirty="0" smtClean="0">
                <a:latin typeface="Times New Roman" pitchFamily="18" charset="0"/>
                <a:cs typeface="Times New Roman" pitchFamily="18" charset="0"/>
                <a:hlinkClick r:id="rId9"/>
              </a:rPr>
              <a:t>/</a:t>
            </a:r>
            <a:r>
              <a:rPr lang="cs-CZ" sz="1400" dirty="0" err="1" smtClean="0">
                <a:latin typeface="Times New Roman" pitchFamily="18" charset="0"/>
                <a:cs typeface="Times New Roman" pitchFamily="18" charset="0"/>
                <a:hlinkClick r:id="rId9"/>
              </a:rPr>
              <a:t>islam</a:t>
            </a:r>
            <a:r>
              <a:rPr lang="cs-CZ" sz="1400" dirty="0" smtClean="0">
                <a:latin typeface="Times New Roman" pitchFamily="18" charset="0"/>
                <a:cs typeface="Times New Roman" pitchFamily="18" charset="0"/>
                <a:hlinkClick r:id="rId9"/>
              </a:rPr>
              <a:t>/</a:t>
            </a:r>
            <a:r>
              <a:rPr lang="cs-CZ" sz="1400" dirty="0" err="1" smtClean="0">
                <a:latin typeface="Times New Roman" pitchFamily="18" charset="0"/>
                <a:cs typeface="Times New Roman" pitchFamily="18" charset="0"/>
                <a:hlinkClick r:id="rId9"/>
              </a:rPr>
              <a:t>comparison</a:t>
            </a:r>
            <a:r>
              <a:rPr lang="cs-CZ" sz="1400" dirty="0" smtClean="0">
                <a:latin typeface="Times New Roman" pitchFamily="18" charset="0"/>
                <a:cs typeface="Times New Roman" pitchFamily="18" charset="0"/>
                <a:hlinkClick r:id="rId9"/>
              </a:rPr>
              <a:t>_</a:t>
            </a:r>
            <a:r>
              <a:rPr lang="cs-CZ" sz="1400" dirty="0" err="1" smtClean="0">
                <a:latin typeface="Times New Roman" pitchFamily="18" charset="0"/>
                <a:cs typeface="Times New Roman" pitchFamily="18" charset="0"/>
                <a:hlinkClick r:id="rId9"/>
              </a:rPr>
              <a:t>charts</a:t>
            </a:r>
            <a:r>
              <a:rPr lang="cs-CZ" sz="1400" dirty="0" smtClean="0">
                <a:latin typeface="Times New Roman" pitchFamily="18" charset="0"/>
                <a:cs typeface="Times New Roman" pitchFamily="18" charset="0"/>
                <a:hlinkClick r:id="rId9"/>
              </a:rPr>
              <a:t>/</a:t>
            </a:r>
            <a:r>
              <a:rPr lang="cs-CZ" sz="1400" dirty="0" err="1" smtClean="0">
                <a:latin typeface="Times New Roman" pitchFamily="18" charset="0"/>
                <a:cs typeface="Times New Roman" pitchFamily="18" charset="0"/>
                <a:hlinkClick r:id="rId9"/>
              </a:rPr>
              <a:t>islam</a:t>
            </a:r>
            <a:r>
              <a:rPr lang="cs-CZ" sz="1400" dirty="0" smtClean="0">
                <a:latin typeface="Times New Roman" pitchFamily="18" charset="0"/>
                <a:cs typeface="Times New Roman" pitchFamily="18" charset="0"/>
                <a:hlinkClick r:id="rId9"/>
              </a:rPr>
              <a:t>_</a:t>
            </a:r>
            <a:r>
              <a:rPr lang="cs-CZ" sz="1400" dirty="0" err="1" smtClean="0">
                <a:latin typeface="Times New Roman" pitchFamily="18" charset="0"/>
                <a:cs typeface="Times New Roman" pitchFamily="18" charset="0"/>
                <a:hlinkClick r:id="rId9"/>
              </a:rPr>
              <a:t>judaism</a:t>
            </a:r>
            <a:r>
              <a:rPr lang="cs-CZ" sz="1400" dirty="0" smtClean="0">
                <a:latin typeface="Times New Roman" pitchFamily="18" charset="0"/>
                <a:cs typeface="Times New Roman" pitchFamily="18" charset="0"/>
                <a:hlinkClick r:id="rId9"/>
              </a:rPr>
              <a:t>_</a:t>
            </a:r>
            <a:r>
              <a:rPr lang="cs-CZ" sz="1400" dirty="0" err="1" smtClean="0">
                <a:latin typeface="Times New Roman" pitchFamily="18" charset="0"/>
                <a:cs typeface="Times New Roman" pitchFamily="18" charset="0"/>
                <a:hlinkClick r:id="rId9"/>
              </a:rPr>
              <a:t>christianity.htm</a:t>
            </a:r>
            <a:endParaRPr lang="cs-CZ" sz="1400" dirty="0" smtClean="0">
              <a:latin typeface="Times New Roman" pitchFamily="18" charset="0"/>
              <a:cs typeface="Times New Roman" pitchFamily="18" charset="0"/>
            </a:endParaRPr>
          </a:p>
          <a:p>
            <a:pPr marL="228600" indent="-228600">
              <a:lnSpc>
                <a:spcPct val="150000"/>
              </a:lnSpc>
              <a:buFont typeface="+mj-lt"/>
              <a:buAutoNum type="arabicPeriod"/>
            </a:pPr>
            <a:r>
              <a:rPr lang="cs-CZ" sz="1400" dirty="0" smtClean="0">
                <a:latin typeface="Times New Roman" pitchFamily="18" charset="0"/>
                <a:cs typeface="Times New Roman" pitchFamily="18" charset="0"/>
                <a:hlinkClick r:id="rId10"/>
              </a:rPr>
              <a:t>http://faculty.smcm.edu/bhkrondorfer/images/courses/RekgFundamentalism2.jpg</a:t>
            </a:r>
            <a:endParaRPr lang="cs-CZ" sz="1400" dirty="0" smtClean="0">
              <a:latin typeface="Times New Roman" pitchFamily="18" charset="0"/>
              <a:cs typeface="Times New Roman" pitchFamily="18" charset="0"/>
            </a:endParaRPr>
          </a:p>
          <a:p>
            <a:pPr marL="228600" indent="-228600">
              <a:lnSpc>
                <a:spcPct val="150000"/>
              </a:lnSpc>
              <a:buFont typeface="+mj-lt"/>
              <a:buAutoNum type="arabicPeriod"/>
            </a:pPr>
            <a:r>
              <a:rPr lang="cs-CZ" sz="1400" dirty="0" smtClean="0">
                <a:latin typeface="Times New Roman" pitchFamily="18" charset="0"/>
                <a:cs typeface="Times New Roman" pitchFamily="18" charset="0"/>
                <a:hlinkClick r:id="rId11"/>
              </a:rPr>
              <a:t>http://plaza-</a:t>
            </a:r>
            <a:r>
              <a:rPr lang="cs-CZ" sz="1400" dirty="0" err="1" smtClean="0">
                <a:latin typeface="Times New Roman" pitchFamily="18" charset="0"/>
                <a:cs typeface="Times New Roman" pitchFamily="18" charset="0"/>
                <a:hlinkClick r:id="rId11"/>
              </a:rPr>
              <a:t>tour.com</a:t>
            </a:r>
            <a:r>
              <a:rPr lang="cs-CZ" sz="1400" dirty="0" smtClean="0">
                <a:latin typeface="Times New Roman" pitchFamily="18" charset="0"/>
                <a:cs typeface="Times New Roman" pitchFamily="18" charset="0"/>
                <a:hlinkClick r:id="rId11"/>
              </a:rPr>
              <a:t>/</a:t>
            </a:r>
            <a:r>
              <a:rPr lang="cs-CZ" sz="1400" dirty="0" err="1" smtClean="0">
                <a:latin typeface="Times New Roman" pitchFamily="18" charset="0"/>
                <a:cs typeface="Times New Roman" pitchFamily="18" charset="0"/>
                <a:hlinkClick r:id="rId11"/>
              </a:rPr>
              <a:t>uploads</a:t>
            </a:r>
            <a:r>
              <a:rPr lang="cs-CZ" sz="1400" dirty="0" smtClean="0">
                <a:latin typeface="Times New Roman" pitchFamily="18" charset="0"/>
                <a:cs typeface="Times New Roman" pitchFamily="18" charset="0"/>
                <a:hlinkClick r:id="rId11"/>
              </a:rPr>
              <a:t>/Jer.</a:t>
            </a:r>
            <a:r>
              <a:rPr lang="cs-CZ" sz="1400" dirty="0" err="1" smtClean="0">
                <a:latin typeface="Times New Roman" pitchFamily="18" charset="0"/>
                <a:cs typeface="Times New Roman" pitchFamily="18" charset="0"/>
                <a:hlinkClick r:id="rId11"/>
              </a:rPr>
              <a:t>jpg</a:t>
            </a:r>
            <a:endParaRPr lang="cs-CZ" sz="1400" dirty="0">
              <a:latin typeface="Times New Roman" pitchFamily="18" charset="0"/>
              <a:cs typeface="Times New Roman" pitchFamily="18" charset="0"/>
            </a:endParaRPr>
          </a:p>
        </p:txBody>
      </p:sp>
      <p:sp>
        <p:nvSpPr>
          <p:cNvPr id="6" name="Nadpis 1"/>
          <p:cNvSpPr txBox="1">
            <a:spLocks/>
          </p:cNvSpPr>
          <p:nvPr/>
        </p:nvSpPr>
        <p:spPr>
          <a:xfrm>
            <a:off x="0" y="492443"/>
            <a:ext cx="4857752" cy="56713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smtClean="0">
                <a:latin typeface="Times New Roman" pitchFamily="18" charset="0"/>
                <a:cs typeface="Times New Roman" pitchFamily="18" charset="0"/>
              </a:rPr>
              <a:t>9.9 Použité zdroje, citace</a:t>
            </a:r>
            <a:endParaRPr lang="cs-CZ" sz="2500" b="1" dirty="0">
              <a:latin typeface="Times New Roman" pitchFamily="18" charset="0"/>
              <a:cs typeface="Times New Roman" pitchFamily="18" charset="0"/>
            </a:endParaRPr>
          </a:p>
        </p:txBody>
      </p:sp>
    </p:spTree>
    <p:extLst>
      <p:ext uri="{BB962C8B-B14F-4D97-AF65-F5344CB8AC3E}">
        <p14:creationId xmlns:p14="http://schemas.microsoft.com/office/powerpoint/2010/main" val="282605301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6">
            <a:lumMod val="40000"/>
            <a:lumOff val="60000"/>
          </a:schemeClr>
        </a:solidFill>
      </a:spPr>
      <a:bodyPr wrap="square" rtlCol="0">
        <a:spAutoFit/>
      </a:bodyPr>
      <a:lstStyle>
        <a:defPPr>
          <a:defRPr sz="1200" b="1" dirty="0" smtClean="0">
            <a:solidFill>
              <a:schemeClr val="accent3">
                <a:lumMod val="50000"/>
              </a:schemeClr>
            </a:solidFill>
          </a:defRPr>
        </a:defPPr>
      </a:lstStyle>
    </a:txDef>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2388</TotalTime>
  <Words>1347</Words>
  <Application>Microsoft Office PowerPoint</Application>
  <PresentationFormat>Předvádění na obrazovce (16:9)</PresentationFormat>
  <Paragraphs>227</Paragraphs>
  <Slides>10</Slides>
  <Notes>8</Notes>
  <HiddenSlides>0</HiddenSlides>
  <MMClips>0</MMClips>
  <ScaleCrop>false</ScaleCrop>
  <HeadingPairs>
    <vt:vector size="4" baseType="variant">
      <vt:variant>
        <vt:lpstr>Motiv</vt:lpstr>
      </vt:variant>
      <vt:variant>
        <vt:i4>1</vt:i4>
      </vt:variant>
      <vt:variant>
        <vt:lpstr>Nadpisy snímků</vt:lpstr>
      </vt:variant>
      <vt:variant>
        <vt:i4>10</vt:i4>
      </vt:variant>
    </vt:vector>
  </HeadingPairs>
  <TitlesOfParts>
    <vt:vector size="11" baseType="lpstr">
      <vt:lpstr>Motiv sady Office</vt:lpstr>
      <vt:lpstr>9.1 Křesťanství, islám, judaismus </vt:lpstr>
      <vt:lpstr>9.2 Co již víme?</vt:lpstr>
      <vt:lpstr>9.3 Jaké si řekneme nové termíny a názvy?</vt:lpstr>
      <vt:lpstr>9.4 Co si řekneme nového?</vt:lpstr>
      <vt:lpstr>9.5 Procvičení a příklady</vt:lpstr>
      <vt:lpstr>9.6 Něco navíc pro šikovné</vt:lpstr>
      <vt:lpstr>9.7 CLIL - Comparison of  Christianity, Islam and Judaism</vt:lpstr>
      <vt:lpstr>9.8 Test znalostí</vt:lpstr>
      <vt:lpstr>Prezentace aplikace PowerPoint</vt:lpstr>
      <vt:lpstr>Prezentace aplikace PowerPoint</vt:lpstr>
    </vt:vector>
  </TitlesOfParts>
  <Company>Základní škla Děčín VI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prusa</dc:creator>
  <cp:lastModifiedBy>krivankova</cp:lastModifiedBy>
  <cp:revision>223</cp:revision>
  <dcterms:created xsi:type="dcterms:W3CDTF">2010-10-18T18:21:56Z</dcterms:created>
  <dcterms:modified xsi:type="dcterms:W3CDTF">2012-02-04T20:59:11Z</dcterms:modified>
</cp:coreProperties>
</file>