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  <a:srgbClr val="813763"/>
    <a:srgbClr val="A50021"/>
    <a:srgbClr val="FFCC00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//upload.wikimedia.org/wikipedia/commons/a/a5/Karldergrossesignatur.sv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Fransk%C3%A1_%C5%99%C3%AD%C5%A1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FY028EpStos" TargetMode="External"/><Relationship Id="rId4" Type="http://schemas.openxmlformats.org/officeDocument/2006/relationships/hyperlink" Target="http://cs.wikipedia.org/wiki/Byzan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Albrecht_D%C3%BCrer_047.jpg" TargetMode="External"/><Relationship Id="rId3" Type="http://schemas.openxmlformats.org/officeDocument/2006/relationships/hyperlink" Target="http://cs.wikipedia.org/wiki/Soubor:Justinien_527-565.svg" TargetMode="External"/><Relationship Id="rId7" Type="http://schemas.openxmlformats.org/officeDocument/2006/relationships/hyperlink" Target="http://cs.wikipedia.org/wiki/Soubor:K%C3%B6nigsthron_Aachener_Dom.jpg" TargetMode="External"/><Relationship Id="rId12" Type="http://schemas.openxmlformats.org/officeDocument/2006/relationships/hyperlink" Target="http://www.youtube.com/watch?v=FY028EpStos" TargetMode="External"/><Relationship Id="rId2" Type="http://schemas.openxmlformats.org/officeDocument/2006/relationships/hyperlink" Target="http://cs.wikipedia.org/wiki/Soubor:Frankish_Empire_481_to_814-en.sv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Soubor:Treaty_of_Verdun_cs.svg" TargetMode="External"/><Relationship Id="rId11" Type="http://schemas.openxmlformats.org/officeDocument/2006/relationships/hyperlink" Target="http://cs.wikipedia.org/wiki/Soubor:Aya_sofya.jpg" TargetMode="External"/><Relationship Id="rId5" Type="http://schemas.openxmlformats.org/officeDocument/2006/relationships/hyperlink" Target="http://cs.wikipedia.org/wiki/Soubor:Mapa_stahovania_narodov.png" TargetMode="External"/><Relationship Id="rId10" Type="http://schemas.openxmlformats.org/officeDocument/2006/relationships/hyperlink" Target="http://cs.wikipedia.org/wiki/Soubor:Corpus_Iuris_Civilis_02.jpg" TargetMode="External"/><Relationship Id="rId4" Type="http://schemas.openxmlformats.org/officeDocument/2006/relationships/hyperlink" Target="http://cs.wikipedia.org/wiki/Soubor:Karldergrossesignatur.svg" TargetMode="External"/><Relationship Id="rId9" Type="http://schemas.openxmlformats.org/officeDocument/2006/relationships/hyperlink" Target="http://en.wikipedia.org/wiki/File:Meister_von_San_Vitale_in_Ravenn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3924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Franská říše, Byzanc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Zuzana Kadlecová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81" y="4550290"/>
            <a:ext cx="3053019" cy="593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Zuzka\Desktop\Frankish_Empire_481_to_814-en_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131590"/>
            <a:ext cx="4250165" cy="321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139952" y="1347614"/>
            <a:ext cx="1584176" cy="461665"/>
          </a:xfrm>
          <a:prstGeom prst="rect">
            <a:avLst/>
          </a:prstGeom>
          <a:solidFill>
            <a:srgbClr val="A50021">
              <a:alpha val="60000"/>
            </a:srgbClr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ývoj Franské říše od 3. století do roku 843</a:t>
            </a:r>
          </a:p>
        </p:txBody>
      </p:sp>
      <p:pic>
        <p:nvPicPr>
          <p:cNvPr id="1027" name="Picture 3" descr="C:\Users\Zuzka\Desktop\Justinien_527-565_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263" y="2087997"/>
            <a:ext cx="4457596" cy="215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506804" y="3730791"/>
            <a:ext cx="2441459" cy="646331"/>
          </a:xfrm>
          <a:prstGeom prst="rect">
            <a:avLst/>
          </a:prstGeom>
          <a:solidFill>
            <a:srgbClr val="A50021">
              <a:alpha val="61176"/>
            </a:srgb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ýchodořímská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říše zvětšená za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Justiniána I.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o severní Afriku, Itálii a jižní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Hispánii</a:t>
            </a:r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Soubor:Karldergrossesignatur.sv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068" y="699541"/>
            <a:ext cx="3086912" cy="111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076056" y="691509"/>
            <a:ext cx="1561068" cy="276999"/>
          </a:xfrm>
          <a:prstGeom prst="rect">
            <a:avLst/>
          </a:prstGeom>
          <a:solidFill>
            <a:srgbClr val="A50021">
              <a:alpha val="60000"/>
            </a:srgb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odpis Karla Velikého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810044"/>
              </p:ext>
            </p:extLst>
          </p:nvPr>
        </p:nvGraphicFramePr>
        <p:xfrm>
          <a:off x="899592" y="1275606"/>
          <a:ext cx="7560840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653535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Zuzana Kadlecová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Frankové, Karel Veliký,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lenní systém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Byzanc,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Justinián I.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popisuje nejmocnější stát středověké západní Evropy, Franskou říši, a osobnost Karla Velikého, dále pak říši Byzantskou jako následnici východořímské říše.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5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uzka\Desktop\800px-Mapa_stahovania_narodo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2" y="1131590"/>
            <a:ext cx="6000667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69979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4227934"/>
            <a:ext cx="1930978" cy="369332"/>
          </a:xfrm>
          <a:prstGeom prst="rect">
            <a:avLst/>
          </a:prstGeom>
          <a:solidFill>
            <a:srgbClr val="A5002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Stěhování národů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300192" y="699542"/>
            <a:ext cx="2736304" cy="2062103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Vpád kočovného asijského kmene HUNŮ do Evropy r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375 uvedl do pohybu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tamější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národy.  Ty začaly stupňovat svůj tlak na římské hranice a postupně začaly v římských provinciích zakládat svá království.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372200" y="3363587"/>
            <a:ext cx="2592288" cy="1477328"/>
          </a:xfrm>
          <a:prstGeom prst="rect">
            <a:avLst/>
          </a:prstGeom>
          <a:gradFill flip="none" rotWithShape="1">
            <a:gsLst>
              <a:gs pos="0">
                <a:srgbClr val="A50021">
                  <a:tint val="66000"/>
                  <a:satMod val="160000"/>
                </a:srgbClr>
              </a:gs>
              <a:gs pos="50000">
                <a:srgbClr val="A50021">
                  <a:tint val="44500"/>
                  <a:satMod val="160000"/>
                </a:srgbClr>
              </a:gs>
              <a:gs pos="100000">
                <a:srgbClr val="A5002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Nakonec byl germánským náčelníkem sesazen poslední římský císař a </a:t>
            </a:r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římská říše </a:t>
            </a:r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r. 476 přestala existovat.  = </a:t>
            </a:r>
            <a:r>
              <a:rPr lang="cs-CZ" sz="1500" b="1" cap="all" dirty="0" smtClean="0">
                <a:latin typeface="Times New Roman" pitchFamily="18" charset="0"/>
                <a:cs typeface="Times New Roman" pitchFamily="18" charset="0"/>
              </a:rPr>
              <a:t>hranice starověku a středověku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80" y="492443"/>
            <a:ext cx="68042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1074" y="1347614"/>
            <a:ext cx="8712968" cy="3139321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arbaři =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řecké označení pro obyvatele nemluvící řecky, přejato Římany, zobecnělo  pro označení nekulturního člověka, který se neumí chovat dle zvyklostí doby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Byzanc =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název Východořímské říše užívaný od 16. století, nástupce Římské říše – panovník titul římského císaře</a:t>
            </a:r>
          </a:p>
          <a:p>
            <a:pPr algn="just"/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caesaropapismus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 byzantský císař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zároveň i hlavou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církve</a:t>
            </a:r>
          </a:p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kona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 deskový obraz Krista, Madony nebo světce sloužící jako předmět uctívání;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byla jim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přisuzována zázračná moc (měla pomáhat lidem s jejich trápením)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karolinská renesance =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umělecký a životní styl doby Karla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Velikého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(návaznost na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Řím): užívání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latiny, zjednodušení abecedy,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rozvoj architektury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podpora vzdělanosti (knih),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majordomové =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 Franské říši nejvyšší úředníci, správci dvora a země</a:t>
            </a:r>
          </a:p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arka =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pohraniční území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ranské říše, zabezpečení země před útoky nepřátel zvnějšku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2050" y="1059582"/>
            <a:ext cx="6208567" cy="181588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zemí dnešní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Francie, Švýcarska, Nizozemí, Belgie a Německa</a:t>
            </a:r>
          </a:p>
          <a:p>
            <a:pPr marL="342900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zakladatelem 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CHLODVÍK I.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(† 511) – dynastie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MEROVEJCI</a:t>
            </a:r>
          </a:p>
          <a:p>
            <a:pPr marL="1714500" lvl="3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sjednocení Franků, přijetí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křesťanství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1714500" lvl="3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dvozeno tradiční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jméno fr. králů Ludvík</a:t>
            </a:r>
          </a:p>
          <a:p>
            <a:pPr marL="342900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postupný úpadek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moci = růst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vlivu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majordomů</a:t>
            </a:r>
          </a:p>
          <a:p>
            <a:pPr marL="342900" indent="-342900" algn="just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rozpad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říše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zastaven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uchopením moci majordomem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KARLEM MARTELEM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KLADIVEM) -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jeho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syn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Pipin Krátký: zakladatel nové panovnické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dynastie =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KARLOVCI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6660232" y="627534"/>
            <a:ext cx="1944216" cy="1033272"/>
          </a:xfrm>
          <a:prstGeom prst="horizontalScroll">
            <a:avLst/>
          </a:prstGeom>
          <a:solidFill>
            <a:srgbClr val="FF0066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Říše Franků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2050" y="2975241"/>
            <a:ext cx="4499950" cy="203132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vrchol rozkvětu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říše za vlády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KARLA VELIKÉHO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zdatný vojevůdce i diplomat</a:t>
            </a:r>
          </a:p>
          <a:p>
            <a:pPr marL="342900" indent="-34290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výboje proti Arabům (na území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Španělska)</a:t>
            </a:r>
          </a:p>
          <a:p>
            <a:pPr lvl="1"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Sasům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Avarům, Slovanům</a:t>
            </a:r>
          </a:p>
          <a:p>
            <a:pPr lvl="1"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Langobardům (na území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Itálie)</a:t>
            </a:r>
          </a:p>
          <a:p>
            <a:pPr lvl="1"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 dobytém území v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vytvořen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papežský stát (774)</a:t>
            </a:r>
          </a:p>
          <a:p>
            <a:pPr lvl="1"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(odkazem: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langobardská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koruna)</a:t>
            </a:r>
          </a:p>
          <a:p>
            <a:pPr lvl="1"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spolupráce s papežem: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800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obnoveno císařství na Z -</a:t>
            </a:r>
          </a:p>
          <a:p>
            <a:pPr lvl="1"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Karel Veliký korunován papežem na císaře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ř.ř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Vodorovný svitek 5"/>
          <p:cNvSpPr/>
          <p:nvPr/>
        </p:nvSpPr>
        <p:spPr>
          <a:xfrm>
            <a:off x="4914366" y="3045538"/>
            <a:ext cx="1143000" cy="1033272"/>
          </a:xfrm>
          <a:prstGeom prst="horizontalScroll">
            <a:avLst/>
          </a:prstGeom>
          <a:solidFill>
            <a:srgbClr val="8137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Byzanc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444208" y="1864044"/>
            <a:ext cx="2592288" cy="224676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 zániku západořímské říše se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její obyvatelé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nadále považovali za Římany</a:t>
            </a:r>
          </a:p>
          <a:p>
            <a:pPr marL="285750" indent="-28575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ředním jazykem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postupně řečtina (nahradila latinu)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pory byzantských biskupů s papežem  =&gt; rozdělení církve na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západní (katolickou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 a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východní (pravoslavnou = ortodoxní)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25740" y="4227934"/>
            <a:ext cx="4222631" cy="7386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rozkvět za Justiniána I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(pol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.6. st.)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lvl="1" indent="-171450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vypracován zákoník (Justiniánův kodex)</a:t>
            </a:r>
          </a:p>
          <a:p>
            <a:pPr marL="628650" lvl="1" indent="-17145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zemní  i kulturní rozkvět (chrám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Hagia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Sofia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9" name="Tlačítko akce: Informace 8">
            <a:hlinkClick r:id="rId3" highlightClick="1"/>
          </p:cNvPr>
          <p:cNvSpPr>
            <a:spLocks noChangeAspect="1"/>
          </p:cNvSpPr>
          <p:nvPr/>
        </p:nvSpPr>
        <p:spPr>
          <a:xfrm>
            <a:off x="6084208" y="627534"/>
            <a:ext cx="360000" cy="360000"/>
          </a:xfrm>
          <a:prstGeom prst="actionButtonInformati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Informace 9">
            <a:hlinkClick r:id="rId4" highlightClick="1"/>
          </p:cNvPr>
          <p:cNvSpPr>
            <a:spLocks noChangeAspect="1"/>
          </p:cNvSpPr>
          <p:nvPr/>
        </p:nvSpPr>
        <p:spPr>
          <a:xfrm>
            <a:off x="6264208" y="3715369"/>
            <a:ext cx="360000" cy="360000"/>
          </a:xfrm>
          <a:prstGeom prst="actionButtonInformat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Video 10">
            <a:hlinkClick r:id="rId5" highlightClick="1"/>
          </p:cNvPr>
          <p:cNvSpPr>
            <a:spLocks noChangeAspect="1"/>
          </p:cNvSpPr>
          <p:nvPr/>
        </p:nvSpPr>
        <p:spPr>
          <a:xfrm>
            <a:off x="5462612" y="627534"/>
            <a:ext cx="360000" cy="360000"/>
          </a:xfrm>
          <a:prstGeom prst="actionButtonMovi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143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1158592"/>
            <a:ext cx="4922117" cy="1323439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Učení o trojím lidu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= rozdělení středověké společnosti na tři skupiny</a:t>
            </a:r>
          </a:p>
          <a:p>
            <a:pPr marL="342900" indent="-342900">
              <a:buAutoNum type="arabicPeriod"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ti, co vládnou a bojují</a:t>
            </a:r>
          </a:p>
          <a:p>
            <a:pPr marL="342900" indent="-342900">
              <a:buAutoNum type="arabicPeriod"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ti, co se modlí a prosí o ochranu Boha pro všechny</a:t>
            </a:r>
          </a:p>
          <a:p>
            <a:pPr marL="342900" indent="-342900">
              <a:buAutoNum type="arabicPeriod"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ti, co pracují, tj. zemědělci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řemeslníci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Zuzka\AppData\Local\Microsoft\Windows\Temporary Internet Files\Content.IE5\XV0TSTSR\MC9002307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10845"/>
            <a:ext cx="1111398" cy="150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Zuzka\AppData\Local\Microsoft\Windows\Temporary Internet Files\Content.IE5\P4U3Z8ZD\MC9003100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417" y="2774242"/>
            <a:ext cx="112079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Zuzka\AppData\Local\Microsoft\Windows\Temporary Internet Files\Content.IE5\XV0TSTSR\MC90025104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883" y="2867034"/>
            <a:ext cx="1253549" cy="114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Zuzka\AppData\Local\Microsoft\Windows\Temporary Internet Files\Content.IE5\EUKZGBHN\MC90019919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82" y="2482031"/>
            <a:ext cx="652856" cy="60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292080" y="681539"/>
            <a:ext cx="3744416" cy="2062103"/>
          </a:xfrm>
          <a:prstGeom prst="rect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Lenní systém</a:t>
            </a:r>
          </a:p>
          <a:p>
            <a:pPr marL="285750" indent="-285750" algn="just">
              <a:buFontTx/>
              <a:buChar char="-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anovník za služby odměňoval půdou</a:t>
            </a:r>
          </a:p>
          <a:p>
            <a:pPr marL="285750" indent="-285750" algn="just">
              <a:buFontTx/>
              <a:buChar char="-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bdarovaní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panovníkovi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zavázáni věrností pomocí lenní přísahy (pomoc ve válkách, při správě říše, při vybírání daní atd.)</a:t>
            </a:r>
          </a:p>
          <a:p>
            <a:pPr marL="285750" indent="-285750" algn="just">
              <a:buFontTx/>
              <a:buChar char="-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án zaručil leníkovi ochranu a pomoc</a:t>
            </a:r>
          </a:p>
          <a:p>
            <a:pPr marL="285750" indent="-285750" algn="just">
              <a:buFontTx/>
              <a:buChar char="-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eníci = vazalové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313381" y="2931790"/>
            <a:ext cx="4680520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„Oznamuji ti, že jsme svolali naše každoroční obecné shromáždění do východního Saska k řece Bodě … Zavazujeme tě, aby ses tam dostavil 17. července se všemi svými lidmi, dobře vyzbrojenými a vybavenými, se zbraní i zavazadly a vším zaopatřením potravinami i oděvem na dobu války. Nechť každý jezdec má štít, kopí, dlouhý i krátký meč, luk a toulec plný šípů. Na vozy naložte všechny rozmanité potřeby a také zásoby potravin na tři měsíce …“</a:t>
            </a:r>
          </a:p>
          <a:p>
            <a:pPr algn="r"/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(Z dopisu Karla Velikého jednomu z velmožů)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4277" y="4316784"/>
            <a:ext cx="411086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Za jakým účelem se shromáždění konalo?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Čím měli být jezdci vybaveni?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Proč se vojenská tažení konala převážně v letních měsících?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uzka\Desktop\660px-Treaty_of_Verdun_cs_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539" y="591039"/>
            <a:ext cx="4262307" cy="322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91273" y="3820061"/>
            <a:ext cx="6552727" cy="1323439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Po smrti Karla Velikého úpadek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státu =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rozdělení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na 3 části mezi jeho vnuky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VERDUNSKOU SMLOUVOU (843)</a:t>
            </a:r>
          </a:p>
          <a:p>
            <a:pPr marL="354013" lvl="1" indent="-342900">
              <a:buFont typeface="Arial" pitchFamily="34" charset="0"/>
              <a:buChar char="•"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Východofranská říše –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základ pro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. Německo</a:t>
            </a:r>
          </a:p>
          <a:p>
            <a:pPr marL="354013" lvl="1" indent="-342900">
              <a:buFont typeface="Arial" pitchFamily="34" charset="0"/>
              <a:buChar char="•"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Západofranská říše –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základ pro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. Francie</a:t>
            </a:r>
          </a:p>
          <a:p>
            <a:pPr marL="354013" lvl="1" indent="-342900">
              <a:buFont typeface="Arial" pitchFamily="34" charset="0"/>
              <a:buChar char="•"/>
            </a:pP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Středofranská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říše –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. Lotrinsko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aj.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země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7374" y="1203598"/>
            <a:ext cx="2624403" cy="1323439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cap="all" dirty="0" smtClean="0">
                <a:latin typeface="Times New Roman" pitchFamily="18" charset="0"/>
                <a:cs typeface="Times New Roman" pitchFamily="18" charset="0"/>
              </a:rPr>
              <a:t>Karel Veliký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vládl své říši ze sedla koně</a:t>
            </a:r>
          </a:p>
          <a:p>
            <a:pPr marL="171450" indent="-171450">
              <a:buFontTx/>
              <a:buChar char="-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oblíbeným sídlem Cáchy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628650" lvl="1" indent="-171450">
              <a:buFontTx/>
              <a:buChar char="-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oučástí paláce chrám s kamenným trůnem</a:t>
            </a:r>
          </a:p>
        </p:txBody>
      </p:sp>
      <p:pic>
        <p:nvPicPr>
          <p:cNvPr id="1027" name="Picture 3" descr="C:\Users\Zuzka\Desktop\800PX-~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76" y="3291830"/>
            <a:ext cx="230425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Zuzka\Desktop\314PX-~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045405"/>
            <a:ext cx="1368152" cy="261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 flipH="1">
            <a:off x="1314804" y="2673999"/>
            <a:ext cx="199492" cy="476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613" y="505915"/>
            <a:ext cx="1944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87824" y="699542"/>
            <a:ext cx="5832648" cy="1323439"/>
          </a:xfrm>
          <a:prstGeom prst="rect">
            <a:avLst/>
          </a:prstGeom>
          <a:solidFill>
            <a:srgbClr val="FF6600">
              <a:alpha val="45098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Corpus </a:t>
            </a:r>
            <a:r>
              <a:rPr lang="cs-CZ" sz="16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uris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Civilis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("Body of Civil Law") is the modern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 collection of fundamental works in jurisprudence, issued from 529 to 534 by order of Justinian I, Eastern Roman Emperor. It is also sometimes referred to as the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Code of Justinian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although this name belongs more properly to the part titled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Codex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Zuzka\Desktop\455px-Meister_von_San_Vitale_in_Raven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61261"/>
            <a:ext cx="2454831" cy="323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adlecova\Desktop\Corpus_Iuris_Civilis_0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47033"/>
            <a:ext cx="1965160" cy="275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dlecova\Desktop\Aya_sofy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05379"/>
            <a:ext cx="3620120" cy="243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236296" y="1191460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000" b="1" dirty="0" smtClean="0">
                <a:solidFill>
                  <a:srgbClr val="813763"/>
                </a:solidFill>
              </a:rPr>
              <a:t>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24167"/>
              </p:ext>
            </p:extLst>
          </p:nvPr>
        </p:nvGraphicFramePr>
        <p:xfrm>
          <a:off x="395536" y="1203598"/>
          <a:ext cx="6768752" cy="362712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186545"/>
                <a:gridCol w="3582207"/>
              </a:tblGrid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Mezi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známé franské panovníky patří 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Justinián 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Odoaker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Karel Veliký.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Karel IV.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Roku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800 došlo ke…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korunovaci Karla Velikého císařem.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ovládnutí Franské říše Byzancí.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sjednocení Franků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Chlodvíkem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vzniku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papežského státu.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Pojem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barbar označuje 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obyvatele Barbadosu.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nekulturního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člověka.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poddaného krále.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půdu darovanou panovníkovi.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Spojení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nejvyšší světské a církevní moci v jedné osobě označujeme pojmem 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majordomus.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caesarismus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marka.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 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caesaropapismus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62385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7715" y="1347614"/>
            <a:ext cx="8636916" cy="24929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Kol. autorů, Dějepis 7. Středověk a počátky nové doby. 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čebnice pro základní školy a víceletá gymnázia, Plzeň, Fraus 2009, s. 24-27.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Obrázky z databáze klipart.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cs.wikipedia.org/wiki/Soubor:Frankish_Empire_481_to_814-en.svg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cs.wikipedia.org/wiki/Soubor:Justinien_527-565.svg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cs.wikipedia.org/wiki/Soubor:Karldergrossesignatur.svg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cs.wikipedia.org/wiki/Soubor:Mapa_stahovania_narodov.png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cs.wikipedia.org/wiki/Soubor:Treaty_of_Verdun_cs.svg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cs.wikipedia.org/wiki/Soubor:K%C3%B6nigsthron_Aachener_Dom.jpg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cs.wikipedia.org/wiki/Soubor:Albrecht_D%C3%BCrer_047.jpg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en.wikipedia.org/wiki/File:Meister_von_San_Vitale_in_Ravenna.jpg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10"/>
              </a:rPr>
              <a:t>cs.wikipedia.org/wiki/Soubor:Corpus_Iuris_Civilis_02.jpg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cs.wikipedia.org/wiki/Soubor:Aya_sofya.jpg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12"/>
              </a:rPr>
              <a:t>www.youtube.com/watch?v=FY028EpStos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4), poslední přístup 29. 3. 2013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1334</Words>
  <Application>Microsoft Office PowerPoint</Application>
  <PresentationFormat>Předvádění na obrazovce (16:9)</PresentationFormat>
  <Paragraphs>153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8.1 Franská říše, Byzanc </vt:lpstr>
      <vt:lpstr>8.2 Co již víme?</vt:lpstr>
      <vt:lpstr>8.3 Jaké si řekneme nové termíny a názvy?</vt:lpstr>
      <vt:lpstr>8.4 Co si řekneme nového?</vt:lpstr>
      <vt:lpstr>8.5 Procvičení a příklady</vt:lpstr>
      <vt:lpstr>8.6 Něco navíc pro šikovné</vt:lpstr>
      <vt:lpstr>8.7 CLIL</vt:lpstr>
      <vt:lpstr>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171</cp:revision>
  <dcterms:created xsi:type="dcterms:W3CDTF">2010-10-18T18:21:56Z</dcterms:created>
  <dcterms:modified xsi:type="dcterms:W3CDTF">2013-03-29T14:03:20Z</dcterms:modified>
</cp:coreProperties>
</file>