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59" r:id="rId4"/>
    <p:sldId id="264" r:id="rId5"/>
    <p:sldId id="260" r:id="rId6"/>
    <p:sldId id="261" r:id="rId7"/>
    <p:sldId id="262" r:id="rId8"/>
    <p:sldId id="263" r:id="rId9"/>
    <p:sldId id="265" r:id="rId10"/>
    <p:sldId id="266" r:id="rId1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3399"/>
    <a:srgbClr val="813763"/>
    <a:srgbClr val="CC0000"/>
    <a:srgbClr val="FFCC00"/>
    <a:srgbClr val="51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řední styl 2 – zvýraznění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Střední styl 4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Střední styl 1 – zvýraznění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Světlý styl 1 – zvýraznění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99" d="100"/>
          <a:sy n="99" d="100"/>
        </p:scale>
        <p:origin x="-372"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33583E-89BF-4ECB-AA3F-75DD3E829E63}" type="datetimeFigureOut">
              <a:rPr lang="cs-CZ" smtClean="0"/>
              <a:pPr/>
              <a:t>15.4.2013</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771979-99DB-4828-878C-66DC5CF305D5}" type="slidenum">
              <a:rPr lang="cs-CZ" smtClean="0"/>
              <a:pPr/>
              <a:t>‹#›</a:t>
            </a:fld>
            <a:endParaRPr lang="cs-CZ"/>
          </a:p>
        </p:txBody>
      </p:sp>
    </p:spTree>
    <p:extLst>
      <p:ext uri="{BB962C8B-B14F-4D97-AF65-F5344CB8AC3E}">
        <p14:creationId xmlns:p14="http://schemas.microsoft.com/office/powerpoint/2010/main" val="55917076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cs-CZ" smtClean="0"/>
              <a:t>Elektronická učebnice - Základní škola Děčín VI, Na Stráni 879/2, příspěvková organizace</a:t>
            </a: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527786-DE88-4C02-A0B7-082242F2B663}" type="datetimeFigureOut">
              <a:rPr lang="cs-CZ" smtClean="0"/>
              <a:pPr/>
              <a:t>15.4.2013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757F8-8F25-4CF1-88DC-C9C420F53004}" type="slidenum">
              <a:rPr lang="cs-CZ" smtClean="0"/>
              <a:pPr/>
              <a:t>‹#›</a:t>
            </a:fld>
            <a:endParaRPr lang="cs-CZ"/>
          </a:p>
        </p:txBody>
      </p:sp>
    </p:spTree>
    <p:extLst>
      <p:ext uri="{BB962C8B-B14F-4D97-AF65-F5344CB8AC3E}">
        <p14:creationId xmlns:p14="http://schemas.microsoft.com/office/powerpoint/2010/main" val="266137682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1</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2</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3</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4</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5</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6</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7</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A7C757F8-8F25-4CF1-88DC-C9C420F53004}" type="slidenum">
              <a:rPr lang="cs-CZ" smtClean="0"/>
              <a:pPr/>
              <a:t>8</a:t>
            </a:fld>
            <a:endParaRPr lang="cs-CZ"/>
          </a:p>
        </p:txBody>
      </p:sp>
      <p:sp>
        <p:nvSpPr>
          <p:cNvPr id="5" name="Zástupný symbol pro záhlaví 4"/>
          <p:cNvSpPr>
            <a:spLocks noGrp="1"/>
          </p:cNvSpPr>
          <p:nvPr>
            <p:ph type="hdr" sz="quarter" idx="11"/>
          </p:nvPr>
        </p:nvSpPr>
        <p:spPr/>
        <p:txBody>
          <a:bodyPr/>
          <a:lstStyle/>
          <a:p>
            <a:r>
              <a:rPr lang="cs-CZ" smtClean="0"/>
              <a:t>Elektronická učebnice - Základní škola Děčín VI, Na Stráni 879/2, příspěvková organizace</a:t>
            </a:r>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597819"/>
            <a:ext cx="7772400" cy="1102519"/>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1F946E6A-BCBB-4397-B238-D9666C12CA33}" type="datetime1">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984DB5B-C4F9-421B-B915-96C77EBC177D}" type="datetime1">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05979"/>
            <a:ext cx="2057400" cy="4388644"/>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05979"/>
            <a:ext cx="6019800" cy="4388644"/>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1027F35-795A-4B52-AF4B-8AF9D6F591C2}" type="datetime1">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B4B4C2E-6E06-4E9C-9D85-8F31E0E288E6}" type="datetime1">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3305176"/>
            <a:ext cx="7772400" cy="1021556"/>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F4ABC8E-B95F-4149-9A9A-D11A584EB29D}" type="datetime1">
              <a:rPr lang="cs-CZ" smtClean="0"/>
              <a:pPr/>
              <a:t>15.4.2013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9A0DED4-D2BA-48CB-B2B6-1875E7FDB29C}" type="datetime1">
              <a:rPr lang="cs-CZ" smtClean="0"/>
              <a:pPr/>
              <a:t>15.4.2013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829A91E-1CCF-40B7-8986-DCBC22B998A1}" type="datetime1">
              <a:rPr lang="cs-CZ" smtClean="0"/>
              <a:pPr/>
              <a:t>15.4.2013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9ECEE0F-07E8-4FA4-BC5E-B1097BC39F9A}" type="datetime1">
              <a:rPr lang="cs-CZ" smtClean="0"/>
              <a:pPr/>
              <a:t>15.4.2013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561AB1-11DE-4681-8765-EB93C13598AF}" type="datetime1">
              <a:rPr lang="cs-CZ" smtClean="0"/>
              <a:pPr/>
              <a:t>15.4.2013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1" y="204787"/>
            <a:ext cx="3008313" cy="871538"/>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F688AF0-EED2-4674-8E08-6CB36054DDEB}" type="datetime1">
              <a:rPr lang="cs-CZ" smtClean="0"/>
              <a:pPr/>
              <a:t>15.4.2013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3600450"/>
            <a:ext cx="5486400" cy="425054"/>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ECB1AB8-A318-494C-B197-385F53BD80D4}" type="datetime1">
              <a:rPr lang="cs-CZ" smtClean="0"/>
              <a:pPr/>
              <a:t>15.4.2013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B5059B0-F0F3-4110-8E3E-B7F9093C10A3}"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00">
            <a:alpha val="50000"/>
          </a:srgb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3ACAF81-B0B1-45DF-898B-A867B8150E23}" type="datetime1">
              <a:rPr lang="cs-CZ" smtClean="0"/>
              <a:pPr/>
              <a:t>15.4.2013</a:t>
            </a:fld>
            <a:endParaRPr lang="cs-CZ"/>
          </a:p>
        </p:txBody>
      </p:sp>
      <p:sp>
        <p:nvSpPr>
          <p:cNvPr id="5" name="Zástupný symbol pro zápatí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5059B0-F0F3-4110-8E3E-B7F9093C10A3}"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dejiny.ceskatelevize.cz/208552116230017/"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VZyvYEL49Uw" TargetMode="External"/><Relationship Id="rId5" Type="http://schemas.openxmlformats.org/officeDocument/2006/relationships/hyperlink" Target="http://www.youtube.com/watch?v=RoexbOTBjLs"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hyperlink" Target="http://hubblesite.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82.114.195.35:90/Vyuka/Jel%C3%ADnek%20Tom%C3%A1%C5%A1/3.%20RO%C4%8CN%C3%8DK/evropa%20jazyky%20mapa.jpg" TargetMode="External"/><Relationship Id="rId3" Type="http://schemas.openxmlformats.org/officeDocument/2006/relationships/hyperlink" Target="http://www.prvnia.xf.cz/nitra/germanske_stehovani2.JPG" TargetMode="External"/><Relationship Id="rId7" Type="http://schemas.openxmlformats.org/officeDocument/2006/relationships/hyperlink" Target="http://cs.wikipedia.org/wiki/Soubor:Hunnen.jpg" TargetMode="External"/><Relationship Id="rId2" Type="http://schemas.openxmlformats.org/officeDocument/2006/relationships/hyperlink" Target="http://cs.wikipedia.org/wiki/Soubor:Heinrich_Leutemann,_Pl%C3%BCnderung_Roms_durch_die_Vandalen_(c._1860%E2%80%931880).jpg" TargetMode="External"/><Relationship Id="rId1" Type="http://schemas.openxmlformats.org/officeDocument/2006/relationships/slideLayout" Target="../slideLayouts/slideLayout7.xml"/><Relationship Id="rId6" Type="http://schemas.openxmlformats.org/officeDocument/2006/relationships/hyperlink" Target="http://cs.wikipedia.org/wiki/Soubor:Theodorich_Ostrogot.jpg" TargetMode="External"/><Relationship Id="rId5" Type="http://schemas.openxmlformats.org/officeDocument/2006/relationships/hyperlink" Target="http://www.zkola.cz/zkedu/pedagogictipracovnici/kabinetspolecenskychvedaumeni/metodickematerialyvyukoveprogramy/vyukovematerialyzdejepisu/21315.aspx" TargetMode="External"/><Relationship Id="rId4" Type="http://schemas.openxmlformats.org/officeDocument/2006/relationships/hyperlink" Target="http://cs.wikipedia.org/wiki/Soubor:Atilla_fl%C3%A9au_de_dieu.jpg" TargetMode="External"/><Relationship Id="rId9" Type="http://schemas.openxmlformats.org/officeDocument/2006/relationships/hyperlink" Target="http://en.wikipedia.org/wiki/File:Attila_Museu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3518"/>
            <a:ext cx="5508104"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.1 Stěhování národů, Barbarské státy</a:t>
            </a:r>
            <a:endParaRPr lang="cs-CZ" sz="2500" b="1" dirty="0">
              <a:latin typeface="Times New Roman" pitchFamily="18" charset="0"/>
              <a:cs typeface="Times New Roman" pitchFamily="18" charset="0"/>
            </a:endParaRPr>
          </a:p>
        </p:txBody>
      </p:sp>
      <p:sp>
        <p:nvSpPr>
          <p:cNvPr id="24" name="TextovéPole 2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000" dirty="0">
                <a:solidFill>
                  <a:schemeClr val="accent3">
                    <a:lumMod val="50000"/>
                  </a:schemeClr>
                </a:solidFill>
                <a:latin typeface="Times New Roman" pitchFamily="18" charset="0"/>
                <a:cs typeface="Times New Roman" pitchFamily="18" charset="0"/>
              </a:rPr>
              <a:t> </a:t>
            </a:r>
            <a:r>
              <a:rPr lang="cs-CZ" sz="1000" dirty="0" smtClean="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10" name="TextovéPole 9"/>
          <p:cNvSpPr txBox="1"/>
          <p:nvPr/>
        </p:nvSpPr>
        <p:spPr>
          <a:xfrm>
            <a:off x="0" y="4527947"/>
            <a:ext cx="9144000" cy="615553"/>
          </a:xfrm>
          <a:prstGeom prst="rect">
            <a:avLst/>
          </a:prstGeom>
          <a:solidFill>
            <a:schemeClr val="accent6">
              <a:lumMod val="40000"/>
              <a:lumOff val="60000"/>
            </a:schemeClr>
          </a:solidFill>
        </p:spPr>
        <p:txBody>
          <a:bodyPr wrap="square" rtlCol="0">
            <a:spAutoFit/>
          </a:bodyPr>
          <a:lstStyle/>
          <a:p>
            <a:endParaRPr lang="cs-CZ" sz="1200" b="1" dirty="0">
              <a:solidFill>
                <a:schemeClr val="accent3">
                  <a:lumMod val="50000"/>
                </a:schemeClr>
              </a:solidFill>
            </a:endParaRPr>
          </a:p>
          <a:p>
            <a:r>
              <a:rPr lang="cs-CZ" sz="1200" dirty="0" smtClean="0">
                <a:solidFill>
                  <a:schemeClr val="accent3">
                    <a:lumMod val="50000"/>
                  </a:schemeClr>
                </a:solidFill>
                <a:latin typeface="Times New Roman" pitchFamily="18" charset="0"/>
                <a:cs typeface="Times New Roman" pitchFamily="18" charset="0"/>
              </a:rPr>
              <a:t>Autor: </a:t>
            </a:r>
            <a:r>
              <a:rPr lang="cs-CZ" sz="1200" b="1" dirty="0" smtClean="0">
                <a:solidFill>
                  <a:schemeClr val="accent3">
                    <a:lumMod val="50000"/>
                  </a:schemeClr>
                </a:solidFill>
                <a:latin typeface="Times New Roman" pitchFamily="18" charset="0"/>
                <a:cs typeface="Times New Roman" pitchFamily="18" charset="0"/>
              </a:rPr>
              <a:t> Mgr. Zuzana Kadlecová</a:t>
            </a:r>
          </a:p>
          <a:p>
            <a:endParaRPr lang="cs-CZ" sz="1000" dirty="0">
              <a:latin typeface="Times New Roman" pitchFamily="18" charset="0"/>
              <a:cs typeface="Times New Roman" pitchFamily="18" charset="0"/>
            </a:endParaRPr>
          </a:p>
        </p:txBody>
      </p:sp>
      <p:pic>
        <p:nvPicPr>
          <p:cNvPr id="11" name="obrázek 5" descr="Image"/>
          <p:cNvPicPr/>
          <p:nvPr/>
        </p:nvPicPr>
        <p:blipFill>
          <a:blip r:embed="rId3">
            <a:extLst>
              <a:ext uri="{28A0092B-C50C-407E-A947-70E740481C1C}">
                <a14:useLocalDpi xmlns:a14="http://schemas.microsoft.com/office/drawing/2010/main" val="0"/>
              </a:ext>
            </a:extLst>
          </a:blip>
          <a:srcRect/>
          <a:stretch>
            <a:fillRect/>
          </a:stretch>
        </p:blipFill>
        <p:spPr bwMode="auto">
          <a:xfrm>
            <a:off x="6090981" y="4550290"/>
            <a:ext cx="3053019" cy="593210"/>
          </a:xfrm>
          <a:prstGeom prst="rect">
            <a:avLst/>
          </a:prstGeom>
          <a:noFill/>
          <a:ln>
            <a:noFill/>
          </a:ln>
        </p:spPr>
      </p:pic>
      <p:pic>
        <p:nvPicPr>
          <p:cNvPr id="1027" name="Picture 3" descr="C:\Users\kadlecova\AppData\Local\Microsoft\Windows\Temporary Internet Files\Content.IE5\9PUM8190\MC90044045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86600">
            <a:off x="2503967" y="2934929"/>
            <a:ext cx="118538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dlecova\AppData\Local\Microsoft\Windows\Temporary Internet Files\Content.IE5\V0KEVOCI\MC9004404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8296" y="1315122"/>
            <a:ext cx="1699993" cy="1400644"/>
          </a:xfrm>
          <a:prstGeom prst="rect">
            <a:avLst/>
          </a:prstGeom>
          <a:noFill/>
          <a:extLst>
            <a:ext uri="{909E8E84-426E-40DD-AFC4-6F175D3DCCD1}">
              <a14:hiddenFill xmlns:a14="http://schemas.microsoft.com/office/drawing/2010/main">
                <a:solidFill>
                  <a:srgbClr val="FFFFFF"/>
                </a:solidFill>
              </a14:hiddenFill>
            </a:ext>
          </a:extLst>
        </p:spPr>
      </p:pic>
      <p:sp>
        <p:nvSpPr>
          <p:cNvPr id="3" name="Mrak 2"/>
          <p:cNvSpPr/>
          <p:nvPr/>
        </p:nvSpPr>
        <p:spPr>
          <a:xfrm>
            <a:off x="107504" y="984672"/>
            <a:ext cx="4032448" cy="1871965"/>
          </a:xfrm>
          <a:prstGeom prst="cloud">
            <a:avLst/>
          </a:prstGeom>
          <a:solidFill>
            <a:srgbClr val="CC0000">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tx1"/>
                </a:solidFill>
                <a:latin typeface="Times New Roman" pitchFamily="18" charset="0"/>
                <a:cs typeface="Times New Roman" pitchFamily="18" charset="0"/>
              </a:rPr>
              <a:t>Pro jednání osob, které svévolně poškozují a ničí cizí majetek, se vžilo označení VANDAL.</a:t>
            </a:r>
          </a:p>
          <a:p>
            <a:pPr algn="ctr"/>
            <a:r>
              <a:rPr lang="cs-CZ" sz="1400" b="1" dirty="0" smtClean="0">
                <a:solidFill>
                  <a:schemeClr val="tx1"/>
                </a:solidFill>
                <a:latin typeface="Times New Roman" pitchFamily="18" charset="0"/>
                <a:cs typeface="Times New Roman" pitchFamily="18" charset="0"/>
              </a:rPr>
              <a:t>Od čeho/koho je toto jméno odvozeno?</a:t>
            </a:r>
            <a:endParaRPr lang="cs-CZ" sz="1400" b="1" dirty="0">
              <a:solidFill>
                <a:schemeClr val="tx1"/>
              </a:solidFill>
              <a:latin typeface="Times New Roman" pitchFamily="18" charset="0"/>
              <a:cs typeface="Times New Roman" pitchFamily="18" charset="0"/>
            </a:endParaRPr>
          </a:p>
        </p:txBody>
      </p:sp>
      <p:sp>
        <p:nvSpPr>
          <p:cNvPr id="4" name="Mrak 3"/>
          <p:cNvSpPr/>
          <p:nvPr/>
        </p:nvSpPr>
        <p:spPr>
          <a:xfrm>
            <a:off x="5928289" y="699542"/>
            <a:ext cx="3024336" cy="1728192"/>
          </a:xfrm>
          <a:prstGeom prst="cloud">
            <a:avLst/>
          </a:prstGeom>
          <a:solidFill>
            <a:srgbClr val="CC0000">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tx1"/>
                </a:solidFill>
                <a:latin typeface="Times New Roman" pitchFamily="18" charset="0"/>
                <a:cs typeface="Times New Roman" pitchFamily="18" charset="0"/>
              </a:rPr>
              <a:t>Přeci podle germánského kmene </a:t>
            </a:r>
            <a:r>
              <a:rPr lang="cs-CZ" sz="1400" b="1" cap="all" dirty="0" smtClean="0">
                <a:solidFill>
                  <a:schemeClr val="tx1"/>
                </a:solidFill>
                <a:latin typeface="Times New Roman" pitchFamily="18" charset="0"/>
                <a:cs typeface="Times New Roman" pitchFamily="18" charset="0"/>
              </a:rPr>
              <a:t>Vandalů</a:t>
            </a:r>
            <a:r>
              <a:rPr lang="cs-CZ" sz="1400" b="1" dirty="0" smtClean="0">
                <a:solidFill>
                  <a:schemeClr val="tx1"/>
                </a:solidFill>
                <a:latin typeface="Times New Roman" pitchFamily="18" charset="0"/>
                <a:cs typeface="Times New Roman" pitchFamily="18" charset="0"/>
              </a:rPr>
              <a:t>, který roku 455 dobyl velkou část Itálie a vyplenil Řím.</a:t>
            </a:r>
            <a:endParaRPr lang="cs-CZ" sz="1400" b="1" dirty="0">
              <a:solidFill>
                <a:schemeClr val="tx1"/>
              </a:solidFill>
              <a:latin typeface="Times New Roman" pitchFamily="18" charset="0"/>
              <a:cs typeface="Times New Roman" pitchFamily="18" charset="0"/>
            </a:endParaRPr>
          </a:p>
        </p:txBody>
      </p:sp>
      <p:sp>
        <p:nvSpPr>
          <p:cNvPr id="5" name="Mrak 4"/>
          <p:cNvSpPr/>
          <p:nvPr/>
        </p:nvSpPr>
        <p:spPr>
          <a:xfrm>
            <a:off x="4139952" y="2888461"/>
            <a:ext cx="2664296" cy="1317156"/>
          </a:xfrm>
          <a:prstGeom prst="cloud">
            <a:avLst/>
          </a:prstGeom>
          <a:solidFill>
            <a:srgbClr val="CC0000">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dirty="0" smtClean="0">
                <a:solidFill>
                  <a:schemeClr val="tx1"/>
                </a:solidFill>
                <a:latin typeface="Times New Roman" pitchFamily="18" charset="0"/>
                <a:cs typeface="Times New Roman" pitchFamily="18" charset="0"/>
              </a:rPr>
              <a:t>Vandalové? Germáni? Pojďme si o nich zjistit něco bližšího. </a:t>
            </a:r>
            <a:endParaRPr lang="cs-CZ" sz="1400" b="1" dirty="0">
              <a:solidFill>
                <a:schemeClr val="tx1"/>
              </a:solidFill>
              <a:latin typeface="Times New Roman" pitchFamily="18" charset="0"/>
              <a:cs typeface="Times New Roman" pitchFamily="18" charset="0"/>
            </a:endParaRPr>
          </a:p>
        </p:txBody>
      </p:sp>
      <p:pic>
        <p:nvPicPr>
          <p:cNvPr id="1029" name="Picture 5" descr="C:\Users\kadlecova\AppData\Local\Microsoft\Windows\Temporary Internet Files\Content.IE5\V0KEVOCI\MP90038610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512" y="3032655"/>
            <a:ext cx="1944216" cy="13887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dlecova\Desktop\478PX-~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40457" y="2514172"/>
            <a:ext cx="1519410" cy="1907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 calcmode="lin" valueType="num">
                                      <p:cBhvr additive="base">
                                        <p:cTn id="15" dur="500" fill="hold"/>
                                        <p:tgtEl>
                                          <p:spTgt spid="1029"/>
                                        </p:tgtEl>
                                        <p:attrNameLst>
                                          <p:attrName>ppt_x</p:attrName>
                                        </p:attrNameLst>
                                      </p:cBhvr>
                                      <p:tavLst>
                                        <p:tav tm="0">
                                          <p:val>
                                            <p:strVal val="#ppt_x"/>
                                          </p:val>
                                        </p:tav>
                                        <p:tav tm="100000">
                                          <p:val>
                                            <p:strVal val="#ppt_x"/>
                                          </p:val>
                                        </p:tav>
                                      </p:tavLst>
                                    </p:anim>
                                    <p:anim calcmode="lin" valueType="num">
                                      <p:cBhvr additive="base">
                                        <p:cTn id="16"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3" name="Nadpis 1"/>
          <p:cNvSpPr txBox="1">
            <a:spLocks/>
          </p:cNvSpPr>
          <p:nvPr/>
        </p:nvSpPr>
        <p:spPr>
          <a:xfrm>
            <a:off x="20150" y="498603"/>
            <a:ext cx="3831769"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.10 Anotace</a:t>
            </a:r>
            <a:endParaRPr lang="cs-CZ" sz="2500" b="1" dirty="0">
              <a:latin typeface="Times New Roman" pitchFamily="18" charset="0"/>
              <a:cs typeface="Times New Roman" pitchFamily="18" charset="0"/>
            </a:endParaRPr>
          </a:p>
        </p:txBody>
      </p:sp>
      <p:graphicFrame>
        <p:nvGraphicFramePr>
          <p:cNvPr id="4" name="Tabulka 3"/>
          <p:cNvGraphicFramePr>
            <a:graphicFrameLocks noGrp="1"/>
          </p:cNvGraphicFramePr>
          <p:nvPr>
            <p:extLst>
              <p:ext uri="{D42A27DB-BD31-4B8C-83A1-F6EECF244321}">
                <p14:modId xmlns:p14="http://schemas.microsoft.com/office/powerpoint/2010/main" val="71773369"/>
              </p:ext>
            </p:extLst>
          </p:nvPr>
        </p:nvGraphicFramePr>
        <p:xfrm>
          <a:off x="1043608" y="1275606"/>
          <a:ext cx="7272808" cy="3249978"/>
        </p:xfrm>
        <a:graphic>
          <a:graphicData uri="http://schemas.openxmlformats.org/drawingml/2006/table">
            <a:tbl>
              <a:tblPr firstRow="1" bandRow="1">
                <a:tableStyleId>{10A1B5D5-9B99-4C35-A422-299274C87663}</a:tableStyleId>
              </a:tblPr>
              <a:tblGrid>
                <a:gridCol w="1907305"/>
                <a:gridCol w="5365503"/>
              </a:tblGrid>
              <a:tr h="545574">
                <a:tc>
                  <a:txBody>
                    <a:bodyPr/>
                    <a:lstStyle/>
                    <a:p>
                      <a:r>
                        <a:rPr lang="cs-CZ" dirty="0" smtClean="0">
                          <a:latin typeface="Times New Roman" pitchFamily="18" charset="0"/>
                          <a:cs typeface="Times New Roman" pitchFamily="18" charset="0"/>
                        </a:rPr>
                        <a:t>Autor</a:t>
                      </a:r>
                      <a:endParaRPr lang="cs-CZ" dirty="0">
                        <a:latin typeface="Times New Roman" pitchFamily="18" charset="0"/>
                        <a:cs typeface="Times New Roman" pitchFamily="18" charset="0"/>
                      </a:endParaRPr>
                    </a:p>
                  </a:txBody>
                  <a:tcPr/>
                </a:tc>
                <a:tc>
                  <a:txBody>
                    <a:bodyPr/>
                    <a:lstStyle/>
                    <a:p>
                      <a:r>
                        <a:rPr lang="cs-CZ" dirty="0" smtClean="0">
                          <a:latin typeface="Times New Roman" pitchFamily="18" charset="0"/>
                          <a:cs typeface="Times New Roman" pitchFamily="18" charset="0"/>
                        </a:rPr>
                        <a:t>Mgr. Zuzana Kadlecová</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Období</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01</a:t>
                      </a:r>
                      <a:r>
                        <a:rPr lang="cs-CZ" baseline="0" dirty="0" smtClean="0">
                          <a:latin typeface="Times New Roman" pitchFamily="18" charset="0"/>
                          <a:cs typeface="Times New Roman" pitchFamily="18" charset="0"/>
                        </a:rPr>
                        <a:t> – 06/2013</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7</a:t>
                      </a:r>
                      <a:r>
                        <a:rPr lang="cs-CZ" smtClean="0">
                          <a:latin typeface="Times New Roman" pitchFamily="18" charset="0"/>
                          <a:cs typeface="Times New Roman" pitchFamily="18" charset="0"/>
                        </a:rPr>
                        <a:t>. </a:t>
                      </a:r>
                      <a:r>
                        <a:rPr lang="cs-CZ" dirty="0" smtClean="0">
                          <a:latin typeface="Times New Roman" pitchFamily="18" charset="0"/>
                          <a:cs typeface="Times New Roman" pitchFamily="18" charset="0"/>
                        </a:rPr>
                        <a:t>ročník</a:t>
                      </a:r>
                      <a:endParaRPr lang="cs-CZ" dirty="0">
                        <a:latin typeface="Times New Roman" pitchFamily="18" charset="0"/>
                        <a:cs typeface="Times New Roman" pitchFamily="18" charset="0"/>
                      </a:endParaRPr>
                    </a:p>
                  </a:txBody>
                  <a:tcPr/>
                </a:tc>
              </a:tr>
              <a:tr h="553152">
                <a:tc>
                  <a:txBody>
                    <a:bodyPr/>
                    <a:lstStyle/>
                    <a:p>
                      <a:r>
                        <a:rPr lang="cs-CZ" dirty="0" smtClean="0">
                          <a:latin typeface="Times New Roman" pitchFamily="18" charset="0"/>
                          <a:cs typeface="Times New Roman" pitchFamily="18" charset="0"/>
                        </a:rPr>
                        <a:t>Klíčová slova</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Stěhování národů, Hunové, Germáni,</a:t>
                      </a:r>
                      <a:r>
                        <a:rPr lang="cs-CZ" baseline="0" dirty="0" smtClean="0">
                          <a:latin typeface="Times New Roman" pitchFamily="18" charset="0"/>
                          <a:cs typeface="Times New Roman" pitchFamily="18" charset="0"/>
                        </a:rPr>
                        <a:t> Frankové, Gótové, Vandalové, Langobardi.</a:t>
                      </a:r>
                      <a:endParaRPr lang="cs-CZ" dirty="0">
                        <a:latin typeface="Times New Roman" pitchFamily="18" charset="0"/>
                        <a:cs typeface="Times New Roman" pitchFamily="18" charset="0"/>
                      </a:endParaRPr>
                    </a:p>
                  </a:txBody>
                  <a:tcPr/>
                </a:tc>
              </a:tr>
              <a:tr h="958020">
                <a:tc>
                  <a:txBody>
                    <a:bodyPr/>
                    <a:lstStyle/>
                    <a:p>
                      <a:r>
                        <a:rPr lang="cs-CZ" dirty="0" smtClean="0">
                          <a:latin typeface="Times New Roman" pitchFamily="18" charset="0"/>
                          <a:cs typeface="Times New Roman" pitchFamily="18" charset="0"/>
                        </a:rPr>
                        <a:t>Anotace</a:t>
                      </a:r>
                      <a:endParaRPr lang="cs-CZ" dirty="0">
                        <a:latin typeface="Times New Roman" pitchFamily="18" charset="0"/>
                        <a:cs typeface="Times New Roman" pitchFamily="18" charset="0"/>
                      </a:endParaRPr>
                    </a:p>
                  </a:txBody>
                  <a:tcPr/>
                </a:tc>
                <a:tc>
                  <a:txBody>
                    <a:bodyPr/>
                    <a:lstStyle/>
                    <a:p>
                      <a:pPr algn="just"/>
                      <a:r>
                        <a:rPr lang="cs-CZ" dirty="0" smtClean="0">
                          <a:latin typeface="Times New Roman" pitchFamily="18" charset="0"/>
                          <a:cs typeface="Times New Roman" pitchFamily="18" charset="0"/>
                        </a:rPr>
                        <a:t>Prezentace vysvětluje</a:t>
                      </a:r>
                      <a:r>
                        <a:rPr lang="cs-CZ" baseline="0" dirty="0" smtClean="0">
                          <a:latin typeface="Times New Roman" pitchFamily="18" charset="0"/>
                          <a:cs typeface="Times New Roman" pitchFamily="18" charset="0"/>
                        </a:rPr>
                        <a:t> pojem stěhování národů a následné utváření tzv. barbarských říší na území bývalé západořímské říše.</a:t>
                      </a:r>
                      <a:endParaRPr lang="cs-CZ"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2839515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699792"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.2 Co již víme?</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3" y="490625"/>
            <a:ext cx="5364088" cy="46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ovéPole 2"/>
          <p:cNvSpPr txBox="1"/>
          <p:nvPr/>
        </p:nvSpPr>
        <p:spPr>
          <a:xfrm>
            <a:off x="227129" y="1059582"/>
            <a:ext cx="3408767" cy="1169551"/>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solidFill>
              <a:schemeClr val="tx1"/>
            </a:solidFill>
          </a:ln>
        </p:spPr>
        <p:txBody>
          <a:bodyPr wrap="square" rtlCol="0">
            <a:spAutoFit/>
          </a:bodyPr>
          <a:lstStyle/>
          <a:p>
            <a:pPr algn="just"/>
            <a:r>
              <a:rPr lang="cs-CZ" sz="1400" b="1" u="sng" dirty="0" smtClean="0">
                <a:latin typeface="Times New Roman" pitchFamily="18" charset="0"/>
                <a:cs typeface="Times New Roman" pitchFamily="18" charset="0"/>
              </a:rPr>
              <a:t>Germáni </a:t>
            </a:r>
          </a:p>
          <a:p>
            <a:pPr marL="171450" indent="-171450" algn="just">
              <a:buFontTx/>
              <a:buChar char="-"/>
            </a:pPr>
            <a:r>
              <a:rPr lang="cs-CZ" sz="1400" dirty="0">
                <a:latin typeface="Times New Roman" pitchFamily="18" charset="0"/>
                <a:cs typeface="Times New Roman" pitchFamily="18" charset="0"/>
              </a:rPr>
              <a:t>p</a:t>
            </a:r>
            <a:r>
              <a:rPr lang="cs-CZ" sz="1400" dirty="0" smtClean="0">
                <a:latin typeface="Times New Roman" pitchFamily="18" charset="0"/>
                <a:cs typeface="Times New Roman" pitchFamily="18" charset="0"/>
              </a:rPr>
              <a:t>ředevším zemědělci žijící na sever od římské říše</a:t>
            </a:r>
          </a:p>
          <a:p>
            <a:pPr marL="171450" indent="-171450" algn="just">
              <a:buFontTx/>
              <a:buChar char="-"/>
            </a:pPr>
            <a:r>
              <a:rPr lang="cs-CZ" sz="1400" dirty="0" smtClean="0">
                <a:latin typeface="Times New Roman" pitchFamily="18" charset="0"/>
                <a:cs typeface="Times New Roman" pitchFamily="18" charset="0"/>
              </a:rPr>
              <a:t>Římané jim bránili ve vstupu na své území</a:t>
            </a:r>
          </a:p>
          <a:p>
            <a:pPr marL="171450" indent="-171450" algn="just">
              <a:buFontTx/>
              <a:buChar char="-"/>
            </a:pPr>
            <a:r>
              <a:rPr lang="cs-CZ" sz="1400" dirty="0">
                <a:latin typeface="Times New Roman" pitchFamily="18" charset="0"/>
                <a:cs typeface="Times New Roman" pitchFamily="18" charset="0"/>
              </a:rPr>
              <a:t>z</a:t>
            </a:r>
            <a:r>
              <a:rPr lang="cs-CZ" sz="1400" dirty="0" smtClean="0">
                <a:latin typeface="Times New Roman" pitchFamily="18" charset="0"/>
                <a:cs typeface="Times New Roman" pitchFamily="18" charset="0"/>
              </a:rPr>
              <a:t>měna situace po vpádu Hunů do Evropy</a:t>
            </a:r>
          </a:p>
        </p:txBody>
      </p:sp>
      <p:sp>
        <p:nvSpPr>
          <p:cNvPr id="4" name="TextovéPole 3"/>
          <p:cNvSpPr txBox="1"/>
          <p:nvPr/>
        </p:nvSpPr>
        <p:spPr>
          <a:xfrm>
            <a:off x="107504" y="3147814"/>
            <a:ext cx="3408767" cy="181588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0" scaled="1"/>
            <a:tileRect/>
          </a:gradFill>
          <a:ln>
            <a:solidFill>
              <a:schemeClr val="tx1"/>
            </a:solidFill>
          </a:ln>
        </p:spPr>
        <p:txBody>
          <a:bodyPr wrap="square" rtlCol="0">
            <a:spAutoFit/>
          </a:bodyPr>
          <a:lstStyle/>
          <a:p>
            <a:pPr algn="just"/>
            <a:r>
              <a:rPr lang="cs-CZ" sz="1400" b="1" u="sng" dirty="0" smtClean="0">
                <a:latin typeface="Times New Roman" pitchFamily="18" charset="0"/>
                <a:cs typeface="Times New Roman" pitchFamily="18" charset="0"/>
              </a:rPr>
              <a:t>Hunové</a:t>
            </a:r>
          </a:p>
          <a:p>
            <a:pPr marL="171450" indent="-171450" algn="just">
              <a:buFontTx/>
              <a:buChar char="-"/>
            </a:pPr>
            <a:r>
              <a:rPr lang="cs-CZ" sz="1400" dirty="0">
                <a:latin typeface="Times New Roman" pitchFamily="18" charset="0"/>
                <a:cs typeface="Times New Roman" pitchFamily="18" charset="0"/>
              </a:rPr>
              <a:t>a</a:t>
            </a:r>
            <a:r>
              <a:rPr lang="cs-CZ" sz="1400" dirty="0" smtClean="0">
                <a:latin typeface="Times New Roman" pitchFamily="18" charset="0"/>
                <a:cs typeface="Times New Roman" pitchFamily="18" charset="0"/>
              </a:rPr>
              <a:t>sijští kočovníci</a:t>
            </a:r>
          </a:p>
          <a:p>
            <a:pPr marL="171450" indent="-171450" algn="just">
              <a:buFontTx/>
              <a:buChar char="-"/>
            </a:pPr>
            <a:r>
              <a:rPr lang="cs-CZ" sz="1400" dirty="0">
                <a:latin typeface="Times New Roman" pitchFamily="18" charset="0"/>
                <a:cs typeface="Times New Roman" pitchFamily="18" charset="0"/>
              </a:rPr>
              <a:t>z</a:t>
            </a:r>
            <a:r>
              <a:rPr lang="cs-CZ" sz="1400" dirty="0" smtClean="0">
                <a:latin typeface="Times New Roman" pitchFamily="18" charset="0"/>
                <a:cs typeface="Times New Roman" pitchFamily="18" charset="0"/>
              </a:rPr>
              <a:t>měnou klimatu donuceni k přesunu za lepšími pastvinami</a:t>
            </a:r>
          </a:p>
          <a:p>
            <a:pPr marL="171450" indent="-171450" algn="just">
              <a:buFontTx/>
              <a:buChar char="-"/>
            </a:pPr>
            <a:r>
              <a:rPr lang="cs-CZ" sz="1400" dirty="0">
                <a:latin typeface="Times New Roman" pitchFamily="18" charset="0"/>
                <a:cs typeface="Times New Roman" pitchFamily="18" charset="0"/>
              </a:rPr>
              <a:t>r</a:t>
            </a:r>
            <a:r>
              <a:rPr lang="cs-CZ" sz="1400" dirty="0" smtClean="0">
                <a:latin typeface="Times New Roman" pitchFamily="18" charset="0"/>
                <a:cs typeface="Times New Roman" pitchFamily="18" charset="0"/>
              </a:rPr>
              <a:t>. 375 vpád do Evropy</a:t>
            </a:r>
          </a:p>
          <a:p>
            <a:pPr marL="171450" indent="-171450" algn="just">
              <a:buFontTx/>
              <a:buChar char="-"/>
            </a:pPr>
            <a:r>
              <a:rPr lang="cs-CZ" sz="1400" dirty="0">
                <a:latin typeface="Times New Roman" pitchFamily="18" charset="0"/>
                <a:cs typeface="Times New Roman" pitchFamily="18" charset="0"/>
              </a:rPr>
              <a:t>p</a:t>
            </a:r>
            <a:r>
              <a:rPr lang="cs-CZ" sz="1400" dirty="0" smtClean="0">
                <a:latin typeface="Times New Roman" pitchFamily="18" charset="0"/>
                <a:cs typeface="Times New Roman" pitchFamily="18" charset="0"/>
              </a:rPr>
              <a:t>ředcházela je pověst krutých válečníků</a:t>
            </a:r>
          </a:p>
          <a:p>
            <a:pPr marL="171450" indent="-171450" algn="just">
              <a:buFontTx/>
              <a:buChar char="-"/>
            </a:pPr>
            <a:r>
              <a:rPr lang="cs-CZ" sz="1400" dirty="0">
                <a:latin typeface="Times New Roman" pitchFamily="18" charset="0"/>
                <a:cs typeface="Times New Roman" pitchFamily="18" charset="0"/>
              </a:rPr>
              <a:t>s</a:t>
            </a:r>
            <a:r>
              <a:rPr lang="cs-CZ" sz="1400" dirty="0" smtClean="0">
                <a:latin typeface="Times New Roman" pitchFamily="18" charset="0"/>
                <a:cs typeface="Times New Roman" pitchFamily="18" charset="0"/>
              </a:rPr>
              <a:t>trach z nich uvedl evropské národy do pohybu = </a:t>
            </a:r>
            <a:r>
              <a:rPr lang="cs-CZ" sz="1400" b="1" i="1" u="sng" dirty="0" smtClean="0">
                <a:latin typeface="Times New Roman" pitchFamily="18" charset="0"/>
                <a:cs typeface="Times New Roman" pitchFamily="18" charset="0"/>
              </a:rPr>
              <a:t>stěhování národů</a:t>
            </a:r>
          </a:p>
        </p:txBody>
      </p:sp>
      <p:pic>
        <p:nvPicPr>
          <p:cNvPr id="2051" name="Picture 3" descr="C:\Users\kadlecova\Desktop\467PX-~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2313531"/>
            <a:ext cx="1008112" cy="1292451"/>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528316" y="2512403"/>
            <a:ext cx="1887055" cy="461665"/>
          </a:xfrm>
          <a:prstGeom prst="rect">
            <a:avLst/>
          </a:prstGeom>
          <a:solidFill>
            <a:srgbClr val="92D050"/>
          </a:solidFill>
        </p:spPr>
        <p:txBody>
          <a:bodyPr wrap="none">
            <a:spAutoFit/>
          </a:bodyPr>
          <a:lstStyle/>
          <a:p>
            <a:r>
              <a:rPr lang="cs-CZ" sz="1200" b="1" i="1" dirty="0">
                <a:latin typeface="Times New Roman" pitchFamily="18" charset="0"/>
                <a:cs typeface="Times New Roman" pitchFamily="18" charset="0"/>
              </a:rPr>
              <a:t>Attila</a:t>
            </a:r>
            <a:r>
              <a:rPr lang="cs-CZ" sz="1200" i="1" dirty="0">
                <a:latin typeface="Times New Roman" pitchFamily="18" charset="0"/>
                <a:cs typeface="Times New Roman" pitchFamily="18" charset="0"/>
              </a:rPr>
              <a:t>, přezdívaný Bič </a:t>
            </a:r>
            <a:r>
              <a:rPr lang="cs-CZ" sz="1200" i="1" dirty="0" smtClean="0">
                <a:latin typeface="Times New Roman" pitchFamily="18" charset="0"/>
                <a:cs typeface="Times New Roman" pitchFamily="18" charset="0"/>
              </a:rPr>
              <a:t>Boží,</a:t>
            </a:r>
          </a:p>
          <a:p>
            <a:r>
              <a:rPr lang="cs-CZ" sz="1200" i="1" dirty="0">
                <a:latin typeface="Times New Roman" pitchFamily="18" charset="0"/>
                <a:cs typeface="Times New Roman" pitchFamily="18" charset="0"/>
              </a:rPr>
              <a:t>n</a:t>
            </a:r>
            <a:r>
              <a:rPr lang="cs-CZ" sz="1200" i="1" dirty="0" smtClean="0">
                <a:latin typeface="Times New Roman" pitchFamily="18" charset="0"/>
                <a:cs typeface="Times New Roman" pitchFamily="18" charset="0"/>
              </a:rPr>
              <a:t>ejmocnější z Hunů</a:t>
            </a:r>
            <a:endParaRPr lang="cs-CZ" sz="1200" i="1" dirty="0">
              <a:latin typeface="Times New Roman" pitchFamily="18" charset="0"/>
              <a:cs typeface="Times New Roman" pitchFamily="18" charset="0"/>
            </a:endParaRPr>
          </a:p>
        </p:txBody>
      </p:sp>
      <p:sp>
        <p:nvSpPr>
          <p:cNvPr id="7" name="Tlačítko akce: Video 6">
            <a:hlinkClick r:id="rId5" highlightClick="1"/>
          </p:cNvPr>
          <p:cNvSpPr>
            <a:spLocks noChangeAspect="1"/>
          </p:cNvSpPr>
          <p:nvPr/>
        </p:nvSpPr>
        <p:spPr>
          <a:xfrm>
            <a:off x="2875763" y="566542"/>
            <a:ext cx="360000" cy="360000"/>
          </a:xfrm>
          <a:prstGeom prst="actionButtonMovi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80" y="492443"/>
            <a:ext cx="6804248"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.3 Jaké si řekneme nové termíny a názvy?</a:t>
            </a:r>
            <a:endParaRPr lang="cs-CZ" sz="2500" b="1" dirty="0">
              <a:latin typeface="Times New Roman" pitchFamily="18" charset="0"/>
              <a:cs typeface="Times New Roman" pitchFamily="18" charset="0"/>
            </a:endParaRPr>
          </a:p>
        </p:txBody>
      </p:sp>
      <p:sp>
        <p:nvSpPr>
          <p:cNvPr id="18" name="TextovéPole 17"/>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4" name="TextovéPole 3"/>
          <p:cNvSpPr txBox="1"/>
          <p:nvPr/>
        </p:nvSpPr>
        <p:spPr>
          <a:xfrm>
            <a:off x="280439" y="1203598"/>
            <a:ext cx="8316924" cy="3754874"/>
          </a:xfrm>
          <a:prstGeom prst="rect">
            <a:avLst/>
          </a:prstGeom>
          <a:solidFill>
            <a:srgbClr val="FFC000"/>
          </a:solidFill>
          <a:ln>
            <a:solidFill>
              <a:schemeClr val="tx1"/>
            </a:solidFill>
          </a:ln>
        </p:spPr>
        <p:txBody>
          <a:bodyPr wrap="square" rtlCol="0">
            <a:spAutoFit/>
          </a:bodyPr>
          <a:lstStyle/>
          <a:p>
            <a:pPr algn="just"/>
            <a:r>
              <a:rPr lang="cs-CZ" sz="1400" b="1" dirty="0">
                <a:latin typeface="Times New Roman" pitchFamily="18" charset="0"/>
                <a:cs typeface="Times New Roman" pitchFamily="18" charset="0"/>
              </a:rPr>
              <a:t>b</a:t>
            </a:r>
            <a:r>
              <a:rPr lang="cs-CZ" sz="1400" b="1" dirty="0" smtClean="0">
                <a:latin typeface="Times New Roman" pitchFamily="18" charset="0"/>
                <a:cs typeface="Times New Roman" pitchFamily="18" charset="0"/>
              </a:rPr>
              <a:t>arbar</a:t>
            </a:r>
            <a:r>
              <a:rPr lang="cs-CZ" sz="1400" dirty="0" smtClean="0">
                <a:latin typeface="Times New Roman" pitchFamily="18" charset="0"/>
                <a:cs typeface="Times New Roman" pitchFamily="18" charset="0"/>
              </a:rPr>
              <a:t> = slovo napodobující nesrozumitelnou řeč, „brblání“;  Řekové tak označovali všechny, jejichž jazyku nerozuměli;  přejato Římany pro všechna etnika žijící mimo hranice římské říše (znak kulturní nadřazenosti Římanů); dnes označení pro nekulturního, hrubého nebo špatně vychovaného člověka</a:t>
            </a:r>
          </a:p>
          <a:p>
            <a:pPr algn="just"/>
            <a:endParaRPr lang="cs-CZ" sz="1400" dirty="0" smtClean="0">
              <a:latin typeface="Times New Roman" pitchFamily="18" charset="0"/>
              <a:cs typeface="Times New Roman" pitchFamily="18" charset="0"/>
            </a:endParaRPr>
          </a:p>
          <a:p>
            <a:pPr algn="just"/>
            <a:r>
              <a:rPr lang="cs-CZ" sz="1400" b="1" dirty="0">
                <a:latin typeface="Times New Roman" pitchFamily="18" charset="0"/>
                <a:cs typeface="Times New Roman" pitchFamily="18" charset="0"/>
              </a:rPr>
              <a:t>b</a:t>
            </a:r>
            <a:r>
              <a:rPr lang="cs-CZ" sz="1400" b="1" dirty="0" smtClean="0">
                <a:latin typeface="Times New Roman" pitchFamily="18" charset="0"/>
                <a:cs typeface="Times New Roman" pitchFamily="18" charset="0"/>
              </a:rPr>
              <a:t>arbarské státy</a:t>
            </a:r>
          </a:p>
          <a:p>
            <a:pPr algn="just"/>
            <a:r>
              <a:rPr lang="cs-CZ" sz="1400" b="1" dirty="0" smtClean="0">
                <a:latin typeface="Times New Roman" pitchFamily="18" charset="0"/>
                <a:cs typeface="Times New Roman" pitchFamily="18" charset="0"/>
              </a:rPr>
              <a:t>= </a:t>
            </a:r>
            <a:r>
              <a:rPr lang="cs-CZ" sz="1400" dirty="0" smtClean="0">
                <a:latin typeface="Times New Roman" pitchFamily="18" charset="0"/>
                <a:cs typeface="Times New Roman" pitchFamily="18" charset="0"/>
              </a:rPr>
              <a:t>státy vznikající v průběhu 6. a 7. století na území bývalé římské říše</a:t>
            </a:r>
          </a:p>
          <a:p>
            <a:pPr algn="just"/>
            <a:r>
              <a:rPr lang="cs-CZ" sz="1400" dirty="0" smtClean="0">
                <a:latin typeface="Times New Roman" pitchFamily="18" charset="0"/>
                <a:cs typeface="Times New Roman" pitchFamily="18" charset="0"/>
              </a:rPr>
              <a:t>-  vytvořeny germánskými kmeny</a:t>
            </a:r>
          </a:p>
          <a:p>
            <a:pPr algn="just"/>
            <a:r>
              <a:rPr lang="cs-CZ" sz="1400" dirty="0">
                <a:latin typeface="Times New Roman" pitchFamily="18" charset="0"/>
                <a:cs typeface="Times New Roman" pitchFamily="18" charset="0"/>
              </a:rPr>
              <a:t>	</a:t>
            </a:r>
            <a:r>
              <a:rPr lang="cs-CZ" sz="1400" b="1" dirty="0" smtClean="0">
                <a:latin typeface="Times New Roman" pitchFamily="18" charset="0"/>
                <a:cs typeface="Times New Roman" pitchFamily="18" charset="0"/>
              </a:rPr>
              <a:t>říše Ostrogótů</a:t>
            </a:r>
          </a:p>
          <a:p>
            <a:pPr algn="just"/>
            <a:r>
              <a:rPr lang="cs-CZ" sz="1400" b="1" dirty="0">
                <a:latin typeface="Times New Roman" pitchFamily="18" charset="0"/>
                <a:cs typeface="Times New Roman" pitchFamily="18" charset="0"/>
              </a:rPr>
              <a:t>	</a:t>
            </a:r>
            <a:r>
              <a:rPr lang="cs-CZ" sz="1400" b="1" dirty="0" smtClean="0">
                <a:latin typeface="Times New Roman" pitchFamily="18" charset="0"/>
                <a:cs typeface="Times New Roman" pitchFamily="18" charset="0"/>
              </a:rPr>
              <a:t>říše Langobardů</a:t>
            </a:r>
          </a:p>
          <a:p>
            <a:pPr algn="just"/>
            <a:r>
              <a:rPr lang="cs-CZ" sz="1400" b="1" dirty="0">
                <a:latin typeface="Times New Roman" pitchFamily="18" charset="0"/>
                <a:cs typeface="Times New Roman" pitchFamily="18" charset="0"/>
              </a:rPr>
              <a:t>	</a:t>
            </a:r>
            <a:r>
              <a:rPr lang="cs-CZ" sz="1400" b="1" dirty="0" smtClean="0">
                <a:latin typeface="Times New Roman" pitchFamily="18" charset="0"/>
                <a:cs typeface="Times New Roman" pitchFamily="18" charset="0"/>
              </a:rPr>
              <a:t>říše Vizigótů</a:t>
            </a:r>
          </a:p>
          <a:p>
            <a:pPr algn="just"/>
            <a:r>
              <a:rPr lang="cs-CZ" sz="1400" b="1" dirty="0">
                <a:latin typeface="Times New Roman" pitchFamily="18" charset="0"/>
                <a:cs typeface="Times New Roman" pitchFamily="18" charset="0"/>
              </a:rPr>
              <a:t>	</a:t>
            </a:r>
            <a:r>
              <a:rPr lang="cs-CZ" sz="1400" b="1" dirty="0" smtClean="0">
                <a:latin typeface="Times New Roman" pitchFamily="18" charset="0"/>
                <a:cs typeface="Times New Roman" pitchFamily="18" charset="0"/>
              </a:rPr>
              <a:t>říše Vandalů</a:t>
            </a:r>
          </a:p>
          <a:p>
            <a:pPr algn="just"/>
            <a:r>
              <a:rPr lang="cs-CZ" sz="1400" b="1" dirty="0">
                <a:latin typeface="Times New Roman" pitchFamily="18" charset="0"/>
                <a:cs typeface="Times New Roman" pitchFamily="18" charset="0"/>
              </a:rPr>
              <a:t>	</a:t>
            </a:r>
            <a:r>
              <a:rPr lang="cs-CZ" sz="1400" b="1" dirty="0" smtClean="0">
                <a:latin typeface="Times New Roman" pitchFamily="18" charset="0"/>
                <a:cs typeface="Times New Roman" pitchFamily="18" charset="0"/>
              </a:rPr>
              <a:t>říše Burgundů</a:t>
            </a:r>
          </a:p>
          <a:p>
            <a:pPr algn="just"/>
            <a:r>
              <a:rPr lang="cs-CZ" sz="1400" b="1" dirty="0">
                <a:latin typeface="Times New Roman" pitchFamily="18" charset="0"/>
                <a:cs typeface="Times New Roman" pitchFamily="18" charset="0"/>
              </a:rPr>
              <a:t>	</a:t>
            </a:r>
            <a:r>
              <a:rPr lang="cs-CZ" sz="1400" b="1" dirty="0" smtClean="0">
                <a:latin typeface="Times New Roman" pitchFamily="18" charset="0"/>
                <a:cs typeface="Times New Roman" pitchFamily="18" charset="0"/>
              </a:rPr>
              <a:t>říše Franků</a:t>
            </a:r>
          </a:p>
          <a:p>
            <a:pPr algn="just"/>
            <a:endParaRPr lang="cs-CZ" sz="1400" b="1" dirty="0">
              <a:latin typeface="Times New Roman" pitchFamily="18" charset="0"/>
              <a:cs typeface="Times New Roman" pitchFamily="18" charset="0"/>
            </a:endParaRPr>
          </a:p>
          <a:p>
            <a:pPr algn="just"/>
            <a:r>
              <a:rPr lang="cs-CZ" sz="1400" b="1" dirty="0" smtClean="0">
                <a:latin typeface="Times New Roman" pitchFamily="18" charset="0"/>
                <a:cs typeface="Times New Roman" pitchFamily="18" charset="0"/>
              </a:rPr>
              <a:t>Germáni</a:t>
            </a:r>
          </a:p>
          <a:p>
            <a:pPr marL="285750" indent="-285750" algn="just">
              <a:buFontTx/>
              <a:buChar char="-"/>
            </a:pPr>
            <a:r>
              <a:rPr lang="cs-CZ" sz="1400" dirty="0">
                <a:latin typeface="Times New Roman" pitchFamily="18" charset="0"/>
                <a:cs typeface="Times New Roman" pitchFamily="18" charset="0"/>
              </a:rPr>
              <a:t>o</a:t>
            </a:r>
            <a:r>
              <a:rPr lang="cs-CZ" sz="1400" dirty="0" smtClean="0">
                <a:latin typeface="Times New Roman" pitchFamily="18" charset="0"/>
                <a:cs typeface="Times New Roman" pitchFamily="18" charset="0"/>
              </a:rPr>
              <a:t>porou moci vládců vojsko (velmoži i řadoví svobodní bojovníci)</a:t>
            </a:r>
          </a:p>
          <a:p>
            <a:pPr marL="285750" indent="-285750" algn="just">
              <a:buFontTx/>
              <a:buChar char="-"/>
            </a:pPr>
            <a:r>
              <a:rPr lang="cs-CZ" sz="1400" dirty="0">
                <a:latin typeface="Times New Roman" pitchFamily="18" charset="0"/>
                <a:cs typeface="Times New Roman" pitchFamily="18" charset="0"/>
              </a:rPr>
              <a:t>p</a:t>
            </a:r>
            <a:r>
              <a:rPr lang="cs-CZ" sz="1400" dirty="0" smtClean="0">
                <a:latin typeface="Times New Roman" pitchFamily="18" charset="0"/>
                <a:cs typeface="Times New Roman" pitchFamily="18" charset="0"/>
              </a:rPr>
              <a:t>řijetí křesťanství, oblékání a stravování dle římských zvyklostí</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932220"/>
            <a:ext cx="3293740" cy="314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.4 Co si řekneme nového?</a:t>
            </a:r>
            <a:endParaRPr lang="cs-CZ" sz="2500" b="1" dirty="0">
              <a:latin typeface="Times New Roman" pitchFamily="18" charset="0"/>
              <a:cs typeface="Times New Roman" pitchFamily="18" charset="0"/>
            </a:endParaRPr>
          </a:p>
        </p:txBody>
      </p:sp>
      <p:sp>
        <p:nvSpPr>
          <p:cNvPr id="21" name="TextovéPole 20"/>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179513" y="1237272"/>
            <a:ext cx="3960440" cy="1600438"/>
          </a:xfrm>
          <a:prstGeom prst="rect">
            <a:avLst/>
          </a:prstGeom>
          <a:solidFill>
            <a:srgbClr val="99FF33"/>
          </a:solidFill>
        </p:spPr>
        <p:txBody>
          <a:bodyPr wrap="square" rtlCol="0">
            <a:spAutoFit/>
          </a:bodyPr>
          <a:lstStyle/>
          <a:p>
            <a:pPr algn="just"/>
            <a:r>
              <a:rPr lang="cs-CZ" sz="1400" b="1" u="sng" dirty="0" smtClean="0">
                <a:latin typeface="Times New Roman" pitchFamily="18" charset="0"/>
                <a:cs typeface="Times New Roman" pitchFamily="18" charset="0"/>
              </a:rPr>
              <a:t>Říše Franků</a:t>
            </a:r>
          </a:p>
          <a:p>
            <a:pPr marL="285750" indent="-285750" algn="just">
              <a:buFontTx/>
              <a:buChar char="-"/>
            </a:pPr>
            <a:r>
              <a:rPr lang="cs-CZ" sz="1400" dirty="0" smtClean="0">
                <a:latin typeface="Times New Roman" pitchFamily="18" charset="0"/>
                <a:cs typeface="Times New Roman" pitchFamily="18" charset="0"/>
              </a:rPr>
              <a:t>průnik do Galie již od 3. st.</a:t>
            </a:r>
          </a:p>
          <a:p>
            <a:pPr marL="285750" indent="-285750" algn="just">
              <a:buFontTx/>
              <a:buChar char="-"/>
            </a:pPr>
            <a:r>
              <a:rPr lang="cs-CZ" sz="1400" dirty="0" smtClean="0">
                <a:latin typeface="Times New Roman" pitchFamily="18" charset="0"/>
                <a:cs typeface="Times New Roman" pitchFamily="18" charset="0"/>
              </a:rPr>
              <a:t>po zániku západořímské říše z části Galie </a:t>
            </a:r>
            <a:r>
              <a:rPr lang="cs-CZ" sz="1400" dirty="0" err="1" smtClean="0">
                <a:latin typeface="Times New Roman" pitchFamily="18" charset="0"/>
                <a:cs typeface="Times New Roman" pitchFamily="18" charset="0"/>
              </a:rPr>
              <a:t>Chlodvíkem</a:t>
            </a:r>
            <a:r>
              <a:rPr lang="cs-CZ" sz="1400" dirty="0" smtClean="0">
                <a:latin typeface="Times New Roman" pitchFamily="18" charset="0"/>
                <a:cs typeface="Times New Roman" pitchFamily="18" charset="0"/>
              </a:rPr>
              <a:t> vytvořeno jádro Franské říše</a:t>
            </a:r>
          </a:p>
          <a:p>
            <a:pPr marL="285750" indent="-285750" algn="just">
              <a:buFontTx/>
              <a:buChar char="-"/>
            </a:pPr>
            <a:r>
              <a:rPr lang="cs-CZ" sz="1400" dirty="0" err="1" smtClean="0">
                <a:latin typeface="Times New Roman" pitchFamily="18" charset="0"/>
                <a:cs typeface="Times New Roman" pitchFamily="18" charset="0"/>
              </a:rPr>
              <a:t>Chlodvík</a:t>
            </a:r>
            <a:r>
              <a:rPr lang="cs-CZ" sz="1400" dirty="0" smtClean="0">
                <a:latin typeface="Times New Roman" pitchFamily="18" charset="0"/>
                <a:cs typeface="Times New Roman" pitchFamily="18" charset="0"/>
              </a:rPr>
              <a:t> původně pohanem, poté přijetí křtu od papeže</a:t>
            </a:r>
          </a:p>
          <a:p>
            <a:pPr marL="285750" indent="-285750" algn="just">
              <a:buFontTx/>
              <a:buChar char="-"/>
            </a:pPr>
            <a:r>
              <a:rPr lang="cs-CZ" sz="1400" dirty="0">
                <a:latin typeface="Times New Roman" pitchFamily="18" charset="0"/>
                <a:cs typeface="Times New Roman" pitchFamily="18" charset="0"/>
              </a:rPr>
              <a:t>v</a:t>
            </a:r>
            <a:r>
              <a:rPr lang="cs-CZ" sz="1400" dirty="0" smtClean="0">
                <a:latin typeface="Times New Roman" pitchFamily="18" charset="0"/>
                <a:cs typeface="Times New Roman" pitchFamily="18" charset="0"/>
              </a:rPr>
              <a:t>íce viz DUM D8</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97" y="2838418"/>
            <a:ext cx="1829609" cy="2147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4572000" y="1797062"/>
            <a:ext cx="3960439" cy="1169551"/>
          </a:xfrm>
          <a:prstGeom prst="rect">
            <a:avLst/>
          </a:prstGeom>
          <a:solidFill>
            <a:srgbClr val="99FF33"/>
          </a:solidFill>
        </p:spPr>
        <p:txBody>
          <a:bodyPr wrap="square" rtlCol="0">
            <a:spAutoFit/>
          </a:bodyPr>
          <a:lstStyle/>
          <a:p>
            <a:r>
              <a:rPr lang="cs-CZ" sz="1400" b="1" u="sng" dirty="0" smtClean="0">
                <a:latin typeface="Times New Roman" pitchFamily="18" charset="0"/>
                <a:cs typeface="Times New Roman" pitchFamily="18" charset="0"/>
              </a:rPr>
              <a:t>Říše Ostrogótů</a:t>
            </a:r>
          </a:p>
          <a:p>
            <a:pPr marL="285750" indent="-285750">
              <a:buFontTx/>
              <a:buChar char="-"/>
            </a:pPr>
            <a:r>
              <a:rPr lang="cs-CZ" sz="1400" dirty="0" smtClean="0">
                <a:latin typeface="Times New Roman" pitchFamily="18" charset="0"/>
                <a:cs typeface="Times New Roman" pitchFamily="18" charset="0"/>
              </a:rPr>
              <a:t>v Itálii převzali vše po Římanech</a:t>
            </a:r>
          </a:p>
          <a:p>
            <a:pPr marL="285750" indent="-285750">
              <a:buFontTx/>
              <a:buChar char="-"/>
            </a:pPr>
            <a:r>
              <a:rPr lang="cs-CZ" sz="1400" dirty="0">
                <a:latin typeface="Times New Roman" pitchFamily="18" charset="0"/>
                <a:cs typeface="Times New Roman" pitchFamily="18" charset="0"/>
              </a:rPr>
              <a:t>s</a:t>
            </a:r>
            <a:r>
              <a:rPr lang="cs-CZ" sz="1400" dirty="0" smtClean="0">
                <a:latin typeface="Times New Roman" pitchFamily="18" charset="0"/>
                <a:cs typeface="Times New Roman" pitchFamily="18" charset="0"/>
              </a:rPr>
              <a:t>ídlem Ravenna</a:t>
            </a:r>
          </a:p>
          <a:p>
            <a:pPr marL="285750" indent="-285750">
              <a:buFontTx/>
              <a:buChar char="-"/>
            </a:pPr>
            <a:r>
              <a:rPr lang="cs-CZ" sz="1400" dirty="0" smtClean="0">
                <a:latin typeface="Times New Roman" pitchFamily="18" charset="0"/>
                <a:cs typeface="Times New Roman" pitchFamily="18" charset="0"/>
              </a:rPr>
              <a:t>nejvýznamnější panovník: </a:t>
            </a:r>
            <a:r>
              <a:rPr lang="cs-CZ" sz="1400" dirty="0" err="1" smtClean="0">
                <a:latin typeface="Times New Roman" pitchFamily="18" charset="0"/>
                <a:cs typeface="Times New Roman" pitchFamily="18" charset="0"/>
              </a:rPr>
              <a:t>Theodorich</a:t>
            </a:r>
            <a:r>
              <a:rPr lang="cs-CZ" sz="1400" dirty="0" smtClean="0">
                <a:latin typeface="Times New Roman" pitchFamily="18" charset="0"/>
                <a:cs typeface="Times New Roman" pitchFamily="18" charset="0"/>
              </a:rPr>
              <a:t> Veliký</a:t>
            </a:r>
          </a:p>
          <a:p>
            <a:pPr marL="285750" indent="-285750">
              <a:buFontTx/>
              <a:buChar char="-"/>
            </a:pPr>
            <a:r>
              <a:rPr lang="cs-CZ" sz="1400" dirty="0">
                <a:latin typeface="Times New Roman" pitchFamily="18" charset="0"/>
                <a:cs typeface="Times New Roman" pitchFamily="18" charset="0"/>
              </a:rPr>
              <a:t>v</a:t>
            </a:r>
            <a:r>
              <a:rPr lang="cs-CZ" sz="1400" dirty="0" smtClean="0">
                <a:latin typeface="Times New Roman" pitchFamily="18" charset="0"/>
                <a:cs typeface="Times New Roman" pitchFamily="18" charset="0"/>
              </a:rPr>
              <a:t> pol. 6. st. </a:t>
            </a:r>
            <a:r>
              <a:rPr lang="cs-CZ" sz="1400" dirty="0">
                <a:latin typeface="Times New Roman" pitchFamily="18" charset="0"/>
                <a:cs typeface="Times New Roman" pitchFamily="18" charset="0"/>
              </a:rPr>
              <a:t>p</a:t>
            </a:r>
            <a:r>
              <a:rPr lang="cs-CZ" sz="1400" dirty="0" smtClean="0">
                <a:latin typeface="Times New Roman" pitchFamily="18" charset="0"/>
                <a:cs typeface="Times New Roman" pitchFamily="18" charset="0"/>
              </a:rPr>
              <a:t>oraženi Byzancí</a:t>
            </a:r>
          </a:p>
        </p:txBody>
      </p:sp>
      <p:pic>
        <p:nvPicPr>
          <p:cNvPr id="4099" name="Picture 3" descr="C:\Users\kadlecova\Desktop\Theodorich_Ostrog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2829357"/>
            <a:ext cx="1584176" cy="1863734"/>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4343455" y="761239"/>
            <a:ext cx="4485523" cy="738664"/>
          </a:xfrm>
          <a:prstGeom prst="rect">
            <a:avLst/>
          </a:prstGeom>
          <a:solidFill>
            <a:srgbClr val="99FF33"/>
          </a:solidFill>
        </p:spPr>
        <p:txBody>
          <a:bodyPr wrap="none" rtlCol="0">
            <a:spAutoFit/>
          </a:bodyPr>
          <a:lstStyle/>
          <a:p>
            <a:r>
              <a:rPr lang="cs-CZ" sz="1400" b="1" u="sng" dirty="0" smtClean="0">
                <a:latin typeface="Times New Roman" pitchFamily="18" charset="0"/>
                <a:cs typeface="Times New Roman" pitchFamily="18" charset="0"/>
              </a:rPr>
              <a:t>Říše Vizigótů</a:t>
            </a:r>
          </a:p>
          <a:p>
            <a:pPr marL="285750" indent="-285750">
              <a:buFontTx/>
              <a:buChar char="-"/>
            </a:pPr>
            <a:r>
              <a:rPr lang="cs-CZ" sz="1400" dirty="0" smtClean="0">
                <a:latin typeface="Times New Roman" pitchFamily="18" charset="0"/>
                <a:cs typeface="Times New Roman" pitchFamily="18" charset="0"/>
              </a:rPr>
              <a:t>území jihozápadní Galie, poté Hispánie (</a:t>
            </a:r>
            <a:r>
              <a:rPr lang="cs-CZ" sz="1400" dirty="0" err="1" smtClean="0">
                <a:latin typeface="Times New Roman" pitchFamily="18" charset="0"/>
                <a:cs typeface="Times New Roman" pitchFamily="18" charset="0"/>
              </a:rPr>
              <a:t>dn</a:t>
            </a:r>
            <a:r>
              <a:rPr lang="cs-CZ" sz="1400" dirty="0" smtClean="0">
                <a:latin typeface="Times New Roman" pitchFamily="18" charset="0"/>
                <a:cs typeface="Times New Roman" pitchFamily="18" charset="0"/>
              </a:rPr>
              <a:t>. Španělsko)</a:t>
            </a:r>
          </a:p>
          <a:p>
            <a:pPr marL="285750" indent="-285750">
              <a:buFontTx/>
              <a:buChar char="-"/>
            </a:pPr>
            <a:r>
              <a:rPr lang="cs-CZ" sz="1400" dirty="0">
                <a:latin typeface="Times New Roman" pitchFamily="18" charset="0"/>
                <a:cs typeface="Times New Roman" pitchFamily="18" charset="0"/>
              </a:rPr>
              <a:t>p</a:t>
            </a:r>
            <a:r>
              <a:rPr lang="cs-CZ" sz="1400" dirty="0" smtClean="0">
                <a:latin typeface="Times New Roman" pitchFamily="18" charset="0"/>
                <a:cs typeface="Times New Roman" pitchFamily="18" charset="0"/>
              </a:rPr>
              <a:t>očátkem 8. st. říše dobyta Araby</a:t>
            </a:r>
          </a:p>
        </p:txBody>
      </p:sp>
      <p:sp>
        <p:nvSpPr>
          <p:cNvPr id="6" name="TextovéPole 5"/>
          <p:cNvSpPr txBox="1"/>
          <p:nvPr/>
        </p:nvSpPr>
        <p:spPr>
          <a:xfrm>
            <a:off x="2261932" y="3218462"/>
            <a:ext cx="2587764" cy="1384995"/>
          </a:xfrm>
          <a:prstGeom prst="rect">
            <a:avLst/>
          </a:prstGeom>
          <a:solidFill>
            <a:srgbClr val="99FF33"/>
          </a:solidFill>
        </p:spPr>
        <p:txBody>
          <a:bodyPr wrap="square" rtlCol="0">
            <a:spAutoFit/>
          </a:bodyPr>
          <a:lstStyle/>
          <a:p>
            <a:pPr algn="just"/>
            <a:r>
              <a:rPr lang="cs-CZ" sz="1400" b="1" u="sng" dirty="0" smtClean="0">
                <a:latin typeface="Times New Roman" pitchFamily="18" charset="0"/>
                <a:cs typeface="Times New Roman" pitchFamily="18" charset="0"/>
              </a:rPr>
              <a:t>Říše Vandalů</a:t>
            </a:r>
          </a:p>
          <a:p>
            <a:pPr marL="171450" indent="-171450" algn="just">
              <a:buFontTx/>
              <a:buChar char="-"/>
            </a:pPr>
            <a:r>
              <a:rPr lang="cs-CZ" sz="1400" dirty="0" smtClean="0">
                <a:latin typeface="Times New Roman" pitchFamily="18" charset="0"/>
                <a:cs typeface="Times New Roman" pitchFamily="18" charset="0"/>
              </a:rPr>
              <a:t>po porážce od Vizigótů  založili království v severní Africe</a:t>
            </a:r>
          </a:p>
          <a:p>
            <a:pPr marL="171450" indent="-171450" algn="just">
              <a:buFontTx/>
              <a:buChar char="-"/>
            </a:pPr>
            <a:r>
              <a:rPr lang="cs-CZ" sz="1400" dirty="0" smtClean="0">
                <a:latin typeface="Times New Roman" pitchFamily="18" charset="0"/>
                <a:cs typeface="Times New Roman" pitchFamily="18" charset="0"/>
              </a:rPr>
              <a:t>nejmocnější král: </a:t>
            </a:r>
            <a:r>
              <a:rPr lang="cs-CZ" sz="1400" dirty="0" err="1" smtClean="0">
                <a:latin typeface="Times New Roman" pitchFamily="18" charset="0"/>
                <a:cs typeface="Times New Roman" pitchFamily="18" charset="0"/>
              </a:rPr>
              <a:t>Geiserich</a:t>
            </a:r>
            <a:endParaRPr lang="cs-CZ" sz="1400" dirty="0" smtClean="0">
              <a:latin typeface="Times New Roman" pitchFamily="18" charset="0"/>
              <a:cs typeface="Times New Roman" pitchFamily="18" charset="0"/>
            </a:endParaRPr>
          </a:p>
          <a:p>
            <a:pPr marL="171450" indent="-171450" algn="just">
              <a:buFontTx/>
              <a:buChar char="-"/>
            </a:pPr>
            <a:r>
              <a:rPr lang="cs-CZ" sz="1400" dirty="0">
                <a:latin typeface="Times New Roman" pitchFamily="18" charset="0"/>
                <a:cs typeface="Times New Roman" pitchFamily="18" charset="0"/>
              </a:rPr>
              <a:t>r</a:t>
            </a:r>
            <a:r>
              <a:rPr lang="cs-CZ" sz="1400" dirty="0" smtClean="0">
                <a:latin typeface="Times New Roman" pitchFamily="18" charset="0"/>
                <a:cs typeface="Times New Roman" pitchFamily="18" charset="0"/>
              </a:rPr>
              <a:t>. 455 vyplenili  Řím</a:t>
            </a:r>
          </a:p>
        </p:txBody>
      </p:sp>
      <p:sp>
        <p:nvSpPr>
          <p:cNvPr id="7" name="TextovéPole 6"/>
          <p:cNvSpPr txBox="1"/>
          <p:nvPr/>
        </p:nvSpPr>
        <p:spPr>
          <a:xfrm>
            <a:off x="5116551" y="3507854"/>
            <a:ext cx="2088232" cy="1384995"/>
          </a:xfrm>
          <a:prstGeom prst="rect">
            <a:avLst/>
          </a:prstGeom>
          <a:solidFill>
            <a:srgbClr val="99FF33"/>
          </a:solidFill>
        </p:spPr>
        <p:txBody>
          <a:bodyPr wrap="square" rtlCol="0">
            <a:spAutoFit/>
          </a:bodyPr>
          <a:lstStyle/>
          <a:p>
            <a:pPr algn="just"/>
            <a:r>
              <a:rPr lang="cs-CZ" sz="1400" b="1" u="sng" dirty="0" smtClean="0">
                <a:latin typeface="Times New Roman" pitchFamily="18" charset="0"/>
                <a:cs typeface="Times New Roman" pitchFamily="18" charset="0"/>
              </a:rPr>
              <a:t>Říše Langobardů</a:t>
            </a:r>
          </a:p>
          <a:p>
            <a:pPr marL="171450" indent="-171450" algn="just">
              <a:buFontTx/>
              <a:buChar char="-"/>
            </a:pPr>
            <a:r>
              <a:rPr lang="cs-CZ" sz="1400" dirty="0">
                <a:latin typeface="Times New Roman" pitchFamily="18" charset="0"/>
                <a:cs typeface="Times New Roman" pitchFamily="18" charset="0"/>
              </a:rPr>
              <a:t>p</a:t>
            </a:r>
            <a:r>
              <a:rPr lang="cs-CZ" sz="1400" dirty="0" smtClean="0">
                <a:latin typeface="Times New Roman" pitchFamily="18" charset="0"/>
                <a:cs typeface="Times New Roman" pitchFamily="18" charset="0"/>
              </a:rPr>
              <a:t>o r. 568  říše v S Itálii</a:t>
            </a:r>
          </a:p>
          <a:p>
            <a:pPr marL="171450" indent="-171450" algn="just">
              <a:buFontTx/>
              <a:buChar char="-"/>
            </a:pPr>
            <a:r>
              <a:rPr lang="cs-CZ" sz="1400" dirty="0">
                <a:latin typeface="Times New Roman" pitchFamily="18" charset="0"/>
                <a:cs typeface="Times New Roman" pitchFamily="18" charset="0"/>
              </a:rPr>
              <a:t>v</a:t>
            </a:r>
            <a:r>
              <a:rPr lang="cs-CZ" sz="1400" dirty="0" smtClean="0">
                <a:latin typeface="Times New Roman" pitchFamily="18" charset="0"/>
                <a:cs typeface="Times New Roman" pitchFamily="18" charset="0"/>
              </a:rPr>
              <a:t> 8. st. střet s Franky</a:t>
            </a:r>
          </a:p>
          <a:p>
            <a:pPr marL="171450" indent="-171450" algn="just">
              <a:buFontTx/>
              <a:buChar char="-"/>
            </a:pPr>
            <a:r>
              <a:rPr lang="cs-CZ" sz="1400" dirty="0" smtClean="0">
                <a:latin typeface="Times New Roman" pitchFamily="18" charset="0"/>
                <a:cs typeface="Times New Roman" pitchFamily="18" charset="0"/>
              </a:rPr>
              <a:t>odkazem koruna, kterou byli korunování římští císaři</a:t>
            </a:r>
          </a:p>
        </p:txBody>
      </p:sp>
      <p:sp>
        <p:nvSpPr>
          <p:cNvPr id="8" name="Tlačítko akce: Video 7">
            <a:hlinkClick r:id="rId5" highlightClick="1"/>
          </p:cNvPr>
          <p:cNvSpPr>
            <a:spLocks noChangeAspect="1"/>
          </p:cNvSpPr>
          <p:nvPr/>
        </p:nvSpPr>
        <p:spPr>
          <a:xfrm>
            <a:off x="4222446" y="4524117"/>
            <a:ext cx="360000" cy="360000"/>
          </a:xfrm>
          <a:prstGeom prst="actionButtonMovie">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lačítko akce: Video 8">
            <a:hlinkClick r:id="rId6" highlightClick="1"/>
          </p:cNvPr>
          <p:cNvSpPr>
            <a:spLocks noChangeAspect="1"/>
          </p:cNvSpPr>
          <p:nvPr/>
        </p:nvSpPr>
        <p:spPr>
          <a:xfrm>
            <a:off x="6664783" y="3327854"/>
            <a:ext cx="360000" cy="360000"/>
          </a:xfrm>
          <a:prstGeom prst="actionButtonMovie">
            <a:avLst/>
          </a:prstGeom>
          <a:solidFill>
            <a:srgbClr val="CC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84143"/>
            <a:ext cx="3996952"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.5 Procvičení a příklady</a:t>
            </a:r>
            <a:endParaRPr lang="cs-CZ" sz="2500" b="1" dirty="0">
              <a:latin typeface="Times New Roman" pitchFamily="18" charset="0"/>
              <a:cs typeface="Times New Roman" pitchFamily="18" charset="0"/>
            </a:endParaRPr>
          </a:p>
        </p:txBody>
      </p:sp>
      <p:sp>
        <p:nvSpPr>
          <p:cNvPr id="10" name="TextovéPole 9"/>
          <p:cNvSpPr txBox="1"/>
          <p:nvPr/>
        </p:nvSpPr>
        <p:spPr>
          <a:xfrm>
            <a:off x="395536" y="1635646"/>
            <a:ext cx="3816424" cy="369332"/>
          </a:xfrm>
          <a:prstGeom prst="rect">
            <a:avLst/>
          </a:prstGeom>
          <a:noFill/>
        </p:spPr>
        <p:txBody>
          <a:bodyPr wrap="square" rtlCol="0">
            <a:spAutoFit/>
          </a:bodyPr>
          <a:lstStyle/>
          <a:p>
            <a:endParaRPr lang="cs-CZ" dirty="0"/>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3" name="TextovéPole 2"/>
          <p:cNvSpPr txBox="1"/>
          <p:nvPr/>
        </p:nvSpPr>
        <p:spPr>
          <a:xfrm>
            <a:off x="251520" y="1347614"/>
            <a:ext cx="3816424" cy="2893100"/>
          </a:xfrm>
          <a:prstGeom prst="rect">
            <a:avLst/>
          </a:prstGeom>
          <a:gradFill flip="none" rotWithShape="1">
            <a:gsLst>
              <a:gs pos="0">
                <a:srgbClr val="813763">
                  <a:tint val="66000"/>
                  <a:satMod val="160000"/>
                </a:srgbClr>
              </a:gs>
              <a:gs pos="50000">
                <a:srgbClr val="813763">
                  <a:tint val="44500"/>
                  <a:satMod val="160000"/>
                </a:srgbClr>
              </a:gs>
              <a:gs pos="100000">
                <a:srgbClr val="813763">
                  <a:tint val="23500"/>
                  <a:satMod val="160000"/>
                </a:srgbClr>
              </a:gs>
            </a:gsLst>
            <a:path path="circle">
              <a:fillToRect l="50000" t="50000" r="50000" b="50000"/>
            </a:path>
            <a:tileRect/>
          </a:gradFill>
          <a:ln>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„Zatím se daleko po gótských kmenech šířila zvěst o tom, že se ze zastrčeného kouta vynořil nevídaný dosud druh lidí a vyvrátil a zničil všechno kolem dokola jako lavina či smršť z vysokých hor. Když se v té době otevřely závory našich hranic a barbarská cizina chrlila houfy ozbrojenců jako Etna řeřavý popel a když krušné chvíle vyžadovaly organizátory, veleznámé svými záslužnými činy, veleli vojenským posádkám lidé ničemní.“</a:t>
            </a:r>
          </a:p>
          <a:p>
            <a:pPr algn="just"/>
            <a:endParaRPr lang="cs-CZ" sz="1400" b="1" dirty="0" smtClean="0">
              <a:latin typeface="Times New Roman" pitchFamily="18" charset="0"/>
              <a:cs typeface="Times New Roman" pitchFamily="18" charset="0"/>
            </a:endParaRPr>
          </a:p>
          <a:p>
            <a:pPr algn="r"/>
            <a:r>
              <a:rPr lang="cs-CZ" sz="1400" i="1" dirty="0" err="1" smtClean="0">
                <a:latin typeface="Times New Roman" pitchFamily="18" charset="0"/>
                <a:cs typeface="Times New Roman" pitchFamily="18" charset="0"/>
              </a:rPr>
              <a:t>Ammianus</a:t>
            </a:r>
            <a:r>
              <a:rPr lang="cs-CZ" sz="1400" i="1" dirty="0" smtClean="0">
                <a:latin typeface="Times New Roman" pitchFamily="18" charset="0"/>
                <a:cs typeface="Times New Roman" pitchFamily="18" charset="0"/>
              </a:rPr>
              <a:t> </a:t>
            </a:r>
            <a:r>
              <a:rPr lang="cs-CZ" sz="1400" i="1" dirty="0" err="1" smtClean="0">
                <a:latin typeface="Times New Roman" pitchFamily="18" charset="0"/>
                <a:cs typeface="Times New Roman" pitchFamily="18" charset="0"/>
              </a:rPr>
              <a:t>Marcellinus</a:t>
            </a:r>
            <a:r>
              <a:rPr lang="cs-CZ" sz="1400" i="1" dirty="0" smtClean="0">
                <a:latin typeface="Times New Roman" pitchFamily="18" charset="0"/>
                <a:cs typeface="Times New Roman" pitchFamily="18" charset="0"/>
              </a:rPr>
              <a:t>,</a:t>
            </a:r>
          </a:p>
          <a:p>
            <a:pPr algn="r"/>
            <a:r>
              <a:rPr lang="cs-CZ" sz="1400" i="1" dirty="0" smtClean="0">
                <a:latin typeface="Times New Roman" pitchFamily="18" charset="0"/>
                <a:cs typeface="Times New Roman" pitchFamily="18" charset="0"/>
              </a:rPr>
              <a:t> římský historik řeckého původu</a:t>
            </a:r>
          </a:p>
        </p:txBody>
      </p:sp>
      <p:sp>
        <p:nvSpPr>
          <p:cNvPr id="4" name="TextovéPole 3"/>
          <p:cNvSpPr txBox="1"/>
          <p:nvPr/>
        </p:nvSpPr>
        <p:spPr>
          <a:xfrm>
            <a:off x="3491880" y="4371950"/>
            <a:ext cx="5089535" cy="523220"/>
          </a:xfrm>
          <a:prstGeom prst="rect">
            <a:avLst/>
          </a:prstGeom>
          <a:solidFill>
            <a:srgbClr val="813763"/>
          </a:solidFill>
        </p:spPr>
        <p:txBody>
          <a:bodyPr wrap="none" rtlCol="0">
            <a:spAutoFit/>
          </a:bodyPr>
          <a:lstStyle/>
          <a:p>
            <a:r>
              <a:rPr lang="cs-CZ" sz="1400" b="1" dirty="0" smtClean="0">
                <a:latin typeface="Times New Roman" pitchFamily="18" charset="0"/>
                <a:cs typeface="Times New Roman" pitchFamily="18" charset="0"/>
              </a:rPr>
              <a:t>Co mohou znamenat </a:t>
            </a:r>
            <a:r>
              <a:rPr lang="cs-CZ" sz="1400" b="1" i="1" dirty="0" smtClean="0">
                <a:latin typeface="Times New Roman" pitchFamily="18" charset="0"/>
                <a:cs typeface="Times New Roman" pitchFamily="18" charset="0"/>
              </a:rPr>
              <a:t>krušné chvíle</a:t>
            </a:r>
            <a:r>
              <a:rPr lang="cs-CZ" sz="1400" b="1" dirty="0" smtClean="0">
                <a:latin typeface="Times New Roman" pitchFamily="18" charset="0"/>
                <a:cs typeface="Times New Roman" pitchFamily="18" charset="0"/>
              </a:rPr>
              <a:t>?</a:t>
            </a:r>
          </a:p>
          <a:p>
            <a:r>
              <a:rPr lang="cs-CZ" sz="1400" b="1" dirty="0" smtClean="0">
                <a:latin typeface="Times New Roman" pitchFamily="18" charset="0"/>
                <a:cs typeface="Times New Roman" pitchFamily="18" charset="0"/>
              </a:rPr>
              <a:t>Jak se nazýval </a:t>
            </a:r>
            <a:r>
              <a:rPr lang="cs-CZ" sz="1400" b="1" i="1" dirty="0" smtClean="0">
                <a:latin typeface="Times New Roman" pitchFamily="18" charset="0"/>
                <a:cs typeface="Times New Roman" pitchFamily="18" charset="0"/>
              </a:rPr>
              <a:t>nevídaný druh lidí</a:t>
            </a:r>
            <a:r>
              <a:rPr lang="cs-CZ" sz="1400" b="1" dirty="0" smtClean="0">
                <a:latin typeface="Times New Roman" pitchFamily="18" charset="0"/>
                <a:cs typeface="Times New Roman" pitchFamily="18" charset="0"/>
              </a:rPr>
              <a:t>, který vpadl do Evropy z Asie?</a:t>
            </a:r>
          </a:p>
        </p:txBody>
      </p:sp>
      <p:pic>
        <p:nvPicPr>
          <p:cNvPr id="5122" name="Picture 2" descr="C:\Users\kadlecova\Desktop\Hunn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124" y="781309"/>
            <a:ext cx="4639522" cy="30156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4284984"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.6 Něco navíc pro šikovné</a:t>
            </a:r>
            <a:endParaRPr lang="cs-CZ" sz="2500" b="1" dirty="0">
              <a:latin typeface="Times New Roman" pitchFamily="18" charset="0"/>
              <a:cs typeface="Times New Roman" pitchFamily="18" charset="0"/>
            </a:endParaRPr>
          </a:p>
        </p:txBody>
      </p:sp>
      <p:sp>
        <p:nvSpPr>
          <p:cNvPr id="16" name="TextovéPole 15"/>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
        <p:nvSpPr>
          <p:cNvPr id="4" name="TextovéPole 3"/>
          <p:cNvSpPr txBox="1"/>
          <p:nvPr/>
        </p:nvSpPr>
        <p:spPr>
          <a:xfrm>
            <a:off x="251520" y="1203598"/>
            <a:ext cx="4320480" cy="2677656"/>
          </a:xfrm>
          <a:prstGeom prst="rect">
            <a:avLst/>
          </a:prstGeom>
          <a:solidFill>
            <a:srgbClr val="FF3399">
              <a:alpha val="69804"/>
            </a:srgbClr>
          </a:solidFill>
          <a:ln>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„Každý svobodný muž, který má 4 obdělávané lány jako své vlastnictví nebo léno, je povinen sám se vyzbrojit a osobně se účastnit tažení proti nepříteli – buď se seniorem, nebo se svým hrabětem. Kdo vlastní pouze tři lány,  tomu má být přidán člověk, který má jeden lán, a tento je mu povinen poskytnout pomoc, aby mohl za oba odejít na výpravu. Kdo má dva lány, tomu je třeba druhého, který má také dva lány, a jeden z nich je povinen táhnout na nepřítele.“</a:t>
            </a:r>
          </a:p>
          <a:p>
            <a:pPr algn="just"/>
            <a:endParaRPr lang="cs-CZ" sz="1400" b="1" dirty="0">
              <a:latin typeface="Times New Roman" pitchFamily="18" charset="0"/>
              <a:cs typeface="Times New Roman" pitchFamily="18" charset="0"/>
            </a:endParaRPr>
          </a:p>
          <a:p>
            <a:pPr algn="r"/>
            <a:r>
              <a:rPr lang="cs-CZ" sz="1400" i="1" dirty="0">
                <a:latin typeface="Times New Roman" pitchFamily="18" charset="0"/>
                <a:cs typeface="Times New Roman" pitchFamily="18" charset="0"/>
              </a:rPr>
              <a:t>n</a:t>
            </a:r>
            <a:r>
              <a:rPr lang="cs-CZ" sz="1400" i="1" dirty="0" smtClean="0">
                <a:latin typeface="Times New Roman" pitchFamily="18" charset="0"/>
                <a:cs typeface="Times New Roman" pitchFamily="18" charset="0"/>
              </a:rPr>
              <a:t>ařízení Karla Velikého o vojsku,</a:t>
            </a:r>
          </a:p>
          <a:p>
            <a:pPr algn="r"/>
            <a:r>
              <a:rPr lang="cs-CZ" sz="1400" i="1" dirty="0" smtClean="0">
                <a:latin typeface="Times New Roman" pitchFamily="18" charset="0"/>
                <a:cs typeface="Times New Roman" pitchFamily="18" charset="0"/>
              </a:rPr>
              <a:t> konec 8. st., Franská říše </a:t>
            </a:r>
          </a:p>
        </p:txBody>
      </p:sp>
      <p:sp>
        <p:nvSpPr>
          <p:cNvPr id="5" name="TextovéPole 4"/>
          <p:cNvSpPr txBox="1"/>
          <p:nvPr/>
        </p:nvSpPr>
        <p:spPr>
          <a:xfrm>
            <a:off x="104153" y="4227934"/>
            <a:ext cx="4615214" cy="738664"/>
          </a:xfrm>
          <a:prstGeom prst="rect">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0" scaled="1"/>
            <a:tileRect/>
          </a:gradFill>
          <a:ln>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Podle jaké jednotky se organizuje franské vojsko?</a:t>
            </a:r>
          </a:p>
          <a:p>
            <a:pPr algn="just"/>
            <a:r>
              <a:rPr lang="cs-CZ" sz="1400" b="1" dirty="0" smtClean="0">
                <a:latin typeface="Times New Roman" pitchFamily="18" charset="0"/>
                <a:cs typeface="Times New Roman" pitchFamily="18" charset="0"/>
              </a:rPr>
              <a:t>Kdo má povinnost odejít do války?</a:t>
            </a:r>
          </a:p>
          <a:p>
            <a:pPr algn="just"/>
            <a:r>
              <a:rPr lang="cs-CZ" sz="1400" b="1" dirty="0" smtClean="0">
                <a:latin typeface="Times New Roman" pitchFamily="18" charset="0"/>
                <a:cs typeface="Times New Roman" pitchFamily="18" charset="0"/>
              </a:rPr>
              <a:t>Každý, kdo vlastní 4 lány, bude vyzbrojen od panovníka?</a:t>
            </a:r>
          </a:p>
        </p:txBody>
      </p:sp>
      <p:sp>
        <p:nvSpPr>
          <p:cNvPr id="6" name="TextovéPole 5"/>
          <p:cNvSpPr txBox="1"/>
          <p:nvPr/>
        </p:nvSpPr>
        <p:spPr>
          <a:xfrm>
            <a:off x="5076056" y="3003798"/>
            <a:ext cx="3833584" cy="2031325"/>
          </a:xfrm>
          <a:prstGeom prst="rect">
            <a:avLst/>
          </a:prstGeom>
          <a:solidFill>
            <a:srgbClr val="99FF33"/>
          </a:solidFill>
          <a:ln>
            <a:solidFill>
              <a:schemeClr val="tx1"/>
            </a:solidFill>
          </a:ln>
        </p:spPr>
        <p:txBody>
          <a:bodyPr wrap="square" rtlCol="0">
            <a:spAutoFit/>
          </a:bodyPr>
          <a:lstStyle/>
          <a:p>
            <a:pPr algn="just"/>
            <a:r>
              <a:rPr lang="cs-CZ" sz="1400" b="1" dirty="0" smtClean="0">
                <a:latin typeface="Times New Roman" pitchFamily="18" charset="0"/>
                <a:cs typeface="Times New Roman" pitchFamily="18" charset="0"/>
              </a:rPr>
              <a:t>Po zániku západořímské říše se v nástupnických státech přestala používat jako hovorový jazyk latina. Někde se z jejích místních nářečí vyvinuly jazyky románské, jinde se prosadily jazyky germánských dobyvatelů.</a:t>
            </a:r>
          </a:p>
          <a:p>
            <a:pPr algn="just"/>
            <a:endParaRPr lang="cs-CZ" sz="1400" b="1" dirty="0">
              <a:latin typeface="Times New Roman" pitchFamily="18" charset="0"/>
              <a:cs typeface="Times New Roman" pitchFamily="18" charset="0"/>
            </a:endParaRPr>
          </a:p>
          <a:p>
            <a:pPr algn="just"/>
            <a:r>
              <a:rPr lang="cs-CZ" sz="1400" b="1" dirty="0" smtClean="0">
                <a:latin typeface="Times New Roman" pitchFamily="18" charset="0"/>
                <a:cs typeface="Times New Roman" pitchFamily="18" charset="0"/>
              </a:rPr>
              <a:t>Najdi státy, v nichž se dnes hovoří románskými a germánskými jazyky.</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3344" y="590826"/>
            <a:ext cx="4213674" cy="2369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613" y="505915"/>
            <a:ext cx="1944216"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.7 CLIL</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7" name="TextovéPole 16"/>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err="1" smtClean="0">
                <a:solidFill>
                  <a:schemeClr val="accent3">
                    <a:lumMod val="50000"/>
                  </a:schemeClr>
                </a:solidFill>
                <a:latin typeface="Times New Roman" pitchFamily="18" charset="0"/>
                <a:cs typeface="Times New Roman" pitchFamily="18" charset="0"/>
              </a:rPr>
              <a:t>History</a:t>
            </a:r>
            <a:endParaRPr lang="cs-CZ" sz="1600" b="1" dirty="0" smtClean="0">
              <a:solidFill>
                <a:schemeClr val="accent3">
                  <a:lumMod val="50000"/>
                </a:schemeClr>
              </a:solidFill>
              <a:latin typeface="Times New Roman" pitchFamily="18" charset="0"/>
              <a:cs typeface="Times New Roman" pitchFamily="18" charset="0"/>
            </a:endParaRPr>
          </a:p>
          <a:p>
            <a:endParaRPr lang="cs-CZ" sz="1000" dirty="0">
              <a:latin typeface="Times New Roman" pitchFamily="18" charset="0"/>
              <a:cs typeface="Times New Roman" pitchFamily="18" charset="0"/>
            </a:endParaRPr>
          </a:p>
        </p:txBody>
      </p:sp>
      <p:sp>
        <p:nvSpPr>
          <p:cNvPr id="3" name="TextovéPole 2"/>
          <p:cNvSpPr txBox="1"/>
          <p:nvPr/>
        </p:nvSpPr>
        <p:spPr>
          <a:xfrm>
            <a:off x="4860032" y="937900"/>
            <a:ext cx="4127423" cy="375487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solidFill>
              <a:schemeClr val="tx1"/>
            </a:solidFill>
          </a:ln>
        </p:spPr>
        <p:txBody>
          <a:bodyPr wrap="square" rtlCol="0">
            <a:spAutoFit/>
          </a:bodyPr>
          <a:lstStyle/>
          <a:p>
            <a:pPr algn="just"/>
            <a:r>
              <a:rPr lang="en-GB" sz="1400" b="1" dirty="0" smtClean="0">
                <a:latin typeface="Times New Roman" pitchFamily="18" charset="0"/>
                <a:cs typeface="Times New Roman" pitchFamily="18" charset="0"/>
              </a:rPr>
              <a:t>Attila</a:t>
            </a:r>
            <a:r>
              <a:rPr lang="en-GB" sz="1400" dirty="0" smtClean="0">
                <a:latin typeface="Times New Roman" pitchFamily="18" charset="0"/>
                <a:cs typeface="Times New Roman" pitchFamily="18" charset="0"/>
              </a:rPr>
              <a:t> (? – 453), frequently referred to as </a:t>
            </a:r>
            <a:r>
              <a:rPr lang="en-GB" sz="1400" b="1" dirty="0" smtClean="0">
                <a:latin typeface="Times New Roman" pitchFamily="18" charset="0"/>
                <a:cs typeface="Times New Roman" pitchFamily="18" charset="0"/>
              </a:rPr>
              <a:t>Attila the Hun</a:t>
            </a:r>
            <a:r>
              <a:rPr lang="en-GB" sz="1400" dirty="0" smtClean="0">
                <a:latin typeface="Times New Roman" pitchFamily="18" charset="0"/>
                <a:cs typeface="Times New Roman" pitchFamily="18" charset="0"/>
              </a:rPr>
              <a:t>, was the ruler of the Huns from 434 until his death in 453. He was leader of the </a:t>
            </a:r>
            <a:r>
              <a:rPr lang="en-GB" sz="1400" dirty="0" err="1" smtClean="0">
                <a:latin typeface="Times New Roman" pitchFamily="18" charset="0"/>
                <a:cs typeface="Times New Roman" pitchFamily="18" charset="0"/>
              </a:rPr>
              <a:t>Hunnic</a:t>
            </a:r>
            <a:r>
              <a:rPr lang="en-GB" sz="1400" dirty="0" smtClean="0">
                <a:latin typeface="Times New Roman" pitchFamily="18" charset="0"/>
                <a:cs typeface="Times New Roman" pitchFamily="18" charset="0"/>
              </a:rPr>
              <a:t> Empire, which stretched from the Ural River to the Rhine River and from the Danube River to the Baltic Sea.</a:t>
            </a:r>
          </a:p>
          <a:p>
            <a:pPr algn="just"/>
            <a:r>
              <a:rPr lang="en-GB" sz="1400" dirty="0" smtClean="0">
                <a:latin typeface="Times New Roman" pitchFamily="18" charset="0"/>
                <a:cs typeface="Times New Roman" pitchFamily="18" charset="0"/>
              </a:rPr>
              <a:t>During his reign he was one of the most feared enemies of the Western and Eastern Roman Empires. He crossed the Danube twice and plundered the Balkans, but was unable to take Constantinople. He also attempted to conquer Roman Gaul (modern France), crossing the Rhine in 451 and marching as far as </a:t>
            </a:r>
            <a:r>
              <a:rPr lang="en-GB" sz="1400" dirty="0" err="1" smtClean="0">
                <a:latin typeface="Times New Roman" pitchFamily="18" charset="0"/>
                <a:cs typeface="Times New Roman" pitchFamily="18" charset="0"/>
              </a:rPr>
              <a:t>Aurelianum</a:t>
            </a:r>
            <a:r>
              <a:rPr lang="en-GB" sz="1400" dirty="0" smtClean="0">
                <a:latin typeface="Times New Roman" pitchFamily="18" charset="0"/>
                <a:cs typeface="Times New Roman" pitchFamily="18" charset="0"/>
              </a:rPr>
              <a:t> (</a:t>
            </a:r>
            <a:r>
              <a:rPr lang="en-GB" sz="1400" dirty="0" err="1" smtClean="0">
                <a:latin typeface="Times New Roman" pitchFamily="18" charset="0"/>
                <a:cs typeface="Times New Roman" pitchFamily="18" charset="0"/>
              </a:rPr>
              <a:t>Orléans</a:t>
            </a:r>
            <a:r>
              <a:rPr lang="en-GB" sz="1400" dirty="0" smtClean="0">
                <a:latin typeface="Times New Roman" pitchFamily="18" charset="0"/>
                <a:cs typeface="Times New Roman" pitchFamily="18" charset="0"/>
              </a:rPr>
              <a:t>) before being defeated at the Battle of the </a:t>
            </a:r>
            <a:r>
              <a:rPr lang="en-GB" sz="1400" dirty="0" err="1" smtClean="0">
                <a:latin typeface="Times New Roman" pitchFamily="18" charset="0"/>
                <a:cs typeface="Times New Roman" pitchFamily="18" charset="0"/>
              </a:rPr>
              <a:t>Catalaunian</a:t>
            </a:r>
            <a:r>
              <a:rPr lang="en-GB" sz="1400" dirty="0" smtClean="0">
                <a:latin typeface="Times New Roman" pitchFamily="18" charset="0"/>
                <a:cs typeface="Times New Roman" pitchFamily="18" charset="0"/>
              </a:rPr>
              <a:t> Plains.</a:t>
            </a:r>
          </a:p>
          <a:p>
            <a:pPr algn="just"/>
            <a:r>
              <a:rPr lang="en-GB" sz="1400" dirty="0" smtClean="0">
                <a:latin typeface="Times New Roman" pitchFamily="18" charset="0"/>
                <a:cs typeface="Times New Roman" pitchFamily="18" charset="0"/>
              </a:rPr>
              <a:t>Subsequently he invaded Italy, devastating the northern provinces, but was unable to take Rome. He planned for further campaigns against the Romans but died in 453.</a:t>
            </a:r>
            <a:endParaRPr lang="en-GB" sz="1400" dirty="0">
              <a:latin typeface="Times New Roman" pitchFamily="18" charset="0"/>
              <a:cs typeface="Times New Roman" pitchFamily="18" charset="0"/>
            </a:endParaRPr>
          </a:p>
        </p:txBody>
      </p:sp>
      <p:pic>
        <p:nvPicPr>
          <p:cNvPr id="7170" name="Picture 2" descr="C:\Users\kadlecova\Desktop\800px-Attila_Muse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82" y="1344440"/>
            <a:ext cx="4324712" cy="32435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0" y="492443"/>
            <a:ext cx="2916832" cy="594066"/>
          </a:xfrm>
        </p:spPr>
        <p:txBody>
          <a:bodyPr>
            <a:normAutofit/>
          </a:body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.8</a:t>
            </a:r>
            <a:r>
              <a:rPr lang="cs-CZ" sz="2800" b="1" dirty="0" smtClean="0">
                <a:latin typeface="Times New Roman" pitchFamily="18" charset="0"/>
                <a:cs typeface="Times New Roman" pitchFamily="18" charset="0"/>
              </a:rPr>
              <a:t> </a:t>
            </a:r>
            <a:r>
              <a:rPr lang="cs-CZ" sz="2500" b="1" dirty="0" smtClean="0">
                <a:latin typeface="Times New Roman" pitchFamily="18" charset="0"/>
                <a:cs typeface="Times New Roman" pitchFamily="18" charset="0"/>
              </a:rPr>
              <a:t>Test znalostí</a:t>
            </a:r>
            <a:endParaRPr lang="cs-CZ" sz="2500" b="1" dirty="0">
              <a:latin typeface="Times New Roman" pitchFamily="18" charset="0"/>
              <a:cs typeface="Times New Roman" pitchFamily="18" charset="0"/>
            </a:endParaRPr>
          </a:p>
        </p:txBody>
      </p:sp>
      <p:sp>
        <p:nvSpPr>
          <p:cNvPr id="11" name="TextovéPole 10">
            <a:hlinkClick r:id="rId3"/>
          </p:cNvPr>
          <p:cNvSpPr txBox="1"/>
          <p:nvPr/>
        </p:nvSpPr>
        <p:spPr>
          <a:xfrm>
            <a:off x="6516216" y="3867895"/>
            <a:ext cx="2304256" cy="461665"/>
          </a:xfrm>
          <a:prstGeom prst="rect">
            <a:avLst/>
          </a:prstGeom>
          <a:noFill/>
        </p:spPr>
        <p:txBody>
          <a:bodyPr wrap="square" rtlCol="0">
            <a:spAutoFit/>
          </a:bodyPr>
          <a:lstStyle/>
          <a:p>
            <a:endParaRPr lang="cs-CZ" sz="1200" dirty="0" smtClean="0"/>
          </a:p>
          <a:p>
            <a:endParaRPr lang="cs-CZ" sz="1200" dirty="0"/>
          </a:p>
        </p:txBody>
      </p:sp>
      <p:sp>
        <p:nvSpPr>
          <p:cNvPr id="13" name="TextovéPole 12"/>
          <p:cNvSpPr txBox="1"/>
          <p:nvPr/>
        </p:nvSpPr>
        <p:spPr>
          <a:xfrm>
            <a:off x="7092280" y="1203598"/>
            <a:ext cx="1440160" cy="246221"/>
          </a:xfrm>
          <a:prstGeom prst="rect">
            <a:avLst/>
          </a:prstGeom>
          <a:noFill/>
        </p:spPr>
        <p:txBody>
          <a:bodyPr wrap="square" rtlCol="0">
            <a:spAutoFit/>
          </a:bodyPr>
          <a:lstStyle/>
          <a:p>
            <a:pPr algn="ctr"/>
            <a:r>
              <a:rPr lang="cs-CZ" sz="1000" b="1" dirty="0" smtClean="0">
                <a:solidFill>
                  <a:srgbClr val="813763"/>
                </a:solidFill>
                <a:latin typeface="Times New Roman" pitchFamily="18" charset="0"/>
                <a:cs typeface="Times New Roman" pitchFamily="18" charset="0"/>
              </a:rPr>
              <a:t>Správné odpovědi</a:t>
            </a:r>
            <a:r>
              <a:rPr lang="cs-CZ" sz="1000" b="1" dirty="0" smtClean="0">
                <a:solidFill>
                  <a:srgbClr val="813763"/>
                </a:solidFill>
              </a:rPr>
              <a:t>:</a:t>
            </a:r>
            <a:endParaRPr lang="cs-CZ" sz="1000" b="1" dirty="0">
              <a:solidFill>
                <a:srgbClr val="813763"/>
              </a:solidFill>
            </a:endParaRPr>
          </a:p>
        </p:txBody>
      </p:sp>
      <p:graphicFrame>
        <p:nvGraphicFramePr>
          <p:cNvPr id="15" name="Tabulka 14"/>
          <p:cNvGraphicFramePr>
            <a:graphicFrameLocks noGrp="1"/>
          </p:cNvGraphicFramePr>
          <p:nvPr>
            <p:extLst>
              <p:ext uri="{D42A27DB-BD31-4B8C-83A1-F6EECF244321}">
                <p14:modId xmlns:p14="http://schemas.microsoft.com/office/powerpoint/2010/main" val="1251726312"/>
              </p:ext>
            </p:extLst>
          </p:nvPr>
        </p:nvGraphicFramePr>
        <p:xfrm>
          <a:off x="611560" y="1221051"/>
          <a:ext cx="6408712" cy="3627120"/>
        </p:xfrm>
        <a:graphic>
          <a:graphicData uri="http://schemas.openxmlformats.org/drawingml/2006/table">
            <a:tbl>
              <a:tblPr bandRow="1">
                <a:tableStyleId>{775DCB02-9BB8-47FD-8907-85C794F793BA}</a:tableStyleId>
              </a:tblPr>
              <a:tblGrid>
                <a:gridCol w="2952328"/>
                <a:gridCol w="3456384"/>
              </a:tblGrid>
              <a:tr h="370840">
                <a:tc>
                  <a:txBody>
                    <a:bodyPr/>
                    <a:lstStyle/>
                    <a:p>
                      <a:pPr marL="342900" indent="-342900" algn="just">
                        <a:buAutoNum type="arabicPeriod"/>
                      </a:pPr>
                      <a:r>
                        <a:rPr lang="cs-CZ" sz="1600" dirty="0" smtClean="0">
                          <a:latin typeface="Times New Roman" pitchFamily="18" charset="0"/>
                          <a:cs typeface="Times New Roman" pitchFamily="18" charset="0"/>
                        </a:rPr>
                        <a:t>Mezi tzv. barbarské říše </a:t>
                      </a:r>
                      <a:r>
                        <a:rPr lang="cs-CZ" sz="1600" b="1" dirty="0" smtClean="0">
                          <a:latin typeface="Times New Roman" pitchFamily="18" charset="0"/>
                          <a:cs typeface="Times New Roman" pitchFamily="18" charset="0"/>
                        </a:rPr>
                        <a:t>nepatří</a:t>
                      </a:r>
                      <a:r>
                        <a:rPr lang="cs-CZ" sz="1600" b="1" baseline="0" dirty="0" smtClean="0">
                          <a:latin typeface="Times New Roman" pitchFamily="18" charset="0"/>
                          <a:cs typeface="Times New Roman" pitchFamily="18" charset="0"/>
                        </a:rPr>
                        <a:t> …</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Frankové.</a:t>
                      </a:r>
                    </a:p>
                    <a:p>
                      <a:pPr marL="342900" indent="-342900" algn="just"/>
                      <a:r>
                        <a:rPr lang="cs-CZ" sz="1200" dirty="0" smtClean="0">
                          <a:latin typeface="Times New Roman" pitchFamily="18" charset="0"/>
                          <a:cs typeface="Times New Roman" pitchFamily="18" charset="0"/>
                        </a:rPr>
                        <a:t>b/  Ostrogóti.</a:t>
                      </a:r>
                    </a:p>
                    <a:p>
                      <a:pPr marL="342900" indent="-342900" algn="just"/>
                      <a:r>
                        <a:rPr lang="cs-CZ" sz="1200" dirty="0" smtClean="0">
                          <a:latin typeface="Times New Roman" pitchFamily="18" charset="0"/>
                          <a:cs typeface="Times New Roman" pitchFamily="18" charset="0"/>
                        </a:rPr>
                        <a:t>c/  Vandalové.</a:t>
                      </a:r>
                    </a:p>
                    <a:p>
                      <a:pPr marL="342900" indent="-342900" algn="just"/>
                      <a:r>
                        <a:rPr lang="cs-CZ" sz="1200" dirty="0" smtClean="0">
                          <a:latin typeface="Times New Roman" pitchFamily="18" charset="0"/>
                          <a:cs typeface="Times New Roman" pitchFamily="18" charset="0"/>
                        </a:rPr>
                        <a:t>d/  Byzanc.</a:t>
                      </a:r>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tcPr>
                </a:tc>
                <a:tc>
                  <a:txBody>
                    <a:bodyPr/>
                    <a:lstStyle/>
                    <a:p>
                      <a:pPr marL="342900" indent="-342900" algn="just">
                        <a:buAutoNum type="arabicPeriod" startAt="3"/>
                      </a:pPr>
                      <a:r>
                        <a:rPr lang="cs-CZ" sz="1600" dirty="0" smtClean="0">
                          <a:latin typeface="Times New Roman" pitchFamily="18" charset="0"/>
                          <a:cs typeface="Times New Roman" pitchFamily="18" charset="0"/>
                        </a:rPr>
                        <a:t>Kmen</a:t>
                      </a:r>
                      <a:r>
                        <a:rPr lang="cs-CZ" sz="1600" baseline="0" dirty="0" smtClean="0">
                          <a:latin typeface="Times New Roman" pitchFamily="18" charset="0"/>
                          <a:cs typeface="Times New Roman" pitchFamily="18" charset="0"/>
                        </a:rPr>
                        <a:t> z Asie, který r. 375 vpadl do Evropy, se nazýval …</a:t>
                      </a:r>
                      <a:endParaRPr lang="cs-CZ" sz="1600" dirty="0" smtClean="0">
                        <a:latin typeface="Times New Roman" pitchFamily="18" charset="0"/>
                        <a:cs typeface="Times New Roman" pitchFamily="18" charset="0"/>
                      </a:endParaRPr>
                    </a:p>
                    <a:p>
                      <a:pPr marL="0" indent="0" algn="just">
                        <a:buNone/>
                      </a:pPr>
                      <a:endParaRPr lang="cs-CZ" sz="1600" dirty="0" smtClean="0">
                        <a:latin typeface="Times New Roman" pitchFamily="18" charset="0"/>
                        <a:cs typeface="Times New Roman" pitchFamily="18" charset="0"/>
                      </a:endParaRPr>
                    </a:p>
                    <a:p>
                      <a:pPr marL="0" indent="0" algn="just">
                        <a:buNone/>
                      </a:pPr>
                      <a:r>
                        <a:rPr lang="cs-CZ" sz="1200" dirty="0" smtClean="0">
                          <a:latin typeface="Times New Roman" pitchFamily="18" charset="0"/>
                          <a:cs typeface="Times New Roman" pitchFamily="18" charset="0"/>
                        </a:rPr>
                        <a:t>a/  Byzantinci.</a:t>
                      </a:r>
                    </a:p>
                    <a:p>
                      <a:pPr marL="342900" indent="-342900" algn="just"/>
                      <a:r>
                        <a:rPr lang="cs-CZ" sz="1200" dirty="0" smtClean="0">
                          <a:latin typeface="Times New Roman" pitchFamily="18" charset="0"/>
                          <a:cs typeface="Times New Roman" pitchFamily="18" charset="0"/>
                        </a:rPr>
                        <a:t>b/  Hunové.</a:t>
                      </a:r>
                    </a:p>
                    <a:p>
                      <a:pPr marL="342900" indent="-342900" algn="just"/>
                      <a:r>
                        <a:rPr lang="cs-CZ" sz="1200" dirty="0" smtClean="0">
                          <a:latin typeface="Times New Roman" pitchFamily="18" charset="0"/>
                          <a:cs typeface="Times New Roman" pitchFamily="18" charset="0"/>
                        </a:rPr>
                        <a:t>c/  </a:t>
                      </a:r>
                      <a:r>
                        <a:rPr lang="cs-CZ" sz="1200" dirty="0" err="1" smtClean="0">
                          <a:latin typeface="Times New Roman" pitchFamily="18" charset="0"/>
                          <a:cs typeface="Times New Roman" pitchFamily="18" charset="0"/>
                        </a:rPr>
                        <a:t>Burgundi</a:t>
                      </a:r>
                      <a:r>
                        <a:rPr lang="cs-CZ" sz="1200" dirty="0" smtClean="0">
                          <a:latin typeface="Times New Roman" pitchFamily="18" charset="0"/>
                          <a:cs typeface="Times New Roman" pitchFamily="18" charset="0"/>
                        </a:rPr>
                        <a:t>.</a:t>
                      </a:r>
                    </a:p>
                    <a:p>
                      <a:pPr marL="342900" indent="-342900" algn="just"/>
                      <a:r>
                        <a:rPr lang="cs-CZ" sz="1200" dirty="0" smtClean="0">
                          <a:latin typeface="Times New Roman" pitchFamily="18" charset="0"/>
                          <a:cs typeface="Times New Roman" pitchFamily="18" charset="0"/>
                        </a:rPr>
                        <a:t>d/  Vandalové.</a:t>
                      </a:r>
                    </a:p>
                    <a:p>
                      <a:pPr marL="342900" indent="-342900"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tcPr>
                </a:tc>
              </a:tr>
              <a:tr h="370840">
                <a:tc>
                  <a:txBody>
                    <a:bodyPr/>
                    <a:lstStyle/>
                    <a:p>
                      <a:pPr marL="342900" indent="-342900" algn="just">
                        <a:buAutoNum type="arabicPeriod" startAt="2"/>
                      </a:pPr>
                      <a:r>
                        <a:rPr lang="cs-CZ" sz="1600" dirty="0" smtClean="0">
                          <a:latin typeface="Times New Roman" pitchFamily="18" charset="0"/>
                          <a:cs typeface="Times New Roman" pitchFamily="18" charset="0"/>
                        </a:rPr>
                        <a:t>Germánský</a:t>
                      </a:r>
                      <a:r>
                        <a:rPr lang="cs-CZ" sz="1600" baseline="0" dirty="0" smtClean="0">
                          <a:latin typeface="Times New Roman" pitchFamily="18" charset="0"/>
                          <a:cs typeface="Times New Roman" pitchFamily="18" charset="0"/>
                        </a:rPr>
                        <a:t> kmen, který vyplenil Řím, se jmenoval …</a:t>
                      </a:r>
                      <a:endParaRPr lang="cs-CZ" sz="1600" dirty="0" smtClean="0">
                        <a:latin typeface="Times New Roman" pitchFamily="18" charset="0"/>
                        <a:cs typeface="Times New Roman" pitchFamily="18" charset="0"/>
                      </a:endParaRPr>
                    </a:p>
                    <a:p>
                      <a:pPr marL="0" indent="0" algn="just">
                        <a:buNone/>
                      </a:pPr>
                      <a:endParaRPr lang="cs-CZ" sz="1200" dirty="0" smtClean="0">
                        <a:latin typeface="Times New Roman" pitchFamily="18" charset="0"/>
                        <a:cs typeface="Times New Roman" pitchFamily="18" charset="0"/>
                      </a:endParaRPr>
                    </a:p>
                    <a:p>
                      <a:pPr marL="342900" indent="-342900" algn="just"/>
                      <a:r>
                        <a:rPr lang="cs-CZ" sz="1200" dirty="0" smtClean="0">
                          <a:latin typeface="Times New Roman" pitchFamily="18" charset="0"/>
                          <a:cs typeface="Times New Roman" pitchFamily="18" charset="0"/>
                        </a:rPr>
                        <a:t>a/  Langobardi.</a:t>
                      </a:r>
                    </a:p>
                    <a:p>
                      <a:pPr marL="342900" indent="-342900" algn="just"/>
                      <a:r>
                        <a:rPr lang="cs-CZ" sz="1200" dirty="0" smtClean="0">
                          <a:latin typeface="Times New Roman" pitchFamily="18" charset="0"/>
                          <a:cs typeface="Times New Roman" pitchFamily="18" charset="0"/>
                        </a:rPr>
                        <a:t>b/  Vizigóti.</a:t>
                      </a:r>
                    </a:p>
                    <a:p>
                      <a:pPr marL="342900" indent="-342900" algn="just"/>
                      <a:r>
                        <a:rPr lang="cs-CZ" sz="1200" dirty="0" smtClean="0">
                          <a:latin typeface="Times New Roman" pitchFamily="18" charset="0"/>
                          <a:cs typeface="Times New Roman" pitchFamily="18" charset="0"/>
                        </a:rPr>
                        <a:t>c/  Vandalové.</a:t>
                      </a:r>
                    </a:p>
                    <a:p>
                      <a:pPr marL="342900" indent="-342900" algn="just"/>
                      <a:r>
                        <a:rPr lang="cs-CZ" sz="1200" dirty="0" smtClean="0">
                          <a:latin typeface="Times New Roman" pitchFamily="18" charset="0"/>
                          <a:cs typeface="Times New Roman" pitchFamily="18" charset="0"/>
                        </a:rPr>
                        <a:t>d/  Frankové.</a:t>
                      </a:r>
                    </a:p>
                    <a:p>
                      <a:pPr algn="just"/>
                      <a:endParaRPr lang="cs-CZ"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tcPr>
                </a:tc>
                <a:tc>
                  <a:txBody>
                    <a:bodyPr/>
                    <a:lstStyle/>
                    <a:p>
                      <a:pPr marL="342900" marR="0" indent="-342900" algn="just" defTabSz="914400" rtl="0" eaLnBrk="1" fontAlgn="auto" latinLnBrk="0" hangingPunct="1">
                        <a:lnSpc>
                          <a:spcPct val="100000"/>
                        </a:lnSpc>
                        <a:spcBef>
                          <a:spcPts val="0"/>
                        </a:spcBef>
                        <a:spcAft>
                          <a:spcPts val="0"/>
                        </a:spcAft>
                        <a:buClrTx/>
                        <a:buSzTx/>
                        <a:buFontTx/>
                        <a:buAutoNum type="arabicPeriod" startAt="4"/>
                        <a:tabLst/>
                        <a:defRPr/>
                      </a:pPr>
                      <a:r>
                        <a:rPr lang="cs-CZ" sz="1600" dirty="0" smtClean="0">
                          <a:latin typeface="Times New Roman" pitchFamily="18" charset="0"/>
                          <a:cs typeface="Times New Roman" pitchFamily="18" charset="0"/>
                        </a:rPr>
                        <a:t>Římané</a:t>
                      </a:r>
                      <a:r>
                        <a:rPr lang="cs-CZ" sz="1600" baseline="0" dirty="0" smtClean="0">
                          <a:latin typeface="Times New Roman" pitchFamily="18" charset="0"/>
                          <a:cs typeface="Times New Roman" pitchFamily="18" charset="0"/>
                        </a:rPr>
                        <a:t> všechny cizince označovali jako…</a:t>
                      </a: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cs-CZ" sz="1600" dirty="0" smtClean="0">
                        <a:latin typeface="Times New Roman" pitchFamily="18" charset="0"/>
                        <a:cs typeface="Times New Roman"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a/   cizáky.</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b/   anonymy.</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dirty="0" smtClean="0">
                          <a:latin typeface="Times New Roman" pitchFamily="18" charset="0"/>
                          <a:cs typeface="Times New Roman" pitchFamily="18" charset="0"/>
                        </a:rPr>
                        <a:t>c/   vandaly. </a:t>
                      </a:r>
                    </a:p>
                    <a:p>
                      <a:pPr marL="0" marR="0" indent="0" algn="just" defTabSz="914400" rtl="0" eaLnBrk="1" fontAlgn="auto" latinLnBrk="0" hangingPunct="1">
                        <a:lnSpc>
                          <a:spcPct val="100000"/>
                        </a:lnSpc>
                        <a:spcBef>
                          <a:spcPts val="0"/>
                        </a:spcBef>
                        <a:spcAft>
                          <a:spcPts val="0"/>
                        </a:spcAft>
                        <a:buClrTx/>
                        <a:buSzTx/>
                        <a:buFontTx/>
                        <a:buNone/>
                        <a:tabLst/>
                        <a:defRPr/>
                      </a:pPr>
                      <a:r>
                        <a:rPr lang="cs-CZ" sz="1200" baseline="0" dirty="0" smtClean="0">
                          <a:latin typeface="Times New Roman" pitchFamily="18" charset="0"/>
                          <a:cs typeface="Times New Roman" pitchFamily="18" charset="0"/>
                        </a:rPr>
                        <a:t>d/   barbary.</a:t>
                      </a:r>
                      <a:endParaRPr lang="cs-CZ" sz="1200" dirty="0" smtClean="0">
                        <a:latin typeface="Times New Roman" pitchFamily="18" charset="0"/>
                        <a:cs typeface="Times New Roman" pitchFamily="18" charset="0"/>
                      </a:endParaRPr>
                    </a:p>
                    <a:p>
                      <a:pPr algn="just"/>
                      <a:endParaRPr lang="cs-CZ" sz="1600"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tcPr>
                </a:tc>
              </a:tr>
            </a:tbl>
          </a:graphicData>
        </a:graphic>
      </p:graphicFrame>
      <p:sp>
        <p:nvSpPr>
          <p:cNvPr id="16" name="TextovéPole 15"/>
          <p:cNvSpPr txBox="1"/>
          <p:nvPr/>
        </p:nvSpPr>
        <p:spPr>
          <a:xfrm>
            <a:off x="7596336" y="1419622"/>
            <a:ext cx="504056" cy="1200329"/>
          </a:xfrm>
          <a:prstGeom prst="rect">
            <a:avLst/>
          </a:prstGeom>
          <a:noFill/>
        </p:spPr>
        <p:txBody>
          <a:bodyPr wrap="square" rtlCol="0">
            <a:spAutoFit/>
          </a:bodyPr>
          <a:lstStyle/>
          <a:p>
            <a:pPr marL="228600" indent="-228600">
              <a:buAutoNum type="arabicPeriod"/>
            </a:pPr>
            <a:endParaRPr lang="cs-CZ" sz="1200" dirty="0" smtClean="0"/>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c</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b</a:t>
            </a:r>
            <a:endParaRPr lang="cs-CZ" sz="1200" dirty="0" smtClean="0">
              <a:latin typeface="Times New Roman" pitchFamily="18" charset="0"/>
              <a:cs typeface="Times New Roman" pitchFamily="18" charset="0"/>
            </a:endParaRPr>
          </a:p>
          <a:p>
            <a:pPr marL="228600" indent="-228600">
              <a:buAutoNum type="arabicPeriod"/>
            </a:pPr>
            <a:r>
              <a:rPr lang="cs-CZ" sz="1200" dirty="0">
                <a:latin typeface="Times New Roman" pitchFamily="18" charset="0"/>
                <a:cs typeface="Times New Roman" pitchFamily="18" charset="0"/>
              </a:rPr>
              <a:t>d</a:t>
            </a:r>
            <a:endParaRPr lang="cs-CZ" sz="1200" dirty="0" smtClean="0">
              <a:latin typeface="Times New Roman" pitchFamily="18" charset="0"/>
              <a:cs typeface="Times New Roman" pitchFamily="18" charset="0"/>
            </a:endParaRPr>
          </a:p>
          <a:p>
            <a:pPr marL="228600" indent="-228600"/>
            <a:endParaRPr lang="cs-CZ" sz="1200" dirty="0"/>
          </a:p>
        </p:txBody>
      </p:sp>
      <p:sp>
        <p:nvSpPr>
          <p:cNvPr id="17" name="TextovéPole 16"/>
          <p:cNvSpPr txBox="1"/>
          <p:nvPr/>
        </p:nvSpPr>
        <p:spPr>
          <a:xfrm>
            <a:off x="7532712" y="4236318"/>
            <a:ext cx="1440160" cy="307777"/>
          </a:xfrm>
          <a:prstGeom prst="rect">
            <a:avLst/>
          </a:prstGeom>
          <a:noFill/>
        </p:spPr>
        <p:txBody>
          <a:bodyPr wrap="square" rtlCol="0">
            <a:spAutoFit/>
          </a:bodyPr>
          <a:lstStyle/>
          <a:p>
            <a:r>
              <a:rPr lang="cs-CZ" sz="1400" dirty="0" smtClean="0">
                <a:solidFill>
                  <a:srgbClr val="813763"/>
                </a:solidFill>
                <a:latin typeface="Times New Roman" pitchFamily="18" charset="0"/>
                <a:cs typeface="Times New Roman" pitchFamily="18" charset="0"/>
              </a:rPr>
              <a:t>Test  na známku</a:t>
            </a:r>
            <a:endParaRPr lang="cs-CZ" sz="1400" dirty="0">
              <a:solidFill>
                <a:srgbClr val="813763"/>
              </a:solidFill>
              <a:latin typeface="Times New Roman" pitchFamily="18" charset="0"/>
              <a:cs typeface="Times New Roman" pitchFamily="18" charset="0"/>
            </a:endParaRPr>
          </a:p>
        </p:txBody>
      </p:sp>
      <p:sp>
        <p:nvSpPr>
          <p:cNvPr id="14" name="TextovéPole 13"/>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smtClean="0">
                <a:solidFill>
                  <a:schemeClr val="accent3">
                    <a:lumMod val="50000"/>
                  </a:schemeClr>
                </a:solidFill>
                <a:latin typeface="Times New Roman" pitchFamily="18" charset="0"/>
                <a:cs typeface="Times New Roman" pitchFamily="18" charset="0"/>
              </a:rPr>
              <a:t>Dějepis</a:t>
            </a:r>
          </a:p>
          <a:p>
            <a:endParaRPr lang="cs-CZ" sz="1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0" fill="hold"/>
                                        <p:tgtEl>
                                          <p:spTgt spid="16"/>
                                        </p:tgtEl>
                                        <p:attrNameLst>
                                          <p:attrName>ppt_x</p:attrName>
                                        </p:attrNameLst>
                                      </p:cBhvr>
                                      <p:tavLst>
                                        <p:tav tm="0">
                                          <p:val>
                                            <p:strVal val="#ppt_x"/>
                                          </p:val>
                                        </p:tav>
                                        <p:tav tm="100000">
                                          <p:val>
                                            <p:strVal val="#ppt_x"/>
                                          </p:val>
                                        </p:tav>
                                      </p:tavLst>
                                    </p:anim>
                                    <p:anim calcmode="lin" valueType="num">
                                      <p:cBhvr additive="base">
                                        <p:cTn id="45"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txBox="1">
            <a:spLocks/>
          </p:cNvSpPr>
          <p:nvPr/>
        </p:nvSpPr>
        <p:spPr>
          <a:xfrm>
            <a:off x="20150" y="498603"/>
            <a:ext cx="4623858" cy="59406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500" b="1" dirty="0">
                <a:latin typeface="Times New Roman" pitchFamily="18" charset="0"/>
                <a:cs typeface="Times New Roman" pitchFamily="18" charset="0"/>
              </a:rPr>
              <a:t>7</a:t>
            </a:r>
            <a:r>
              <a:rPr lang="cs-CZ" sz="2500" b="1" dirty="0" smtClean="0">
                <a:latin typeface="Times New Roman" pitchFamily="18" charset="0"/>
                <a:cs typeface="Times New Roman" pitchFamily="18" charset="0"/>
              </a:rPr>
              <a:t>.9 Použité zdroje, citace</a:t>
            </a:r>
            <a:endParaRPr lang="cs-CZ" sz="2500" b="1" dirty="0">
              <a:latin typeface="Times New Roman" pitchFamily="18" charset="0"/>
              <a:cs typeface="Times New Roman" pitchFamily="18" charset="0"/>
            </a:endParaRPr>
          </a:p>
        </p:txBody>
      </p:sp>
      <p:sp>
        <p:nvSpPr>
          <p:cNvPr id="3" name="TextovéPole 2"/>
          <p:cNvSpPr txBox="1"/>
          <p:nvPr/>
        </p:nvSpPr>
        <p:spPr>
          <a:xfrm>
            <a:off x="0" y="0"/>
            <a:ext cx="9144000" cy="492443"/>
          </a:xfrm>
          <a:prstGeom prst="rect">
            <a:avLst/>
          </a:prstGeom>
          <a:solidFill>
            <a:schemeClr val="accent6">
              <a:lumMod val="40000"/>
              <a:lumOff val="60000"/>
            </a:schemeClr>
          </a:solidFill>
        </p:spPr>
        <p:txBody>
          <a:bodyPr wrap="square" rtlCol="0">
            <a:spAutoFit/>
          </a:bodyPr>
          <a:lstStyle/>
          <a:p>
            <a:r>
              <a:rPr lang="cs-CZ" sz="1200" b="1" dirty="0" smtClean="0">
                <a:solidFill>
                  <a:schemeClr val="accent3">
                    <a:lumMod val="50000"/>
                  </a:schemeClr>
                </a:solidFill>
                <a:latin typeface="Times New Roman" pitchFamily="18" charset="0"/>
                <a:cs typeface="Times New Roman" pitchFamily="18" charset="0"/>
              </a:rPr>
              <a:t>Elektronická  učebnice - II. stupeň                      </a:t>
            </a:r>
            <a:r>
              <a:rPr lang="cs-CZ" sz="1000" dirty="0" smtClean="0">
                <a:solidFill>
                  <a:schemeClr val="accent3">
                    <a:lumMod val="50000"/>
                  </a:schemeClr>
                </a:solidFill>
                <a:latin typeface="Times New Roman" pitchFamily="18" charset="0"/>
                <a:cs typeface="Times New Roman" pitchFamily="18" charset="0"/>
              </a:rPr>
              <a:t>Základní škola Děčín VI, Na Stráni 879/2  – příspěvková organizace                       	                  </a:t>
            </a:r>
            <a:r>
              <a:rPr lang="cs-CZ" sz="1600" b="1" dirty="0">
                <a:solidFill>
                  <a:schemeClr val="accent3">
                    <a:lumMod val="50000"/>
                  </a:schemeClr>
                </a:solidFill>
                <a:latin typeface="Times New Roman" pitchFamily="18" charset="0"/>
                <a:cs typeface="Times New Roman" pitchFamily="18" charset="0"/>
              </a:rPr>
              <a:t> </a:t>
            </a:r>
            <a:r>
              <a:rPr lang="cs-CZ" sz="1600" b="1" dirty="0" smtClean="0">
                <a:solidFill>
                  <a:schemeClr val="accent3">
                    <a:lumMod val="50000"/>
                  </a:schemeClr>
                </a:solidFill>
                <a:latin typeface="Times New Roman" pitchFamily="18" charset="0"/>
                <a:cs typeface="Times New Roman" pitchFamily="18" charset="0"/>
              </a:rPr>
              <a:t>  Dějepis</a:t>
            </a:r>
          </a:p>
          <a:p>
            <a:endParaRPr lang="cs-CZ" sz="1000" dirty="0">
              <a:latin typeface="Times New Roman" pitchFamily="18" charset="0"/>
              <a:cs typeface="Times New Roman" pitchFamily="18" charset="0"/>
            </a:endParaRPr>
          </a:p>
        </p:txBody>
      </p:sp>
      <p:sp>
        <p:nvSpPr>
          <p:cNvPr id="4" name="TextovéPole 3"/>
          <p:cNvSpPr txBox="1"/>
          <p:nvPr/>
        </p:nvSpPr>
        <p:spPr>
          <a:xfrm>
            <a:off x="246050" y="1419622"/>
            <a:ext cx="8605402" cy="267765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marL="171450" indent="-171450">
              <a:buFont typeface="Arial" pitchFamily="34" charset="0"/>
              <a:buChar char="•"/>
            </a:pPr>
            <a:r>
              <a:rPr lang="cs-CZ" sz="1200" dirty="0">
                <a:latin typeface="Times New Roman" pitchFamily="18" charset="0"/>
                <a:cs typeface="Times New Roman" pitchFamily="18" charset="0"/>
              </a:rPr>
              <a:t>Kol. autorů, Dějepis 7. Středověk a počátky nové doby. Učebnice pro základní školy a víceletá gymnázia, Plzeň, Fraus 2009, s. </a:t>
            </a:r>
            <a:r>
              <a:rPr lang="cs-CZ" sz="1200" dirty="0" smtClean="0">
                <a:latin typeface="Times New Roman" pitchFamily="18" charset="0"/>
                <a:cs typeface="Times New Roman" pitchFamily="18" charset="0"/>
              </a:rPr>
              <a:t>12 - 13.</a:t>
            </a:r>
            <a:endParaRPr lang="cs-CZ" sz="1200" dirty="0">
              <a:latin typeface="Times New Roman" pitchFamily="18" charset="0"/>
              <a:cs typeface="Times New Roman" pitchFamily="18" charset="0"/>
            </a:endParaRPr>
          </a:p>
          <a:p>
            <a:pPr marL="171450" indent="-171450">
              <a:buFont typeface="Arial" pitchFamily="34" charset="0"/>
              <a:buChar char="•"/>
            </a:pPr>
            <a:r>
              <a:rPr lang="cs-CZ" sz="1200" dirty="0">
                <a:latin typeface="Times New Roman" pitchFamily="18" charset="0"/>
                <a:cs typeface="Times New Roman" pitchFamily="18" charset="0"/>
              </a:rPr>
              <a:t>Obrázky z databáze klipart</a:t>
            </a:r>
            <a:r>
              <a:rPr lang="cs-CZ" sz="1200" dirty="0" smtClean="0">
                <a:latin typeface="Times New Roman" pitchFamily="18" charset="0"/>
                <a:cs typeface="Times New Roman" pitchFamily="18" charset="0"/>
              </a:rPr>
              <a:t>.</a:t>
            </a:r>
          </a:p>
          <a:p>
            <a:pPr marL="171450" indent="-171450">
              <a:buFont typeface="Arial" pitchFamily="34" charset="0"/>
              <a:buChar char="•"/>
            </a:pPr>
            <a:r>
              <a:rPr lang="cs-CZ" sz="1200" dirty="0">
                <a:latin typeface="Times New Roman" pitchFamily="18" charset="0"/>
                <a:cs typeface="Times New Roman" pitchFamily="18" charset="0"/>
                <a:hlinkClick r:id="rId2"/>
              </a:rPr>
              <a:t>http://cs.wikipedia.org/wiki/Soubor:Heinrich_Leutemann,_Pl%C3%BCnderung_Roms_durch_die_Vandalen_(c._1860%E2%80%931880).</a:t>
            </a:r>
            <a:r>
              <a:rPr lang="cs-CZ" sz="1200" dirty="0" smtClean="0">
                <a:latin typeface="Times New Roman" pitchFamily="18" charset="0"/>
                <a:cs typeface="Times New Roman" pitchFamily="18" charset="0"/>
                <a:hlinkClick r:id="rId2"/>
              </a:rPr>
              <a:t>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1)</a:t>
            </a:r>
          </a:p>
          <a:p>
            <a:pPr marL="171450" indent="-171450">
              <a:buFont typeface="Arial" pitchFamily="34" charset="0"/>
              <a:buChar char="•"/>
            </a:pPr>
            <a:r>
              <a:rPr lang="cs-CZ" sz="1200" dirty="0">
                <a:latin typeface="Times New Roman" pitchFamily="18" charset="0"/>
                <a:cs typeface="Times New Roman" pitchFamily="18" charset="0"/>
                <a:hlinkClick r:id="rId3"/>
              </a:rPr>
              <a:t>http://</a:t>
            </a:r>
            <a:r>
              <a:rPr lang="cs-CZ" sz="1200" dirty="0" smtClean="0">
                <a:latin typeface="Times New Roman" pitchFamily="18" charset="0"/>
                <a:cs typeface="Times New Roman" pitchFamily="18" charset="0"/>
                <a:hlinkClick r:id="rId3"/>
              </a:rPr>
              <a:t>www.prvnia.xf.cz/nitra/germanske_stehovani2.JPG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2)</a:t>
            </a:r>
          </a:p>
          <a:p>
            <a:pPr marL="171450" indent="-171450">
              <a:buFont typeface="Arial" pitchFamily="34" charset="0"/>
              <a:buChar char="•"/>
            </a:pPr>
            <a:r>
              <a:rPr lang="cs-CZ" sz="1200" dirty="0">
                <a:latin typeface="Times New Roman" pitchFamily="18" charset="0"/>
                <a:cs typeface="Times New Roman" pitchFamily="18" charset="0"/>
                <a:hlinkClick r:id="rId4"/>
              </a:rPr>
              <a:t>http://</a:t>
            </a:r>
            <a:r>
              <a:rPr lang="cs-CZ" sz="1200" dirty="0" smtClean="0">
                <a:latin typeface="Times New Roman" pitchFamily="18" charset="0"/>
                <a:cs typeface="Times New Roman" pitchFamily="18" charset="0"/>
                <a:hlinkClick r:id="rId4"/>
              </a:rPr>
              <a:t>cs.wikipedia.org/wiki/Soubor:Atilla_fl%C3%A9au_de_dieu.jpg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2)</a:t>
            </a:r>
          </a:p>
          <a:p>
            <a:pPr marL="171450" indent="-171450">
              <a:buFont typeface="Arial" pitchFamily="34" charset="0"/>
              <a:buChar char="•"/>
            </a:pPr>
            <a:r>
              <a:rPr lang="cs-CZ" sz="1200" dirty="0">
                <a:latin typeface="Times New Roman" pitchFamily="18" charset="0"/>
                <a:cs typeface="Times New Roman" pitchFamily="18" charset="0"/>
                <a:hlinkClick r:id="rId5"/>
              </a:rPr>
              <a:t>http://</a:t>
            </a:r>
            <a:r>
              <a:rPr lang="cs-CZ" sz="1200" dirty="0" smtClean="0">
                <a:latin typeface="Times New Roman" pitchFamily="18" charset="0"/>
                <a:cs typeface="Times New Roman" pitchFamily="18" charset="0"/>
                <a:hlinkClick r:id="rId5"/>
              </a:rPr>
              <a:t>www.zkola.cz/zkedu/pedagogictipracovnici/kabinetspolecenskychvedaumeni/metodickematerialyvyukoveprogramy/vyukovematerialyzdejepisu/21315.aspx</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3)</a:t>
            </a:r>
          </a:p>
          <a:p>
            <a:pPr marL="171450" indent="-171450">
              <a:buFont typeface="Arial" pitchFamily="34" charset="0"/>
              <a:buChar char="•"/>
            </a:pPr>
            <a:r>
              <a:rPr lang="cs-CZ" sz="1200" dirty="0">
                <a:latin typeface="Times New Roman" pitchFamily="18" charset="0"/>
                <a:cs typeface="Times New Roman" pitchFamily="18" charset="0"/>
                <a:hlinkClick r:id="rId6"/>
              </a:rPr>
              <a:t>http://</a:t>
            </a:r>
            <a:r>
              <a:rPr lang="cs-CZ" sz="1200" dirty="0" smtClean="0">
                <a:latin typeface="Times New Roman" pitchFamily="18" charset="0"/>
                <a:cs typeface="Times New Roman" pitchFamily="18" charset="0"/>
                <a:hlinkClick r:id="rId6"/>
              </a:rPr>
              <a:t>cs.wikipedia.org/wiki/Soubor:Theodorich_Ostrogot.jpg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4)</a:t>
            </a:r>
          </a:p>
          <a:p>
            <a:pPr marL="171450" indent="-171450">
              <a:buFont typeface="Arial" pitchFamily="34" charset="0"/>
              <a:buChar char="•"/>
            </a:pPr>
            <a:r>
              <a:rPr lang="cs-CZ" sz="1200" dirty="0">
                <a:latin typeface="Times New Roman" pitchFamily="18" charset="0"/>
                <a:cs typeface="Times New Roman" pitchFamily="18" charset="0"/>
                <a:hlinkClick r:id="rId7"/>
              </a:rPr>
              <a:t>http://</a:t>
            </a:r>
            <a:r>
              <a:rPr lang="cs-CZ" sz="1200" dirty="0" smtClean="0">
                <a:latin typeface="Times New Roman" pitchFamily="18" charset="0"/>
                <a:cs typeface="Times New Roman" pitchFamily="18" charset="0"/>
                <a:hlinkClick r:id="rId7"/>
              </a:rPr>
              <a:t>cs.wikipedia.org/wiki/Soubor:Hunnen.jpg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5)</a:t>
            </a:r>
          </a:p>
          <a:p>
            <a:pPr marL="171450" indent="-171450">
              <a:buFont typeface="Arial" pitchFamily="34" charset="0"/>
              <a:buChar char="•"/>
            </a:pPr>
            <a:r>
              <a:rPr lang="cs-CZ" sz="1200" dirty="0">
                <a:latin typeface="Times New Roman" pitchFamily="18" charset="0"/>
                <a:cs typeface="Times New Roman" pitchFamily="18" charset="0"/>
                <a:hlinkClick r:id="rId8"/>
              </a:rPr>
              <a:t>http://82.114.195.35:90/Vyuka/Jel%C3%ADnek%20Tom%C3%A1%C5%A1/3.%</a:t>
            </a:r>
            <a:r>
              <a:rPr lang="cs-CZ" sz="1200" dirty="0" smtClean="0">
                <a:latin typeface="Times New Roman" pitchFamily="18" charset="0"/>
                <a:cs typeface="Times New Roman" pitchFamily="18" charset="0"/>
                <a:hlinkClick r:id="rId8"/>
              </a:rPr>
              <a:t>20RO%C4%8CN%C3%8DK/evropa%20jazyky%20mapa.jpg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6)</a:t>
            </a:r>
          </a:p>
          <a:p>
            <a:pPr marL="171450" indent="-171450">
              <a:buFont typeface="Arial" pitchFamily="34" charset="0"/>
              <a:buChar char="•"/>
            </a:pPr>
            <a:r>
              <a:rPr lang="cs-CZ" sz="1200" dirty="0">
                <a:latin typeface="Times New Roman" pitchFamily="18" charset="0"/>
                <a:cs typeface="Times New Roman" pitchFamily="18" charset="0"/>
                <a:hlinkClick r:id="rId9"/>
              </a:rPr>
              <a:t>http://</a:t>
            </a:r>
            <a:r>
              <a:rPr lang="cs-CZ" sz="1200" dirty="0" smtClean="0">
                <a:latin typeface="Times New Roman" pitchFamily="18" charset="0"/>
                <a:cs typeface="Times New Roman" pitchFamily="18" charset="0"/>
                <a:hlinkClick r:id="rId9"/>
              </a:rPr>
              <a:t>en.wikipedia.org/wiki/File:Attila_Museum.JPG</a:t>
            </a:r>
            <a:r>
              <a:rPr lang="cs-CZ" sz="1200" dirty="0" smtClean="0">
                <a:latin typeface="Times New Roman" pitchFamily="18" charset="0"/>
                <a:cs typeface="Times New Roman" pitchFamily="18" charset="0"/>
              </a:rPr>
              <a:t> (</a:t>
            </a:r>
            <a:r>
              <a:rPr lang="cs-CZ" sz="1200" dirty="0" err="1" smtClean="0">
                <a:latin typeface="Times New Roman" pitchFamily="18" charset="0"/>
                <a:cs typeface="Times New Roman" pitchFamily="18" charset="0"/>
              </a:rPr>
              <a:t>slide</a:t>
            </a:r>
            <a:r>
              <a:rPr lang="cs-CZ" sz="1200" dirty="0" smtClean="0">
                <a:latin typeface="Times New Roman" pitchFamily="18" charset="0"/>
                <a:cs typeface="Times New Roman" pitchFamily="18" charset="0"/>
              </a:rPr>
              <a:t> 7)</a:t>
            </a:r>
          </a:p>
        </p:txBody>
      </p:sp>
    </p:spTree>
    <p:extLst>
      <p:ext uri="{BB962C8B-B14F-4D97-AF65-F5344CB8AC3E}">
        <p14:creationId xmlns:p14="http://schemas.microsoft.com/office/powerpoint/2010/main" val="1497179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6">
            <a:lumMod val="40000"/>
            <a:lumOff val="60000"/>
          </a:schemeClr>
        </a:solidFill>
      </a:spPr>
      <a:bodyPr wrap="square" rtlCol="0">
        <a:spAutoFit/>
      </a:bodyPr>
      <a:lstStyle>
        <a:defPPr>
          <a:defRPr sz="1200" b="1" dirty="0" smtClean="0">
            <a:solidFill>
              <a:schemeClr val="accent3">
                <a:lumMod val="50000"/>
              </a:schemeClr>
            </a:solidFill>
          </a:defRPr>
        </a:defPPr>
      </a:lstStyle>
    </a:txDef>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1849</TotalTime>
  <Words>1370</Words>
  <Application>Microsoft Office PowerPoint</Application>
  <PresentationFormat>Předvádění na obrazovce (16:9)</PresentationFormat>
  <Paragraphs>160</Paragraphs>
  <Slides>10</Slides>
  <Notes>8</Notes>
  <HiddenSlides>0</HiddenSlides>
  <MMClips>0</MMClips>
  <ScaleCrop>false</ScaleCrop>
  <HeadingPairs>
    <vt:vector size="4" baseType="variant">
      <vt:variant>
        <vt:lpstr>Motiv</vt:lpstr>
      </vt:variant>
      <vt:variant>
        <vt:i4>1</vt:i4>
      </vt:variant>
      <vt:variant>
        <vt:lpstr>Nadpisy snímků</vt:lpstr>
      </vt:variant>
      <vt:variant>
        <vt:i4>10</vt:i4>
      </vt:variant>
    </vt:vector>
  </HeadingPairs>
  <TitlesOfParts>
    <vt:vector size="11" baseType="lpstr">
      <vt:lpstr>Motiv sady Office</vt:lpstr>
      <vt:lpstr>7.1 Stěhování národů, Barbarské státy</vt:lpstr>
      <vt:lpstr>7.2 Co již víme?</vt:lpstr>
      <vt:lpstr>7.3 Jaké si řekneme nové termíny a názvy?</vt:lpstr>
      <vt:lpstr>7.4 Co si řekneme nového?</vt:lpstr>
      <vt:lpstr>7.5 Procvičení a příklady</vt:lpstr>
      <vt:lpstr>7.6 Něco navíc pro šikovné</vt:lpstr>
      <vt:lpstr>7.7 CLIL</vt:lpstr>
      <vt:lpstr>7.8 Test znalostí</vt:lpstr>
      <vt:lpstr>Prezentace aplikace PowerPoint</vt:lpstr>
      <vt:lpstr>Prezentace aplikace PowerPoint</vt:lpstr>
    </vt:vector>
  </TitlesOfParts>
  <Company>Základní škla Děčín VI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prusa</dc:creator>
  <cp:lastModifiedBy>wernerova</cp:lastModifiedBy>
  <cp:revision>169</cp:revision>
  <dcterms:created xsi:type="dcterms:W3CDTF">2010-10-18T18:21:56Z</dcterms:created>
  <dcterms:modified xsi:type="dcterms:W3CDTF">2013-04-15T19:32:15Z</dcterms:modified>
</cp:coreProperties>
</file>