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2"/>
  </p:notesMasterIdLst>
  <p:handoutMasterIdLst>
    <p:handoutMasterId r:id="rId13"/>
  </p:handoutMasterIdLst>
  <p:sldIdLst>
    <p:sldId id="257" r:id="rId2"/>
    <p:sldId id="258" r:id="rId3"/>
    <p:sldId id="259" r:id="rId4"/>
    <p:sldId id="264" r:id="rId5"/>
    <p:sldId id="260" r:id="rId6"/>
    <p:sldId id="261" r:id="rId7"/>
    <p:sldId id="262" r:id="rId8"/>
    <p:sldId id="263" r:id="rId9"/>
    <p:sldId id="265" r:id="rId10"/>
    <p:sldId id="266" r:id="rId11"/>
  </p:sldIdLst>
  <p:sldSz cx="9144000" cy="5143500" type="screen16x9"/>
  <p:notesSz cx="6858000" cy="9144000"/>
  <p:defaultText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00"/>
    <a:srgbClr val="009900"/>
    <a:srgbClr val="FFCC00"/>
    <a:srgbClr val="FF0066"/>
    <a:srgbClr val="813763"/>
    <a:srgbClr val="660033"/>
    <a:srgbClr val="FFCC99"/>
    <a:srgbClr val="51237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Střední styl 2 – zvýraznění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0A15C55-8517-42AA-B614-E9B94910E393}" styleName="Střední styl 2 – zvýraznění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C4B1156A-380E-4F78-BDF5-A606A8083BF9}" styleName="Střední styl 4 – zvýraznění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solidFill>
            <a:schemeClr val="accent4">
              <a:tint val="20000"/>
            </a:schemeClr>
          </a:solidFill>
        </a:fill>
      </a:tcStyle>
    </a:wholeTbl>
    <a:band1H>
      <a:tcStyle>
        <a:tcBdr/>
        <a:fill>
          <a:solidFill>
            <a:schemeClr val="accent4">
              <a:tint val="40000"/>
            </a:schemeClr>
          </a:solidFill>
        </a:fill>
      </a:tcStyle>
    </a:band1H>
    <a:band1V>
      <a:tcStyle>
        <a:tcBdr/>
        <a:fill>
          <a:solidFill>
            <a:schemeClr val="accent4">
              <a:tint val="40000"/>
            </a:schemeClr>
          </a:solidFill>
        </a:fill>
      </a:tcStyle>
    </a:band1V>
    <a:lastCol>
      <a:tcTxStyle b="on"/>
      <a:tcStyle>
        <a:tcBdr/>
      </a:tcStyle>
    </a:lastCol>
    <a:firstCol>
      <a:tcTxStyle b="on"/>
      <a:tcStyle>
        <a:tcBdr/>
      </a:tcStyle>
    </a:firstCol>
    <a:lastRow>
      <a:tcTxStyle b="on"/>
      <a:tcStyle>
        <a:tcBdr>
          <a:top>
            <a:ln w="25400" cmpd="sng">
              <a:solidFill>
                <a:schemeClr val="accent4"/>
              </a:solidFill>
            </a:ln>
          </a:top>
        </a:tcBdr>
        <a:fill>
          <a:solidFill>
            <a:schemeClr val="accent4">
              <a:tint val="20000"/>
            </a:schemeClr>
          </a:solidFill>
        </a:fill>
      </a:tcStyle>
    </a:lastRow>
    <a:firstRow>
      <a:tcTxStyle b="on"/>
      <a:tcStyle>
        <a:tcBdr/>
        <a:fill>
          <a:solidFill>
            <a:schemeClr val="accent4">
              <a:tint val="20000"/>
            </a:schemeClr>
          </a:solidFill>
        </a:fill>
      </a:tcStyle>
    </a:firstRow>
  </a:tblStyle>
  <a:tblStyle styleId="{EB9631B5-78F2-41C9-869B-9F39066F8104}" styleName="Střední styl 3 – zvýraznění 4">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4"/>
          </a:solidFill>
        </a:fill>
      </a:tcStyle>
    </a:lastCol>
    <a:firstCol>
      <a:tcTxStyle b="on">
        <a:fontRef idx="minor">
          <a:scrgbClr r="0" g="0" b="0"/>
        </a:fontRef>
        <a:schemeClr val="lt1"/>
      </a:tcTxStyle>
      <a:tcStyle>
        <a:tcBdr/>
        <a:fill>
          <a:solidFill>
            <a:schemeClr val="accent4"/>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4"/>
          </a:solidFill>
        </a:fill>
      </a:tcStyle>
    </a:firstRow>
  </a:tblStyle>
  <a:tblStyle styleId="{1E171933-4619-4E11-9A3F-F7608DF75F80}" styleName="Střední styl 1 – zvýraznění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a:noFill/>
            </a:ln>
          </a:insideV>
        </a:tcBdr>
        <a:fill>
          <a:solidFill>
            <a:schemeClr val="lt1"/>
          </a:solidFill>
        </a:fill>
      </a:tcStyle>
    </a:wholeTbl>
    <a:band1H>
      <a:tcStyle>
        <a:tcBdr/>
        <a:fill>
          <a:solidFill>
            <a:schemeClr val="accent4">
              <a:tint val="20000"/>
            </a:schemeClr>
          </a:solidFill>
        </a:fill>
      </a:tcStyle>
    </a:band1H>
    <a:band1V>
      <a:tcStyle>
        <a:tcBdr/>
        <a:fill>
          <a:solidFill>
            <a:schemeClr val="accent4">
              <a:tint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solidFill>
            <a:schemeClr val="lt1"/>
          </a:solidFill>
        </a:fill>
      </a:tcStyle>
    </a:lastRow>
    <a:firstRow>
      <a:tcTxStyle b="on">
        <a:fontRef idx="minor">
          <a:scrgbClr r="0" g="0" b="0"/>
        </a:fontRef>
        <a:schemeClr val="lt1"/>
      </a:tcTxStyle>
      <a:tcStyle>
        <a:tcBdr/>
        <a:fill>
          <a:solidFill>
            <a:schemeClr val="accent4"/>
          </a:solidFill>
        </a:fill>
      </a:tcStyle>
    </a:firstRow>
  </a:tblStyle>
  <a:tblStyle styleId="{D27102A9-8310-4765-A935-A1911B00CA55}" styleName="Světlý styl 1 – zvýraznění 4">
    <a:wholeTbl>
      <a:tcTxStyle>
        <a:fontRef idx="minor">
          <a:scrgbClr r="0" g="0" b="0"/>
        </a:fontRef>
        <a:schemeClr val="tx1"/>
      </a:tcTxStyle>
      <a:tcStyle>
        <a:tcBdr>
          <a:left>
            <a:ln>
              <a:noFill/>
            </a:ln>
          </a:left>
          <a:right>
            <a:ln>
              <a:noFill/>
            </a:ln>
          </a:right>
          <a:top>
            <a:ln w="12700" cmpd="sng">
              <a:solidFill>
                <a:schemeClr val="accent4"/>
              </a:solidFill>
            </a:ln>
          </a:top>
          <a:bottom>
            <a:ln w="12700" cmpd="sng">
              <a:solidFill>
                <a:schemeClr val="accent4"/>
              </a:solidFill>
            </a:ln>
          </a:bottom>
          <a:insideH>
            <a:ln>
              <a:noFill/>
            </a:ln>
          </a:insideH>
          <a:insideV>
            <a:ln>
              <a:noFill/>
            </a:ln>
          </a:insideV>
        </a:tcBdr>
        <a:fill>
          <a:noFill/>
        </a:fill>
      </a:tcStyle>
    </a:wholeTbl>
    <a:band1H>
      <a:tcStyle>
        <a:tcBdr/>
        <a:fill>
          <a:solidFill>
            <a:schemeClr val="accent4">
              <a:alpha val="20000"/>
            </a:schemeClr>
          </a:solidFill>
        </a:fill>
      </a:tcStyle>
    </a:band1H>
    <a:band2H>
      <a:tcStyle>
        <a:tcBdr/>
      </a:tcStyle>
    </a:band2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12700" cmpd="sng">
              <a:solidFill>
                <a:schemeClr val="accent4"/>
              </a:solidFill>
            </a:ln>
          </a:top>
        </a:tcBdr>
        <a:fill>
          <a:noFill/>
        </a:fill>
      </a:tcStyle>
    </a:lastRow>
    <a:firstRow>
      <a:tcTxStyle b="on"/>
      <a:tcStyle>
        <a:tcBdr>
          <a:bottom>
            <a:ln w="12700" cmpd="sng">
              <a:solidFill>
                <a:schemeClr val="accent4"/>
              </a:solidFill>
            </a:ln>
          </a:bottom>
        </a:tcBdr>
        <a:fill>
          <a:noFill/>
        </a:fill>
      </a:tcStyle>
    </a:firstRow>
  </a:tblStyle>
  <a:tblStyle styleId="{775DCB02-9BB8-47FD-8907-85C794F793BA}" styleName="Styl s motivem 1 – zvýraznění 4">
    <a:tblBg>
      <a:fillRef idx="2">
        <a:schemeClr val="accent4"/>
      </a:fillRef>
      <a:effectRef idx="1">
        <a:schemeClr val="accent4"/>
      </a:effectRef>
    </a:tblBg>
    <a:wholeTbl>
      <a:tcTxStyle>
        <a:fontRef idx="minor">
          <a:scrgbClr r="0" g="0" b="0"/>
        </a:fontRef>
        <a:schemeClr val="dk1"/>
      </a:tcTxStyle>
      <a:tcStyle>
        <a:tcBdr>
          <a:left>
            <a:lnRef idx="1">
              <a:schemeClr val="accent4"/>
            </a:lnRef>
          </a:left>
          <a:right>
            <a:lnRef idx="1">
              <a:schemeClr val="accent4"/>
            </a:lnRef>
          </a:right>
          <a:top>
            <a:lnRef idx="1">
              <a:schemeClr val="accent4"/>
            </a:lnRef>
          </a:top>
          <a:bottom>
            <a:lnRef idx="1">
              <a:schemeClr val="accent4"/>
            </a:lnRef>
          </a:bottom>
          <a:insideH>
            <a:lnRef idx="1">
              <a:schemeClr val="accent4"/>
            </a:lnRef>
          </a:insideH>
          <a:insideV>
            <a:lnRef idx="1">
              <a:schemeClr val="accent4"/>
            </a:lnRef>
          </a:insideV>
        </a:tcBdr>
        <a:fill>
          <a:noFill/>
        </a:fill>
      </a:tcStyle>
    </a:wholeTbl>
    <a:band1H>
      <a:tcStyle>
        <a:tcBdr/>
        <a:fill>
          <a:solidFill>
            <a:schemeClr val="accent4">
              <a:alpha val="40000"/>
            </a:schemeClr>
          </a:solidFill>
        </a:fill>
      </a:tcStyle>
    </a:band1H>
    <a:band2H>
      <a:tcStyle>
        <a:tcBdr/>
      </a:tcStyle>
    </a:band2H>
    <a:band1V>
      <a:tcStyle>
        <a:tcBdr>
          <a:top>
            <a:lnRef idx="1">
              <a:schemeClr val="accent4"/>
            </a:lnRef>
          </a:top>
          <a:bottom>
            <a:lnRef idx="1">
              <a:schemeClr val="accent4"/>
            </a:lnRef>
          </a:bottom>
        </a:tcBdr>
        <a:fill>
          <a:solidFill>
            <a:schemeClr val="accent4">
              <a:alpha val="40000"/>
            </a:schemeClr>
          </a:solidFill>
        </a:fill>
      </a:tcStyle>
    </a:band1V>
    <a:band2V>
      <a:tcStyle>
        <a:tcBdr/>
      </a:tcStyle>
    </a:band2V>
    <a:lastCol>
      <a:tcTxStyle b="on"/>
      <a:tcStyle>
        <a:tcBdr>
          <a:left>
            <a:lnRef idx="2">
              <a:schemeClr val="accent4"/>
            </a:lnRef>
          </a:left>
          <a:right>
            <a:lnRef idx="1">
              <a:schemeClr val="accent4"/>
            </a:lnRef>
          </a:right>
          <a:top>
            <a:lnRef idx="1">
              <a:schemeClr val="accent4"/>
            </a:lnRef>
          </a:top>
          <a:bottom>
            <a:lnRef idx="1">
              <a:schemeClr val="accent4"/>
            </a:lnRef>
          </a:bottom>
          <a:insideH>
            <a:lnRef idx="1">
              <a:schemeClr val="accent4"/>
            </a:lnRef>
          </a:insideH>
          <a:insideV>
            <a:ln>
              <a:noFill/>
            </a:ln>
          </a:insideV>
        </a:tcBdr>
      </a:tcStyle>
    </a:lastCol>
    <a:firstCol>
      <a:tcTxStyle b="on"/>
      <a:tcStyle>
        <a:tcBdr>
          <a:left>
            <a:lnRef idx="1">
              <a:schemeClr val="accent4"/>
            </a:lnRef>
          </a:left>
          <a:right>
            <a:lnRef idx="2">
              <a:schemeClr val="accent4"/>
            </a:lnRef>
          </a:right>
          <a:top>
            <a:lnRef idx="1">
              <a:schemeClr val="accent4"/>
            </a:lnRef>
          </a:top>
          <a:bottom>
            <a:lnRef idx="1">
              <a:schemeClr val="accent4"/>
            </a:lnRef>
          </a:bottom>
          <a:insideH>
            <a:lnRef idx="1">
              <a:schemeClr val="accent4"/>
            </a:lnRef>
          </a:insideH>
          <a:insideV>
            <a:ln>
              <a:noFill/>
            </a:ln>
          </a:insideV>
        </a:tcBdr>
      </a:tcStyle>
    </a:firstCol>
    <a:lastRow>
      <a:tcTxStyle b="on"/>
      <a:tcStyle>
        <a:tcBdr>
          <a:left>
            <a:lnRef idx="1">
              <a:schemeClr val="accent4"/>
            </a:lnRef>
          </a:left>
          <a:right>
            <a:lnRef idx="1">
              <a:schemeClr val="accent4"/>
            </a:lnRef>
          </a:right>
          <a:top>
            <a:lnRef idx="2">
              <a:schemeClr val="accent4"/>
            </a:lnRef>
          </a:top>
          <a:bottom>
            <a:lnRef idx="2">
              <a:schemeClr val="accent4"/>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4"/>
            </a:lnRef>
          </a:left>
          <a:right>
            <a:lnRef idx="1">
              <a:schemeClr val="accent4"/>
            </a:lnRef>
          </a:right>
          <a:top>
            <a:lnRef idx="1">
              <a:schemeClr val="accent4"/>
            </a:lnRef>
          </a:top>
          <a:bottom>
            <a:lnRef idx="2">
              <a:schemeClr val="lt1"/>
            </a:lnRef>
          </a:bottom>
          <a:insideH>
            <a:ln>
              <a:noFill/>
            </a:ln>
          </a:insideH>
          <a:insideV>
            <a:ln>
              <a:noFill/>
            </a:ln>
          </a:insideV>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91" d="100"/>
          <a:sy n="91" d="100"/>
        </p:scale>
        <p:origin x="-780" y="-102"/>
      </p:cViewPr>
      <p:guideLst>
        <p:guide orient="horz" pos="162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handoutMaster" Target="handoutMasters/handoutMaster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Zástupný symbol pro záhlaví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r>
              <a:rPr lang="cs-CZ" smtClean="0"/>
              <a:t>Elektronická učebnice - Základní škola Děčín VI, Na Stráni 879/2, příspěvková organizace</a:t>
            </a:r>
            <a:endParaRPr lang="cs-CZ"/>
          </a:p>
        </p:txBody>
      </p:sp>
      <p:sp>
        <p:nvSpPr>
          <p:cNvPr id="3" name="Zástupný symbol pro datum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8033583E-89BF-4ECB-AA3F-75DD3E829E63}" type="datetimeFigureOut">
              <a:rPr lang="cs-CZ" smtClean="0"/>
              <a:pPr/>
              <a:t>17.4.2013</a:t>
            </a:fld>
            <a:endParaRPr lang="cs-CZ"/>
          </a:p>
        </p:txBody>
      </p:sp>
      <p:sp>
        <p:nvSpPr>
          <p:cNvPr id="4" name="Zástupný symbol pro zápatí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cs-CZ"/>
          </a:p>
        </p:txBody>
      </p:sp>
      <p:sp>
        <p:nvSpPr>
          <p:cNvPr id="5" name="Zástupný symbol pro číslo snímku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2D771979-99DB-4828-878C-66DC5CF305D5}" type="slidenum">
              <a:rPr lang="cs-CZ" smtClean="0"/>
              <a:pPr/>
              <a:t>‹#›</a:t>
            </a:fld>
            <a:endParaRPr lang="cs-CZ"/>
          </a:p>
        </p:txBody>
      </p:sp>
    </p:spTree>
    <p:extLst>
      <p:ext uri="{BB962C8B-B14F-4D97-AF65-F5344CB8AC3E}">
        <p14:creationId xmlns:p14="http://schemas.microsoft.com/office/powerpoint/2010/main" val="559170762"/>
      </p:ext>
    </p:extLst>
  </p:cSld>
  <p:clrMap bg1="lt1" tx1="dk1" bg2="lt2" tx2="dk2" accent1="accent1" accent2="accent2" accent3="accent3" accent4="accent4" accent5="accent5" accent6="accent6" hlink="hlink" folHlink="folHlink"/>
  <p:hf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Zástupný symbol pro záhlaví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r>
              <a:rPr lang="cs-CZ" smtClean="0"/>
              <a:t>Elektronická učebnice - Základní škola Děčín VI, Na Stráni 879/2, příspěvková organizace</a:t>
            </a:r>
            <a:endParaRPr lang="cs-CZ"/>
          </a:p>
        </p:txBody>
      </p:sp>
      <p:sp>
        <p:nvSpPr>
          <p:cNvPr id="3" name="Zástupný symbol pro datum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47527786-DE88-4C02-A0B7-082242F2B663}" type="datetimeFigureOut">
              <a:rPr lang="cs-CZ" smtClean="0"/>
              <a:pPr/>
              <a:t>17.4.2013</a:t>
            </a:fld>
            <a:endParaRPr lang="cs-CZ"/>
          </a:p>
        </p:txBody>
      </p:sp>
      <p:sp>
        <p:nvSpPr>
          <p:cNvPr id="4" name="Zástupný symbol pro obrázek snímku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cs-CZ"/>
          </a:p>
        </p:txBody>
      </p:sp>
      <p:sp>
        <p:nvSpPr>
          <p:cNvPr id="5" name="Zástupný symbol pro poznámky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6" name="Zástupný symbol pro zápatí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cs-CZ"/>
          </a:p>
        </p:txBody>
      </p:sp>
      <p:sp>
        <p:nvSpPr>
          <p:cNvPr id="7" name="Zástupný symbol pro číslo snímku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A7C757F8-8F25-4CF1-88DC-C9C420F53004}" type="slidenum">
              <a:rPr lang="cs-CZ" smtClean="0"/>
              <a:pPr/>
              <a:t>‹#›</a:t>
            </a:fld>
            <a:endParaRPr lang="cs-CZ"/>
          </a:p>
        </p:txBody>
      </p:sp>
    </p:spTree>
    <p:extLst>
      <p:ext uri="{BB962C8B-B14F-4D97-AF65-F5344CB8AC3E}">
        <p14:creationId xmlns:p14="http://schemas.microsoft.com/office/powerpoint/2010/main" val="2661376821"/>
      </p:ext>
    </p:extLst>
  </p:cSld>
  <p:clrMap bg1="lt1" tx1="dk1" bg2="lt2" tx2="dk2" accent1="accent1" accent2="accent2" accent3="accent3" accent4="accent4" accent5="accent5" accent6="accent6" hlink="hlink" folHlink="folHlink"/>
  <p:hf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a:xfrm>
            <a:off x="381000" y="685800"/>
            <a:ext cx="6096000" cy="3429000"/>
          </a:xfrm>
        </p:spPr>
      </p:sp>
      <p:sp>
        <p:nvSpPr>
          <p:cNvPr id="3" name="Zástupný symbol pro poznámky 2"/>
          <p:cNvSpPr>
            <a:spLocks noGrp="1"/>
          </p:cNvSpPr>
          <p:nvPr>
            <p:ph type="body" idx="1"/>
          </p:nvPr>
        </p:nvSpPr>
        <p:spPr/>
        <p:txBody>
          <a:bodyPr>
            <a:normAutofit/>
          </a:bodyPr>
          <a:lstStyle/>
          <a:p>
            <a:endParaRPr lang="cs-CZ"/>
          </a:p>
        </p:txBody>
      </p:sp>
      <p:sp>
        <p:nvSpPr>
          <p:cNvPr id="4" name="Zástupný symbol pro číslo snímku 3"/>
          <p:cNvSpPr>
            <a:spLocks noGrp="1"/>
          </p:cNvSpPr>
          <p:nvPr>
            <p:ph type="sldNum" sz="quarter" idx="10"/>
          </p:nvPr>
        </p:nvSpPr>
        <p:spPr/>
        <p:txBody>
          <a:bodyPr/>
          <a:lstStyle/>
          <a:p>
            <a:fld id="{A7C757F8-8F25-4CF1-88DC-C9C420F53004}" type="slidenum">
              <a:rPr lang="cs-CZ" smtClean="0"/>
              <a:pPr/>
              <a:t>1</a:t>
            </a:fld>
            <a:endParaRPr lang="cs-CZ"/>
          </a:p>
        </p:txBody>
      </p:sp>
      <p:sp>
        <p:nvSpPr>
          <p:cNvPr id="5" name="Zástupný symbol pro záhlaví 4"/>
          <p:cNvSpPr>
            <a:spLocks noGrp="1"/>
          </p:cNvSpPr>
          <p:nvPr>
            <p:ph type="hdr" sz="quarter" idx="11"/>
          </p:nvPr>
        </p:nvSpPr>
        <p:spPr/>
        <p:txBody>
          <a:bodyPr/>
          <a:lstStyle/>
          <a:p>
            <a:r>
              <a:rPr lang="cs-CZ" smtClean="0"/>
              <a:t>Elektronická učebnice - Základní škola Děčín VI, Na Stráni 879/2, příspěvková organizace</a:t>
            </a:r>
            <a:endParaRPr lang="cs-CZ"/>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a:xfrm>
            <a:off x="381000" y="685800"/>
            <a:ext cx="6096000" cy="3429000"/>
          </a:xfrm>
        </p:spPr>
      </p:sp>
      <p:sp>
        <p:nvSpPr>
          <p:cNvPr id="3" name="Zástupný symbol pro poznámky 2"/>
          <p:cNvSpPr>
            <a:spLocks noGrp="1"/>
          </p:cNvSpPr>
          <p:nvPr>
            <p:ph type="body" idx="1"/>
          </p:nvPr>
        </p:nvSpPr>
        <p:spPr/>
        <p:txBody>
          <a:bodyPr>
            <a:normAutofit/>
          </a:bodyPr>
          <a:lstStyle/>
          <a:p>
            <a:endParaRPr lang="cs-CZ"/>
          </a:p>
        </p:txBody>
      </p:sp>
      <p:sp>
        <p:nvSpPr>
          <p:cNvPr id="4" name="Zástupný symbol pro číslo snímku 3"/>
          <p:cNvSpPr>
            <a:spLocks noGrp="1"/>
          </p:cNvSpPr>
          <p:nvPr>
            <p:ph type="sldNum" sz="quarter" idx="10"/>
          </p:nvPr>
        </p:nvSpPr>
        <p:spPr/>
        <p:txBody>
          <a:bodyPr/>
          <a:lstStyle/>
          <a:p>
            <a:fld id="{A7C757F8-8F25-4CF1-88DC-C9C420F53004}" type="slidenum">
              <a:rPr lang="cs-CZ" smtClean="0"/>
              <a:pPr/>
              <a:t>2</a:t>
            </a:fld>
            <a:endParaRPr lang="cs-CZ"/>
          </a:p>
        </p:txBody>
      </p:sp>
      <p:sp>
        <p:nvSpPr>
          <p:cNvPr id="5" name="Zástupný symbol pro záhlaví 4"/>
          <p:cNvSpPr>
            <a:spLocks noGrp="1"/>
          </p:cNvSpPr>
          <p:nvPr>
            <p:ph type="hdr" sz="quarter" idx="11"/>
          </p:nvPr>
        </p:nvSpPr>
        <p:spPr/>
        <p:txBody>
          <a:bodyPr/>
          <a:lstStyle/>
          <a:p>
            <a:r>
              <a:rPr lang="cs-CZ" smtClean="0"/>
              <a:t>Elektronická učebnice - Základní škola Děčín VI, Na Stráni 879/2, příspěvková organizace</a:t>
            </a:r>
            <a:endParaRPr lang="cs-CZ"/>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a:xfrm>
            <a:off x="381000" y="685800"/>
            <a:ext cx="6096000" cy="3429000"/>
          </a:xfrm>
        </p:spPr>
      </p:sp>
      <p:sp>
        <p:nvSpPr>
          <p:cNvPr id="3" name="Zástupný symbol pro poznámky 2"/>
          <p:cNvSpPr>
            <a:spLocks noGrp="1"/>
          </p:cNvSpPr>
          <p:nvPr>
            <p:ph type="body" idx="1"/>
          </p:nvPr>
        </p:nvSpPr>
        <p:spPr/>
        <p:txBody>
          <a:bodyPr>
            <a:normAutofit/>
          </a:bodyPr>
          <a:lstStyle/>
          <a:p>
            <a:endParaRPr lang="cs-CZ"/>
          </a:p>
        </p:txBody>
      </p:sp>
      <p:sp>
        <p:nvSpPr>
          <p:cNvPr id="4" name="Zástupný symbol pro číslo snímku 3"/>
          <p:cNvSpPr>
            <a:spLocks noGrp="1"/>
          </p:cNvSpPr>
          <p:nvPr>
            <p:ph type="sldNum" sz="quarter" idx="10"/>
          </p:nvPr>
        </p:nvSpPr>
        <p:spPr/>
        <p:txBody>
          <a:bodyPr/>
          <a:lstStyle/>
          <a:p>
            <a:fld id="{A7C757F8-8F25-4CF1-88DC-C9C420F53004}" type="slidenum">
              <a:rPr lang="cs-CZ" smtClean="0"/>
              <a:pPr/>
              <a:t>3</a:t>
            </a:fld>
            <a:endParaRPr lang="cs-CZ"/>
          </a:p>
        </p:txBody>
      </p:sp>
      <p:sp>
        <p:nvSpPr>
          <p:cNvPr id="5" name="Zástupný symbol pro záhlaví 4"/>
          <p:cNvSpPr>
            <a:spLocks noGrp="1"/>
          </p:cNvSpPr>
          <p:nvPr>
            <p:ph type="hdr" sz="quarter" idx="11"/>
          </p:nvPr>
        </p:nvSpPr>
        <p:spPr/>
        <p:txBody>
          <a:bodyPr/>
          <a:lstStyle/>
          <a:p>
            <a:r>
              <a:rPr lang="cs-CZ" smtClean="0"/>
              <a:t>Elektronická učebnice - Základní škola Děčín VI, Na Stráni 879/2, příspěvková organizace</a:t>
            </a:r>
            <a:endParaRPr lang="cs-CZ"/>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a:xfrm>
            <a:off x="381000" y="685800"/>
            <a:ext cx="6096000" cy="3429000"/>
          </a:xfrm>
        </p:spPr>
      </p:sp>
      <p:sp>
        <p:nvSpPr>
          <p:cNvPr id="3" name="Zástupný symbol pro poznámky 2"/>
          <p:cNvSpPr>
            <a:spLocks noGrp="1"/>
          </p:cNvSpPr>
          <p:nvPr>
            <p:ph type="body" idx="1"/>
          </p:nvPr>
        </p:nvSpPr>
        <p:spPr/>
        <p:txBody>
          <a:bodyPr>
            <a:normAutofit/>
          </a:bodyPr>
          <a:lstStyle/>
          <a:p>
            <a:endParaRPr lang="cs-CZ"/>
          </a:p>
        </p:txBody>
      </p:sp>
      <p:sp>
        <p:nvSpPr>
          <p:cNvPr id="4" name="Zástupný symbol pro číslo snímku 3"/>
          <p:cNvSpPr>
            <a:spLocks noGrp="1"/>
          </p:cNvSpPr>
          <p:nvPr>
            <p:ph type="sldNum" sz="quarter" idx="10"/>
          </p:nvPr>
        </p:nvSpPr>
        <p:spPr/>
        <p:txBody>
          <a:bodyPr/>
          <a:lstStyle/>
          <a:p>
            <a:fld id="{A7C757F8-8F25-4CF1-88DC-C9C420F53004}" type="slidenum">
              <a:rPr lang="cs-CZ" smtClean="0"/>
              <a:pPr/>
              <a:t>4</a:t>
            </a:fld>
            <a:endParaRPr lang="cs-CZ"/>
          </a:p>
        </p:txBody>
      </p:sp>
      <p:sp>
        <p:nvSpPr>
          <p:cNvPr id="5" name="Zástupný symbol pro záhlaví 4"/>
          <p:cNvSpPr>
            <a:spLocks noGrp="1"/>
          </p:cNvSpPr>
          <p:nvPr>
            <p:ph type="hdr" sz="quarter" idx="11"/>
          </p:nvPr>
        </p:nvSpPr>
        <p:spPr/>
        <p:txBody>
          <a:bodyPr/>
          <a:lstStyle/>
          <a:p>
            <a:r>
              <a:rPr lang="cs-CZ" smtClean="0"/>
              <a:t>Elektronická učebnice - Základní škola Děčín VI, Na Stráni 879/2, příspěvková organizace</a:t>
            </a:r>
            <a:endParaRPr lang="cs-CZ"/>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a:xfrm>
            <a:off x="381000" y="685800"/>
            <a:ext cx="6096000" cy="3429000"/>
          </a:xfrm>
        </p:spPr>
      </p:sp>
      <p:sp>
        <p:nvSpPr>
          <p:cNvPr id="3" name="Zástupný symbol pro poznámky 2"/>
          <p:cNvSpPr>
            <a:spLocks noGrp="1"/>
          </p:cNvSpPr>
          <p:nvPr>
            <p:ph type="body" idx="1"/>
          </p:nvPr>
        </p:nvSpPr>
        <p:spPr/>
        <p:txBody>
          <a:bodyPr>
            <a:normAutofit/>
          </a:bodyPr>
          <a:lstStyle/>
          <a:p>
            <a:endParaRPr lang="cs-CZ"/>
          </a:p>
        </p:txBody>
      </p:sp>
      <p:sp>
        <p:nvSpPr>
          <p:cNvPr id="4" name="Zástupný symbol pro číslo snímku 3"/>
          <p:cNvSpPr>
            <a:spLocks noGrp="1"/>
          </p:cNvSpPr>
          <p:nvPr>
            <p:ph type="sldNum" sz="quarter" idx="10"/>
          </p:nvPr>
        </p:nvSpPr>
        <p:spPr/>
        <p:txBody>
          <a:bodyPr/>
          <a:lstStyle/>
          <a:p>
            <a:fld id="{A7C757F8-8F25-4CF1-88DC-C9C420F53004}" type="slidenum">
              <a:rPr lang="cs-CZ" smtClean="0"/>
              <a:pPr/>
              <a:t>5</a:t>
            </a:fld>
            <a:endParaRPr lang="cs-CZ"/>
          </a:p>
        </p:txBody>
      </p:sp>
      <p:sp>
        <p:nvSpPr>
          <p:cNvPr id="5" name="Zástupný symbol pro záhlaví 4"/>
          <p:cNvSpPr>
            <a:spLocks noGrp="1"/>
          </p:cNvSpPr>
          <p:nvPr>
            <p:ph type="hdr" sz="quarter" idx="11"/>
          </p:nvPr>
        </p:nvSpPr>
        <p:spPr/>
        <p:txBody>
          <a:bodyPr/>
          <a:lstStyle/>
          <a:p>
            <a:r>
              <a:rPr lang="cs-CZ" smtClean="0"/>
              <a:t>Elektronická učebnice - Základní škola Děčín VI, Na Stráni 879/2, příspěvková organizace</a:t>
            </a:r>
            <a:endParaRPr lang="cs-CZ"/>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a:xfrm>
            <a:off x="381000" y="685800"/>
            <a:ext cx="6096000" cy="3429000"/>
          </a:xfrm>
        </p:spPr>
      </p:sp>
      <p:sp>
        <p:nvSpPr>
          <p:cNvPr id="3" name="Zástupný symbol pro poznámky 2"/>
          <p:cNvSpPr>
            <a:spLocks noGrp="1"/>
          </p:cNvSpPr>
          <p:nvPr>
            <p:ph type="body" idx="1"/>
          </p:nvPr>
        </p:nvSpPr>
        <p:spPr/>
        <p:txBody>
          <a:bodyPr>
            <a:normAutofit/>
          </a:bodyPr>
          <a:lstStyle/>
          <a:p>
            <a:endParaRPr lang="cs-CZ"/>
          </a:p>
        </p:txBody>
      </p:sp>
      <p:sp>
        <p:nvSpPr>
          <p:cNvPr id="4" name="Zástupný symbol pro číslo snímku 3"/>
          <p:cNvSpPr>
            <a:spLocks noGrp="1"/>
          </p:cNvSpPr>
          <p:nvPr>
            <p:ph type="sldNum" sz="quarter" idx="10"/>
          </p:nvPr>
        </p:nvSpPr>
        <p:spPr/>
        <p:txBody>
          <a:bodyPr/>
          <a:lstStyle/>
          <a:p>
            <a:fld id="{A7C757F8-8F25-4CF1-88DC-C9C420F53004}" type="slidenum">
              <a:rPr lang="cs-CZ" smtClean="0"/>
              <a:pPr/>
              <a:t>6</a:t>
            </a:fld>
            <a:endParaRPr lang="cs-CZ"/>
          </a:p>
        </p:txBody>
      </p:sp>
      <p:sp>
        <p:nvSpPr>
          <p:cNvPr id="5" name="Zástupný symbol pro záhlaví 4"/>
          <p:cNvSpPr>
            <a:spLocks noGrp="1"/>
          </p:cNvSpPr>
          <p:nvPr>
            <p:ph type="hdr" sz="quarter" idx="11"/>
          </p:nvPr>
        </p:nvSpPr>
        <p:spPr/>
        <p:txBody>
          <a:bodyPr/>
          <a:lstStyle/>
          <a:p>
            <a:r>
              <a:rPr lang="cs-CZ" smtClean="0"/>
              <a:t>Elektronická učebnice - Základní škola Děčín VI, Na Stráni 879/2, příspěvková organizace</a:t>
            </a:r>
            <a:endParaRPr lang="cs-CZ"/>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a:xfrm>
            <a:off x="381000" y="685800"/>
            <a:ext cx="6096000" cy="3429000"/>
          </a:xfrm>
        </p:spPr>
      </p:sp>
      <p:sp>
        <p:nvSpPr>
          <p:cNvPr id="3" name="Zástupný symbol pro poznámky 2"/>
          <p:cNvSpPr>
            <a:spLocks noGrp="1"/>
          </p:cNvSpPr>
          <p:nvPr>
            <p:ph type="body" idx="1"/>
          </p:nvPr>
        </p:nvSpPr>
        <p:spPr/>
        <p:txBody>
          <a:bodyPr>
            <a:normAutofit/>
          </a:bodyPr>
          <a:lstStyle/>
          <a:p>
            <a:endParaRPr lang="cs-CZ"/>
          </a:p>
        </p:txBody>
      </p:sp>
      <p:sp>
        <p:nvSpPr>
          <p:cNvPr id="4" name="Zástupný symbol pro číslo snímku 3"/>
          <p:cNvSpPr>
            <a:spLocks noGrp="1"/>
          </p:cNvSpPr>
          <p:nvPr>
            <p:ph type="sldNum" sz="quarter" idx="10"/>
          </p:nvPr>
        </p:nvSpPr>
        <p:spPr/>
        <p:txBody>
          <a:bodyPr/>
          <a:lstStyle/>
          <a:p>
            <a:fld id="{A7C757F8-8F25-4CF1-88DC-C9C420F53004}" type="slidenum">
              <a:rPr lang="cs-CZ" smtClean="0"/>
              <a:pPr/>
              <a:t>7</a:t>
            </a:fld>
            <a:endParaRPr lang="cs-CZ"/>
          </a:p>
        </p:txBody>
      </p:sp>
      <p:sp>
        <p:nvSpPr>
          <p:cNvPr id="5" name="Zástupný symbol pro záhlaví 4"/>
          <p:cNvSpPr>
            <a:spLocks noGrp="1"/>
          </p:cNvSpPr>
          <p:nvPr>
            <p:ph type="hdr" sz="quarter" idx="11"/>
          </p:nvPr>
        </p:nvSpPr>
        <p:spPr/>
        <p:txBody>
          <a:bodyPr/>
          <a:lstStyle/>
          <a:p>
            <a:r>
              <a:rPr lang="cs-CZ" smtClean="0"/>
              <a:t>Elektronická učebnice - Základní škola Děčín VI, Na Stráni 879/2, příspěvková organizace</a:t>
            </a:r>
            <a:endParaRPr lang="cs-CZ"/>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a:xfrm>
            <a:off x="381000" y="685800"/>
            <a:ext cx="6096000" cy="3429000"/>
          </a:xfrm>
        </p:spPr>
      </p:sp>
      <p:sp>
        <p:nvSpPr>
          <p:cNvPr id="3" name="Zástupný symbol pro poznámky 2"/>
          <p:cNvSpPr>
            <a:spLocks noGrp="1"/>
          </p:cNvSpPr>
          <p:nvPr>
            <p:ph type="body" idx="1"/>
          </p:nvPr>
        </p:nvSpPr>
        <p:spPr/>
        <p:txBody>
          <a:bodyPr>
            <a:normAutofit/>
          </a:bodyPr>
          <a:lstStyle/>
          <a:p>
            <a:endParaRPr lang="cs-CZ"/>
          </a:p>
        </p:txBody>
      </p:sp>
      <p:sp>
        <p:nvSpPr>
          <p:cNvPr id="4" name="Zástupný symbol pro číslo snímku 3"/>
          <p:cNvSpPr>
            <a:spLocks noGrp="1"/>
          </p:cNvSpPr>
          <p:nvPr>
            <p:ph type="sldNum" sz="quarter" idx="10"/>
          </p:nvPr>
        </p:nvSpPr>
        <p:spPr/>
        <p:txBody>
          <a:bodyPr/>
          <a:lstStyle/>
          <a:p>
            <a:fld id="{A7C757F8-8F25-4CF1-88DC-C9C420F53004}" type="slidenum">
              <a:rPr lang="cs-CZ" smtClean="0"/>
              <a:pPr/>
              <a:t>8</a:t>
            </a:fld>
            <a:endParaRPr lang="cs-CZ"/>
          </a:p>
        </p:txBody>
      </p:sp>
      <p:sp>
        <p:nvSpPr>
          <p:cNvPr id="5" name="Zástupný symbol pro záhlaví 4"/>
          <p:cNvSpPr>
            <a:spLocks noGrp="1"/>
          </p:cNvSpPr>
          <p:nvPr>
            <p:ph type="hdr" sz="quarter" idx="11"/>
          </p:nvPr>
        </p:nvSpPr>
        <p:spPr/>
        <p:txBody>
          <a:bodyPr/>
          <a:lstStyle/>
          <a:p>
            <a:r>
              <a:rPr lang="cs-CZ" smtClean="0"/>
              <a:t>Elektronická učebnice - Základní škola Děčín VI, Na Stráni 879/2, příspěvková organizace</a:t>
            </a:r>
            <a:endParaRPr lang="cs-CZ"/>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Úvodní snímek">
    <p:spTree>
      <p:nvGrpSpPr>
        <p:cNvPr id="1" name=""/>
        <p:cNvGrpSpPr/>
        <p:nvPr/>
      </p:nvGrpSpPr>
      <p:grpSpPr>
        <a:xfrm>
          <a:off x="0" y="0"/>
          <a:ext cx="0" cy="0"/>
          <a:chOff x="0" y="0"/>
          <a:chExt cx="0" cy="0"/>
        </a:xfrm>
      </p:grpSpPr>
      <p:sp>
        <p:nvSpPr>
          <p:cNvPr id="2" name="Nadpis 1"/>
          <p:cNvSpPr>
            <a:spLocks noGrp="1"/>
          </p:cNvSpPr>
          <p:nvPr>
            <p:ph type="ctrTitle"/>
          </p:nvPr>
        </p:nvSpPr>
        <p:spPr>
          <a:xfrm>
            <a:off x="685800" y="1597819"/>
            <a:ext cx="7772400" cy="1102519"/>
          </a:xfrm>
        </p:spPr>
        <p:txBody>
          <a:bodyPr/>
          <a:lstStyle/>
          <a:p>
            <a:r>
              <a:rPr lang="cs-CZ" smtClean="0"/>
              <a:t>Klepnutím lze upravit styl předlohy nadpisů.</a:t>
            </a:r>
            <a:endParaRPr lang="cs-CZ"/>
          </a:p>
        </p:txBody>
      </p:sp>
      <p:sp>
        <p:nvSpPr>
          <p:cNvPr id="3" name="Podnadpis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cs-CZ" smtClean="0"/>
              <a:t>Klepnutím lze upravit styl předlohy podnadpisů.</a:t>
            </a:r>
            <a:endParaRPr lang="cs-CZ"/>
          </a:p>
        </p:txBody>
      </p:sp>
      <p:sp>
        <p:nvSpPr>
          <p:cNvPr id="4" name="Zástupný symbol pro datum 3"/>
          <p:cNvSpPr>
            <a:spLocks noGrp="1"/>
          </p:cNvSpPr>
          <p:nvPr>
            <p:ph type="dt" sz="half" idx="10"/>
          </p:nvPr>
        </p:nvSpPr>
        <p:spPr/>
        <p:txBody>
          <a:bodyPr/>
          <a:lstStyle/>
          <a:p>
            <a:fld id="{1F946E6A-BCBB-4397-B238-D9666C12CA33}" type="datetime1">
              <a:rPr lang="cs-CZ" smtClean="0"/>
              <a:pPr/>
              <a:t>17.4.2013</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FB5059B0-F0F3-4110-8E3E-B7F9093C10A3}" type="slidenum">
              <a:rPr lang="cs-CZ" smtClean="0"/>
              <a:pPr/>
              <a:t>‹#›</a:t>
            </a:fld>
            <a:endParaRPr lang="cs-CZ"/>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Nadpis a svislý text">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smtClean="0"/>
              <a:t>Klepnutím lze upravit styl předlohy nadpisů.</a:t>
            </a:r>
            <a:endParaRPr lang="cs-CZ"/>
          </a:p>
        </p:txBody>
      </p:sp>
      <p:sp>
        <p:nvSpPr>
          <p:cNvPr id="3" name="Zástupný symbol pro svislý text 2"/>
          <p:cNvSpPr>
            <a:spLocks noGrp="1"/>
          </p:cNvSpPr>
          <p:nvPr>
            <p:ph type="body" orient="vert" idx="1"/>
          </p:nvPr>
        </p:nvSpPr>
        <p:spPr/>
        <p:txBody>
          <a:bodyPr vert="eaVert"/>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Zástupný symbol pro datum 3"/>
          <p:cNvSpPr>
            <a:spLocks noGrp="1"/>
          </p:cNvSpPr>
          <p:nvPr>
            <p:ph type="dt" sz="half" idx="10"/>
          </p:nvPr>
        </p:nvSpPr>
        <p:spPr/>
        <p:txBody>
          <a:bodyPr/>
          <a:lstStyle/>
          <a:p>
            <a:fld id="{7984DB5B-C4F9-421B-B915-96C77EBC177D}" type="datetime1">
              <a:rPr lang="cs-CZ" smtClean="0"/>
              <a:pPr/>
              <a:t>17.4.2013</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FB5059B0-F0F3-4110-8E3E-B7F9093C10A3}" type="slidenum">
              <a:rPr lang="cs-CZ" smtClean="0"/>
              <a:pPr/>
              <a:t>‹#›</a:t>
            </a:fld>
            <a:endParaRPr lang="cs-CZ"/>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Svislý nadpis a text">
    <p:spTree>
      <p:nvGrpSpPr>
        <p:cNvPr id="1" name=""/>
        <p:cNvGrpSpPr/>
        <p:nvPr/>
      </p:nvGrpSpPr>
      <p:grpSpPr>
        <a:xfrm>
          <a:off x="0" y="0"/>
          <a:ext cx="0" cy="0"/>
          <a:chOff x="0" y="0"/>
          <a:chExt cx="0" cy="0"/>
        </a:xfrm>
      </p:grpSpPr>
      <p:sp>
        <p:nvSpPr>
          <p:cNvPr id="2" name="Svislý nadpis 1"/>
          <p:cNvSpPr>
            <a:spLocks noGrp="1"/>
          </p:cNvSpPr>
          <p:nvPr>
            <p:ph type="title" orient="vert"/>
          </p:nvPr>
        </p:nvSpPr>
        <p:spPr>
          <a:xfrm>
            <a:off x="6629400" y="205979"/>
            <a:ext cx="2057400" cy="4388644"/>
          </a:xfrm>
        </p:spPr>
        <p:txBody>
          <a:bodyPr vert="eaVert"/>
          <a:lstStyle/>
          <a:p>
            <a:r>
              <a:rPr lang="cs-CZ" smtClean="0"/>
              <a:t>Klepnutím lze upravit styl předlohy nadpisů.</a:t>
            </a:r>
            <a:endParaRPr lang="cs-CZ"/>
          </a:p>
        </p:txBody>
      </p:sp>
      <p:sp>
        <p:nvSpPr>
          <p:cNvPr id="3" name="Zástupný symbol pro svislý text 2"/>
          <p:cNvSpPr>
            <a:spLocks noGrp="1"/>
          </p:cNvSpPr>
          <p:nvPr>
            <p:ph type="body" orient="vert" idx="1"/>
          </p:nvPr>
        </p:nvSpPr>
        <p:spPr>
          <a:xfrm>
            <a:off x="457200" y="205979"/>
            <a:ext cx="6019800" cy="4388644"/>
          </a:xfrm>
        </p:spPr>
        <p:txBody>
          <a:bodyPr vert="eaVert"/>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Zástupný symbol pro datum 3"/>
          <p:cNvSpPr>
            <a:spLocks noGrp="1"/>
          </p:cNvSpPr>
          <p:nvPr>
            <p:ph type="dt" sz="half" idx="10"/>
          </p:nvPr>
        </p:nvSpPr>
        <p:spPr/>
        <p:txBody>
          <a:bodyPr/>
          <a:lstStyle/>
          <a:p>
            <a:fld id="{71027F35-795A-4B52-AF4B-8AF9D6F591C2}" type="datetime1">
              <a:rPr lang="cs-CZ" smtClean="0"/>
              <a:pPr/>
              <a:t>17.4.2013</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FB5059B0-F0F3-4110-8E3E-B7F9093C10A3}" type="slidenum">
              <a:rPr lang="cs-CZ" smtClean="0"/>
              <a:pPr/>
              <a:t>‹#›</a:t>
            </a:fld>
            <a:endParaRPr lang="cs-CZ"/>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Nadpis a obsah">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smtClean="0"/>
              <a:t>Klepnutím lze upravit styl předlohy nadpisů.</a:t>
            </a:r>
            <a:endParaRPr lang="cs-CZ"/>
          </a:p>
        </p:txBody>
      </p:sp>
      <p:sp>
        <p:nvSpPr>
          <p:cNvPr id="3" name="Zástupný symbol pro obsah 2"/>
          <p:cNvSpPr>
            <a:spLocks noGrp="1"/>
          </p:cNvSpPr>
          <p:nvPr>
            <p:ph idx="1"/>
          </p:nvPr>
        </p:nvSpPr>
        <p:spPr/>
        <p:txBody>
          <a:bodyPr/>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Zástupný symbol pro datum 3"/>
          <p:cNvSpPr>
            <a:spLocks noGrp="1"/>
          </p:cNvSpPr>
          <p:nvPr>
            <p:ph type="dt" sz="half" idx="10"/>
          </p:nvPr>
        </p:nvSpPr>
        <p:spPr/>
        <p:txBody>
          <a:bodyPr/>
          <a:lstStyle/>
          <a:p>
            <a:fld id="{BB4B4C2E-6E06-4E9C-9D85-8F31E0E288E6}" type="datetime1">
              <a:rPr lang="cs-CZ" smtClean="0"/>
              <a:pPr/>
              <a:t>17.4.2013</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FB5059B0-F0F3-4110-8E3E-B7F9093C10A3}" type="slidenum">
              <a:rPr lang="cs-CZ" smtClean="0"/>
              <a:pPr/>
              <a:t>‹#›</a:t>
            </a:fld>
            <a:endParaRPr lang="cs-CZ"/>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Záhlaví části">
    <p:spTree>
      <p:nvGrpSpPr>
        <p:cNvPr id="1" name=""/>
        <p:cNvGrpSpPr/>
        <p:nvPr/>
      </p:nvGrpSpPr>
      <p:grpSpPr>
        <a:xfrm>
          <a:off x="0" y="0"/>
          <a:ext cx="0" cy="0"/>
          <a:chOff x="0" y="0"/>
          <a:chExt cx="0" cy="0"/>
        </a:xfrm>
      </p:grpSpPr>
      <p:sp>
        <p:nvSpPr>
          <p:cNvPr id="2" name="Nadpis 1"/>
          <p:cNvSpPr>
            <a:spLocks noGrp="1"/>
          </p:cNvSpPr>
          <p:nvPr>
            <p:ph type="title"/>
          </p:nvPr>
        </p:nvSpPr>
        <p:spPr>
          <a:xfrm>
            <a:off x="722313" y="3305176"/>
            <a:ext cx="7772400" cy="1021556"/>
          </a:xfrm>
        </p:spPr>
        <p:txBody>
          <a:bodyPr anchor="t"/>
          <a:lstStyle>
            <a:lvl1pPr algn="l">
              <a:defRPr sz="4000" b="1" cap="all"/>
            </a:lvl1pPr>
          </a:lstStyle>
          <a:p>
            <a:r>
              <a:rPr lang="cs-CZ" smtClean="0"/>
              <a:t>Klepnutím lze upravit styl předlohy nadpisů.</a:t>
            </a:r>
            <a:endParaRPr lang="cs-CZ"/>
          </a:p>
        </p:txBody>
      </p:sp>
      <p:sp>
        <p:nvSpPr>
          <p:cNvPr id="3" name="Zástupný symbol pro text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cs-CZ" smtClean="0"/>
              <a:t>Klepnutím lze upravit styly předlohy textu.</a:t>
            </a:r>
          </a:p>
        </p:txBody>
      </p:sp>
      <p:sp>
        <p:nvSpPr>
          <p:cNvPr id="4" name="Zástupný symbol pro datum 3"/>
          <p:cNvSpPr>
            <a:spLocks noGrp="1"/>
          </p:cNvSpPr>
          <p:nvPr>
            <p:ph type="dt" sz="half" idx="10"/>
          </p:nvPr>
        </p:nvSpPr>
        <p:spPr/>
        <p:txBody>
          <a:bodyPr/>
          <a:lstStyle/>
          <a:p>
            <a:fld id="{1F4ABC8E-B95F-4149-9A9A-D11A584EB29D}" type="datetime1">
              <a:rPr lang="cs-CZ" smtClean="0"/>
              <a:pPr/>
              <a:t>17.4.2013</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FB5059B0-F0F3-4110-8E3E-B7F9093C10A3}" type="slidenum">
              <a:rPr lang="cs-CZ" smtClean="0"/>
              <a:pPr/>
              <a:t>‹#›</a:t>
            </a:fld>
            <a:endParaRPr lang="cs-CZ"/>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va obsahy">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smtClean="0"/>
              <a:t>Klepnutím lze upravit styl předlohy nadpisů.</a:t>
            </a:r>
            <a:endParaRPr lang="cs-CZ"/>
          </a:p>
        </p:txBody>
      </p:sp>
      <p:sp>
        <p:nvSpPr>
          <p:cNvPr id="3" name="Zástupný symbol pro obsah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Zástupný symbol pro obsah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5" name="Zástupný symbol pro datum 4"/>
          <p:cNvSpPr>
            <a:spLocks noGrp="1"/>
          </p:cNvSpPr>
          <p:nvPr>
            <p:ph type="dt" sz="half" idx="10"/>
          </p:nvPr>
        </p:nvSpPr>
        <p:spPr/>
        <p:txBody>
          <a:bodyPr/>
          <a:lstStyle/>
          <a:p>
            <a:fld id="{29A0DED4-D2BA-48CB-B2B6-1875E7FDB29C}" type="datetime1">
              <a:rPr lang="cs-CZ" smtClean="0"/>
              <a:pPr/>
              <a:t>17.4.2013</a:t>
            </a:fld>
            <a:endParaRPr lang="cs-CZ"/>
          </a:p>
        </p:txBody>
      </p:sp>
      <p:sp>
        <p:nvSpPr>
          <p:cNvPr id="6" name="Zástupný symbol pro zápatí 5"/>
          <p:cNvSpPr>
            <a:spLocks noGrp="1"/>
          </p:cNvSpPr>
          <p:nvPr>
            <p:ph type="ftr" sz="quarter" idx="11"/>
          </p:nvPr>
        </p:nvSpPr>
        <p:spPr/>
        <p:txBody>
          <a:bodyPr/>
          <a:lstStyle/>
          <a:p>
            <a:endParaRPr lang="cs-CZ"/>
          </a:p>
        </p:txBody>
      </p:sp>
      <p:sp>
        <p:nvSpPr>
          <p:cNvPr id="7" name="Zástupný symbol pro číslo snímku 6"/>
          <p:cNvSpPr>
            <a:spLocks noGrp="1"/>
          </p:cNvSpPr>
          <p:nvPr>
            <p:ph type="sldNum" sz="quarter" idx="12"/>
          </p:nvPr>
        </p:nvSpPr>
        <p:spPr/>
        <p:txBody>
          <a:bodyPr/>
          <a:lstStyle/>
          <a:p>
            <a:fld id="{FB5059B0-F0F3-4110-8E3E-B7F9093C10A3}" type="slidenum">
              <a:rPr lang="cs-CZ" smtClean="0"/>
              <a:pPr/>
              <a:t>‹#›</a:t>
            </a:fld>
            <a:endParaRPr lang="cs-CZ"/>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orovnání">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lvl1pPr>
              <a:defRPr/>
            </a:lvl1pPr>
          </a:lstStyle>
          <a:p>
            <a:r>
              <a:rPr lang="cs-CZ" smtClean="0"/>
              <a:t>Klepnutím lze upravit styl předlohy nadpisů.</a:t>
            </a:r>
            <a:endParaRPr lang="cs-CZ"/>
          </a:p>
        </p:txBody>
      </p:sp>
      <p:sp>
        <p:nvSpPr>
          <p:cNvPr id="3" name="Zástupný symbol pro text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smtClean="0"/>
              <a:t>Klepnutím lze upravit styly předlohy textu.</a:t>
            </a:r>
          </a:p>
        </p:txBody>
      </p:sp>
      <p:sp>
        <p:nvSpPr>
          <p:cNvPr id="4" name="Zástupný symbol pro obsah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5" name="Zástupný symbol pro text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smtClean="0"/>
              <a:t>Klepnutím lze upravit styly předlohy textu.</a:t>
            </a:r>
          </a:p>
        </p:txBody>
      </p:sp>
      <p:sp>
        <p:nvSpPr>
          <p:cNvPr id="6" name="Zástupný symbol pro obsah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7" name="Zástupný symbol pro datum 6"/>
          <p:cNvSpPr>
            <a:spLocks noGrp="1"/>
          </p:cNvSpPr>
          <p:nvPr>
            <p:ph type="dt" sz="half" idx="10"/>
          </p:nvPr>
        </p:nvSpPr>
        <p:spPr/>
        <p:txBody>
          <a:bodyPr/>
          <a:lstStyle/>
          <a:p>
            <a:fld id="{E829A91E-1CCF-40B7-8986-DCBC22B998A1}" type="datetime1">
              <a:rPr lang="cs-CZ" smtClean="0"/>
              <a:pPr/>
              <a:t>17.4.2013</a:t>
            </a:fld>
            <a:endParaRPr lang="cs-CZ"/>
          </a:p>
        </p:txBody>
      </p:sp>
      <p:sp>
        <p:nvSpPr>
          <p:cNvPr id="8" name="Zástupný symbol pro zápatí 7"/>
          <p:cNvSpPr>
            <a:spLocks noGrp="1"/>
          </p:cNvSpPr>
          <p:nvPr>
            <p:ph type="ftr" sz="quarter" idx="11"/>
          </p:nvPr>
        </p:nvSpPr>
        <p:spPr/>
        <p:txBody>
          <a:bodyPr/>
          <a:lstStyle/>
          <a:p>
            <a:endParaRPr lang="cs-CZ"/>
          </a:p>
        </p:txBody>
      </p:sp>
      <p:sp>
        <p:nvSpPr>
          <p:cNvPr id="9" name="Zástupný symbol pro číslo snímku 8"/>
          <p:cNvSpPr>
            <a:spLocks noGrp="1"/>
          </p:cNvSpPr>
          <p:nvPr>
            <p:ph type="sldNum" sz="quarter" idx="12"/>
          </p:nvPr>
        </p:nvSpPr>
        <p:spPr/>
        <p:txBody>
          <a:bodyPr/>
          <a:lstStyle/>
          <a:p>
            <a:fld id="{FB5059B0-F0F3-4110-8E3E-B7F9093C10A3}" type="slidenum">
              <a:rPr lang="cs-CZ" smtClean="0"/>
              <a:pPr/>
              <a:t>‹#›</a:t>
            </a:fld>
            <a:endParaRPr lang="cs-CZ"/>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Pouze nadpis">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smtClean="0"/>
              <a:t>Klepnutím lze upravit styl předlohy nadpisů.</a:t>
            </a:r>
            <a:endParaRPr lang="cs-CZ"/>
          </a:p>
        </p:txBody>
      </p:sp>
      <p:sp>
        <p:nvSpPr>
          <p:cNvPr id="3" name="Zástupný symbol pro datum 2"/>
          <p:cNvSpPr>
            <a:spLocks noGrp="1"/>
          </p:cNvSpPr>
          <p:nvPr>
            <p:ph type="dt" sz="half" idx="10"/>
          </p:nvPr>
        </p:nvSpPr>
        <p:spPr/>
        <p:txBody>
          <a:bodyPr/>
          <a:lstStyle/>
          <a:p>
            <a:fld id="{59ECEE0F-07E8-4FA4-BC5E-B1097BC39F9A}" type="datetime1">
              <a:rPr lang="cs-CZ" smtClean="0"/>
              <a:pPr/>
              <a:t>17.4.2013</a:t>
            </a:fld>
            <a:endParaRPr lang="cs-CZ"/>
          </a:p>
        </p:txBody>
      </p:sp>
      <p:sp>
        <p:nvSpPr>
          <p:cNvPr id="4" name="Zástupný symbol pro zápatí 3"/>
          <p:cNvSpPr>
            <a:spLocks noGrp="1"/>
          </p:cNvSpPr>
          <p:nvPr>
            <p:ph type="ftr" sz="quarter" idx="11"/>
          </p:nvPr>
        </p:nvSpPr>
        <p:spPr/>
        <p:txBody>
          <a:bodyPr/>
          <a:lstStyle/>
          <a:p>
            <a:endParaRPr lang="cs-CZ"/>
          </a:p>
        </p:txBody>
      </p:sp>
      <p:sp>
        <p:nvSpPr>
          <p:cNvPr id="5" name="Zástupný symbol pro číslo snímku 4"/>
          <p:cNvSpPr>
            <a:spLocks noGrp="1"/>
          </p:cNvSpPr>
          <p:nvPr>
            <p:ph type="sldNum" sz="quarter" idx="12"/>
          </p:nvPr>
        </p:nvSpPr>
        <p:spPr/>
        <p:txBody>
          <a:bodyPr/>
          <a:lstStyle/>
          <a:p>
            <a:fld id="{FB5059B0-F0F3-4110-8E3E-B7F9093C10A3}" type="slidenum">
              <a:rPr lang="cs-CZ" smtClean="0"/>
              <a:pPr/>
              <a:t>‹#›</a:t>
            </a:fld>
            <a:endParaRPr lang="cs-CZ"/>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rázdný">
    <p:spTree>
      <p:nvGrpSpPr>
        <p:cNvPr id="1" name=""/>
        <p:cNvGrpSpPr/>
        <p:nvPr/>
      </p:nvGrpSpPr>
      <p:grpSpPr>
        <a:xfrm>
          <a:off x="0" y="0"/>
          <a:ext cx="0" cy="0"/>
          <a:chOff x="0" y="0"/>
          <a:chExt cx="0" cy="0"/>
        </a:xfrm>
      </p:grpSpPr>
      <p:sp>
        <p:nvSpPr>
          <p:cNvPr id="2" name="Zástupný symbol pro datum 1"/>
          <p:cNvSpPr>
            <a:spLocks noGrp="1"/>
          </p:cNvSpPr>
          <p:nvPr>
            <p:ph type="dt" sz="half" idx="10"/>
          </p:nvPr>
        </p:nvSpPr>
        <p:spPr/>
        <p:txBody>
          <a:bodyPr/>
          <a:lstStyle/>
          <a:p>
            <a:fld id="{40561AB1-11DE-4681-8765-EB93C13598AF}" type="datetime1">
              <a:rPr lang="cs-CZ" smtClean="0"/>
              <a:pPr/>
              <a:t>17.4.2013</a:t>
            </a:fld>
            <a:endParaRPr lang="cs-CZ"/>
          </a:p>
        </p:txBody>
      </p:sp>
      <p:sp>
        <p:nvSpPr>
          <p:cNvPr id="3" name="Zástupný symbol pro zápatí 2"/>
          <p:cNvSpPr>
            <a:spLocks noGrp="1"/>
          </p:cNvSpPr>
          <p:nvPr>
            <p:ph type="ftr" sz="quarter" idx="11"/>
          </p:nvPr>
        </p:nvSpPr>
        <p:spPr/>
        <p:txBody>
          <a:bodyPr/>
          <a:lstStyle/>
          <a:p>
            <a:endParaRPr lang="cs-CZ"/>
          </a:p>
        </p:txBody>
      </p:sp>
      <p:sp>
        <p:nvSpPr>
          <p:cNvPr id="4" name="Zástupný symbol pro číslo snímku 3"/>
          <p:cNvSpPr>
            <a:spLocks noGrp="1"/>
          </p:cNvSpPr>
          <p:nvPr>
            <p:ph type="sldNum" sz="quarter" idx="12"/>
          </p:nvPr>
        </p:nvSpPr>
        <p:spPr/>
        <p:txBody>
          <a:bodyPr/>
          <a:lstStyle/>
          <a:p>
            <a:fld id="{FB5059B0-F0F3-4110-8E3E-B7F9093C10A3}" type="slidenum">
              <a:rPr lang="cs-CZ" smtClean="0"/>
              <a:pPr/>
              <a:t>‹#›</a:t>
            </a:fld>
            <a:endParaRPr lang="cs-CZ"/>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Obsah s titulkem">
    <p:spTree>
      <p:nvGrpSpPr>
        <p:cNvPr id="1" name=""/>
        <p:cNvGrpSpPr/>
        <p:nvPr/>
      </p:nvGrpSpPr>
      <p:grpSpPr>
        <a:xfrm>
          <a:off x="0" y="0"/>
          <a:ext cx="0" cy="0"/>
          <a:chOff x="0" y="0"/>
          <a:chExt cx="0" cy="0"/>
        </a:xfrm>
      </p:grpSpPr>
      <p:sp>
        <p:nvSpPr>
          <p:cNvPr id="2" name="Nadpis 1"/>
          <p:cNvSpPr>
            <a:spLocks noGrp="1"/>
          </p:cNvSpPr>
          <p:nvPr>
            <p:ph type="title"/>
          </p:nvPr>
        </p:nvSpPr>
        <p:spPr>
          <a:xfrm>
            <a:off x="457201" y="204787"/>
            <a:ext cx="3008313" cy="871538"/>
          </a:xfrm>
        </p:spPr>
        <p:txBody>
          <a:bodyPr anchor="b"/>
          <a:lstStyle>
            <a:lvl1pPr algn="l">
              <a:defRPr sz="2000" b="1"/>
            </a:lvl1pPr>
          </a:lstStyle>
          <a:p>
            <a:r>
              <a:rPr lang="cs-CZ" smtClean="0"/>
              <a:t>Klepnutím lze upravit styl předlohy nadpisů.</a:t>
            </a:r>
            <a:endParaRPr lang="cs-CZ"/>
          </a:p>
        </p:txBody>
      </p:sp>
      <p:sp>
        <p:nvSpPr>
          <p:cNvPr id="3" name="Zástupný symbol pro obsah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Zástupný symbol pro text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smtClean="0"/>
              <a:t>Klepnutím lze upravit styly předlohy textu.</a:t>
            </a:r>
          </a:p>
        </p:txBody>
      </p:sp>
      <p:sp>
        <p:nvSpPr>
          <p:cNvPr id="5" name="Zástupný symbol pro datum 4"/>
          <p:cNvSpPr>
            <a:spLocks noGrp="1"/>
          </p:cNvSpPr>
          <p:nvPr>
            <p:ph type="dt" sz="half" idx="10"/>
          </p:nvPr>
        </p:nvSpPr>
        <p:spPr/>
        <p:txBody>
          <a:bodyPr/>
          <a:lstStyle/>
          <a:p>
            <a:fld id="{7F688AF0-EED2-4674-8E08-6CB36054DDEB}" type="datetime1">
              <a:rPr lang="cs-CZ" smtClean="0"/>
              <a:pPr/>
              <a:t>17.4.2013</a:t>
            </a:fld>
            <a:endParaRPr lang="cs-CZ"/>
          </a:p>
        </p:txBody>
      </p:sp>
      <p:sp>
        <p:nvSpPr>
          <p:cNvPr id="6" name="Zástupný symbol pro zápatí 5"/>
          <p:cNvSpPr>
            <a:spLocks noGrp="1"/>
          </p:cNvSpPr>
          <p:nvPr>
            <p:ph type="ftr" sz="quarter" idx="11"/>
          </p:nvPr>
        </p:nvSpPr>
        <p:spPr/>
        <p:txBody>
          <a:bodyPr/>
          <a:lstStyle/>
          <a:p>
            <a:endParaRPr lang="cs-CZ"/>
          </a:p>
        </p:txBody>
      </p:sp>
      <p:sp>
        <p:nvSpPr>
          <p:cNvPr id="7" name="Zástupný symbol pro číslo snímku 6"/>
          <p:cNvSpPr>
            <a:spLocks noGrp="1"/>
          </p:cNvSpPr>
          <p:nvPr>
            <p:ph type="sldNum" sz="quarter" idx="12"/>
          </p:nvPr>
        </p:nvSpPr>
        <p:spPr/>
        <p:txBody>
          <a:bodyPr/>
          <a:lstStyle/>
          <a:p>
            <a:fld id="{FB5059B0-F0F3-4110-8E3E-B7F9093C10A3}" type="slidenum">
              <a:rPr lang="cs-CZ" smtClean="0"/>
              <a:pPr/>
              <a:t>‹#›</a:t>
            </a:fld>
            <a:endParaRPr lang="cs-CZ"/>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Obrázek s titulkem">
    <p:spTree>
      <p:nvGrpSpPr>
        <p:cNvPr id="1" name=""/>
        <p:cNvGrpSpPr/>
        <p:nvPr/>
      </p:nvGrpSpPr>
      <p:grpSpPr>
        <a:xfrm>
          <a:off x="0" y="0"/>
          <a:ext cx="0" cy="0"/>
          <a:chOff x="0" y="0"/>
          <a:chExt cx="0" cy="0"/>
        </a:xfrm>
      </p:grpSpPr>
      <p:sp>
        <p:nvSpPr>
          <p:cNvPr id="2" name="Nadpis 1"/>
          <p:cNvSpPr>
            <a:spLocks noGrp="1"/>
          </p:cNvSpPr>
          <p:nvPr>
            <p:ph type="title"/>
          </p:nvPr>
        </p:nvSpPr>
        <p:spPr>
          <a:xfrm>
            <a:off x="1792288" y="3600450"/>
            <a:ext cx="5486400" cy="425054"/>
          </a:xfrm>
        </p:spPr>
        <p:txBody>
          <a:bodyPr anchor="b"/>
          <a:lstStyle>
            <a:lvl1pPr algn="l">
              <a:defRPr sz="2000" b="1"/>
            </a:lvl1pPr>
          </a:lstStyle>
          <a:p>
            <a:r>
              <a:rPr lang="cs-CZ" smtClean="0"/>
              <a:t>Klepnutím lze upravit styl předlohy nadpisů.</a:t>
            </a:r>
            <a:endParaRPr lang="cs-CZ"/>
          </a:p>
        </p:txBody>
      </p:sp>
      <p:sp>
        <p:nvSpPr>
          <p:cNvPr id="3" name="Zástupný symbol pro obrázek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cs-CZ"/>
          </a:p>
        </p:txBody>
      </p:sp>
      <p:sp>
        <p:nvSpPr>
          <p:cNvPr id="4" name="Zástupný symbol pro text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smtClean="0"/>
              <a:t>Klepnutím lze upravit styly předlohy textu.</a:t>
            </a:r>
          </a:p>
        </p:txBody>
      </p:sp>
      <p:sp>
        <p:nvSpPr>
          <p:cNvPr id="5" name="Zástupný symbol pro datum 4"/>
          <p:cNvSpPr>
            <a:spLocks noGrp="1"/>
          </p:cNvSpPr>
          <p:nvPr>
            <p:ph type="dt" sz="half" idx="10"/>
          </p:nvPr>
        </p:nvSpPr>
        <p:spPr/>
        <p:txBody>
          <a:bodyPr/>
          <a:lstStyle/>
          <a:p>
            <a:fld id="{8ECB1AB8-A318-494C-B197-385F53BD80D4}" type="datetime1">
              <a:rPr lang="cs-CZ" smtClean="0"/>
              <a:pPr/>
              <a:t>17.4.2013</a:t>
            </a:fld>
            <a:endParaRPr lang="cs-CZ"/>
          </a:p>
        </p:txBody>
      </p:sp>
      <p:sp>
        <p:nvSpPr>
          <p:cNvPr id="6" name="Zástupný symbol pro zápatí 5"/>
          <p:cNvSpPr>
            <a:spLocks noGrp="1"/>
          </p:cNvSpPr>
          <p:nvPr>
            <p:ph type="ftr" sz="quarter" idx="11"/>
          </p:nvPr>
        </p:nvSpPr>
        <p:spPr/>
        <p:txBody>
          <a:bodyPr/>
          <a:lstStyle/>
          <a:p>
            <a:endParaRPr lang="cs-CZ"/>
          </a:p>
        </p:txBody>
      </p:sp>
      <p:sp>
        <p:nvSpPr>
          <p:cNvPr id="7" name="Zástupný symbol pro číslo snímku 6"/>
          <p:cNvSpPr>
            <a:spLocks noGrp="1"/>
          </p:cNvSpPr>
          <p:nvPr>
            <p:ph type="sldNum" sz="quarter" idx="12"/>
          </p:nvPr>
        </p:nvSpPr>
        <p:spPr/>
        <p:txBody>
          <a:bodyPr/>
          <a:lstStyle/>
          <a:p>
            <a:fld id="{FB5059B0-F0F3-4110-8E3E-B7F9093C10A3}" type="slidenum">
              <a:rPr lang="cs-CZ" smtClean="0"/>
              <a:pPr/>
              <a:t>‹#›</a:t>
            </a:fld>
            <a:endParaRPr lang="cs-CZ"/>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CC00">
            <a:alpha val="50000"/>
          </a:srgbClr>
        </a:solidFill>
        <a:effectLst/>
      </p:bgPr>
    </p:bg>
    <p:spTree>
      <p:nvGrpSpPr>
        <p:cNvPr id="1" name=""/>
        <p:cNvGrpSpPr/>
        <p:nvPr/>
      </p:nvGrpSpPr>
      <p:grpSpPr>
        <a:xfrm>
          <a:off x="0" y="0"/>
          <a:ext cx="0" cy="0"/>
          <a:chOff x="0" y="0"/>
          <a:chExt cx="0" cy="0"/>
        </a:xfrm>
      </p:grpSpPr>
      <p:sp>
        <p:nvSpPr>
          <p:cNvPr id="2" name="Zástupný symbol pro nadpis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cs-CZ" smtClean="0"/>
              <a:t>Klepnutím lze upravit styl předlohy nadpisů.</a:t>
            </a:r>
            <a:endParaRPr lang="cs-CZ"/>
          </a:p>
        </p:txBody>
      </p:sp>
      <p:sp>
        <p:nvSpPr>
          <p:cNvPr id="3" name="Zástupný symbol pro text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Zástupný symbol pro datum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63ACAF81-B0B1-45DF-898B-A867B8150E23}" type="datetime1">
              <a:rPr lang="cs-CZ" smtClean="0"/>
              <a:pPr/>
              <a:t>17.4.2013</a:t>
            </a:fld>
            <a:endParaRPr lang="cs-CZ"/>
          </a:p>
        </p:txBody>
      </p:sp>
      <p:sp>
        <p:nvSpPr>
          <p:cNvPr id="5" name="Zástupný symbol pro zápatí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cs-CZ"/>
          </a:p>
        </p:txBody>
      </p:sp>
      <p:sp>
        <p:nvSpPr>
          <p:cNvPr id="6" name="Zástupný symbol pro číslo snímku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FB5059B0-F0F3-4110-8E3E-B7F9093C10A3}" type="slidenum">
              <a:rPr lang="cs-CZ" smtClean="0"/>
              <a:pPr/>
              <a:t>‹#›</a:t>
            </a:fld>
            <a:endParaRPr lang="cs-CZ"/>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wmf"/><Relationship Id="rId3" Type="http://schemas.openxmlformats.org/officeDocument/2006/relationships/image" Target="../media/image1.png"/><Relationship Id="rId7" Type="http://schemas.openxmlformats.org/officeDocument/2006/relationships/image" Target="../media/image5.wmf"/><Relationship Id="rId12" Type="http://schemas.openxmlformats.org/officeDocument/2006/relationships/image" Target="../media/image10.wmf"/><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jpeg"/><Relationship Id="rId11" Type="http://schemas.openxmlformats.org/officeDocument/2006/relationships/image" Target="../media/image9.wmf"/><Relationship Id="rId5" Type="http://schemas.openxmlformats.org/officeDocument/2006/relationships/image" Target="../media/image3.wmf"/><Relationship Id="rId10" Type="http://schemas.openxmlformats.org/officeDocument/2006/relationships/image" Target="../media/image8.wmf"/><Relationship Id="rId4" Type="http://schemas.openxmlformats.org/officeDocument/2006/relationships/image" Target="../media/image2.jpeg"/><Relationship Id="rId9" Type="http://schemas.openxmlformats.org/officeDocument/2006/relationships/image" Target="../media/image7.wmf"/></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8" Type="http://schemas.openxmlformats.org/officeDocument/2006/relationships/image" Target="../media/image16.wmf"/><Relationship Id="rId3" Type="http://schemas.openxmlformats.org/officeDocument/2006/relationships/image" Target="../media/image11.wmf"/><Relationship Id="rId7" Type="http://schemas.openxmlformats.org/officeDocument/2006/relationships/image" Target="../media/image15.wmf"/><Relationship Id="rId2" Type="http://schemas.openxmlformats.org/officeDocument/2006/relationships/notesSlide" Target="../notesSlides/notesSlide2.xml"/><Relationship Id="rId1" Type="http://schemas.openxmlformats.org/officeDocument/2006/relationships/slideLayout" Target="../slideLayouts/slideLayout1.xml"/><Relationship Id="rId6" Type="http://schemas.openxmlformats.org/officeDocument/2006/relationships/image" Target="../media/image14.jpeg"/><Relationship Id="rId5" Type="http://schemas.openxmlformats.org/officeDocument/2006/relationships/image" Target="../media/image13.gif"/><Relationship Id="rId4" Type="http://schemas.openxmlformats.org/officeDocument/2006/relationships/image" Target="../media/image12.wmf"/><Relationship Id="rId9" Type="http://schemas.openxmlformats.org/officeDocument/2006/relationships/image" Target="../media/image17.wmf"/></Relationships>
</file>

<file path=ppt/slides/_rels/slide3.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3.xml"/><Relationship Id="rId1" Type="http://schemas.openxmlformats.org/officeDocument/2006/relationships/slideLayout" Target="../slideLayouts/slideLayout1.xml"/><Relationship Id="rId6" Type="http://schemas.openxmlformats.org/officeDocument/2006/relationships/image" Target="../media/image21.png"/><Relationship Id="rId5" Type="http://schemas.openxmlformats.org/officeDocument/2006/relationships/image" Target="../media/image20.jpeg"/><Relationship Id="rId4" Type="http://schemas.openxmlformats.org/officeDocument/2006/relationships/image" Target="../media/image19.gif"/></Relationships>
</file>

<file path=ppt/slides/_rels/slide4.xml.rels><?xml version="1.0" encoding="UTF-8" standalone="yes"?>
<Relationships xmlns="http://schemas.openxmlformats.org/package/2006/relationships"><Relationship Id="rId8" Type="http://schemas.openxmlformats.org/officeDocument/2006/relationships/image" Target="../media/image27.jpeg"/><Relationship Id="rId3" Type="http://schemas.openxmlformats.org/officeDocument/2006/relationships/image" Target="../media/image22.png"/><Relationship Id="rId7" Type="http://schemas.openxmlformats.org/officeDocument/2006/relationships/image" Target="../media/image26.jpeg"/><Relationship Id="rId2" Type="http://schemas.openxmlformats.org/officeDocument/2006/relationships/notesSlide" Target="../notesSlides/notesSlide4.xml"/><Relationship Id="rId1" Type="http://schemas.openxmlformats.org/officeDocument/2006/relationships/slideLayout" Target="../slideLayouts/slideLayout1.xml"/><Relationship Id="rId6" Type="http://schemas.openxmlformats.org/officeDocument/2006/relationships/image" Target="../media/image25.png"/><Relationship Id="rId5" Type="http://schemas.openxmlformats.org/officeDocument/2006/relationships/image" Target="../media/image24.jpeg"/><Relationship Id="rId4" Type="http://schemas.openxmlformats.org/officeDocument/2006/relationships/image" Target="../media/image23.png"/></Relationships>
</file>

<file path=ppt/slides/_rels/slide5.xml.rels><?xml version="1.0" encoding="UTF-8" standalone="yes"?>
<Relationships xmlns="http://schemas.openxmlformats.org/package/2006/relationships"><Relationship Id="rId3" Type="http://schemas.openxmlformats.org/officeDocument/2006/relationships/image" Target="../media/image28.wmf"/><Relationship Id="rId2" Type="http://schemas.openxmlformats.org/officeDocument/2006/relationships/notesSlide" Target="../notesSlides/notesSlide5.xml"/><Relationship Id="rId1" Type="http://schemas.openxmlformats.org/officeDocument/2006/relationships/slideLayout" Target="../slideLayouts/slideLayout1.xml"/><Relationship Id="rId6" Type="http://schemas.openxmlformats.org/officeDocument/2006/relationships/image" Target="../media/image31.wmf"/><Relationship Id="rId5" Type="http://schemas.openxmlformats.org/officeDocument/2006/relationships/image" Target="../media/image30.wmf"/><Relationship Id="rId4" Type="http://schemas.openxmlformats.org/officeDocument/2006/relationships/image" Target="../media/image29.jpeg"/></Relationships>
</file>

<file path=ppt/slides/_rels/slide6.xml.rels><?xml version="1.0" encoding="UTF-8" standalone="yes"?>
<Relationships xmlns="http://schemas.openxmlformats.org/package/2006/relationships"><Relationship Id="rId3" Type="http://schemas.openxmlformats.org/officeDocument/2006/relationships/image" Target="../media/image32.png"/><Relationship Id="rId7" Type="http://schemas.openxmlformats.org/officeDocument/2006/relationships/image" Target="../media/image36.png"/><Relationship Id="rId2" Type="http://schemas.openxmlformats.org/officeDocument/2006/relationships/notesSlide" Target="../notesSlides/notesSlide6.xml"/><Relationship Id="rId1" Type="http://schemas.openxmlformats.org/officeDocument/2006/relationships/slideLayout" Target="../slideLayouts/slideLayout1.xml"/><Relationship Id="rId6" Type="http://schemas.openxmlformats.org/officeDocument/2006/relationships/image" Target="../media/image35.png"/><Relationship Id="rId5" Type="http://schemas.openxmlformats.org/officeDocument/2006/relationships/image" Target="../media/image34.wmf"/><Relationship Id="rId4" Type="http://schemas.openxmlformats.org/officeDocument/2006/relationships/image" Target="../media/image33.png"/></Relationships>
</file>

<file path=ppt/slides/_rels/slide7.xml.rels><?xml version="1.0" encoding="UTF-8" standalone="yes"?>
<Relationships xmlns="http://schemas.openxmlformats.org/package/2006/relationships"><Relationship Id="rId3" Type="http://schemas.openxmlformats.org/officeDocument/2006/relationships/hyperlink" Target="http://hubblesite.org/" TargetMode="External"/><Relationship Id="rId2" Type="http://schemas.openxmlformats.org/officeDocument/2006/relationships/notesSlide" Target="../notesSlides/notesSlide7.xml"/><Relationship Id="rId1" Type="http://schemas.openxmlformats.org/officeDocument/2006/relationships/slideLayout" Target="../slideLayouts/slideLayout1.xml"/><Relationship Id="rId5" Type="http://schemas.openxmlformats.org/officeDocument/2006/relationships/image" Target="../media/image38.png"/><Relationship Id="rId4" Type="http://schemas.openxmlformats.org/officeDocument/2006/relationships/image" Target="../media/image37.png"/></Relationships>
</file>

<file path=ppt/slides/_rels/slide8.xml.rels><?xml version="1.0" encoding="UTF-8" standalone="yes"?>
<Relationships xmlns="http://schemas.openxmlformats.org/package/2006/relationships"><Relationship Id="rId3" Type="http://schemas.openxmlformats.org/officeDocument/2006/relationships/hyperlink" Target="http://hubblesite.org/" TargetMode="External"/><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8" Type="http://schemas.openxmlformats.org/officeDocument/2006/relationships/hyperlink" Target="http://iob.webnode.cz/skola/dejepis/ucebni-materialy-6-rocnik/" TargetMode="External"/><Relationship Id="rId13" Type="http://schemas.openxmlformats.org/officeDocument/2006/relationships/hyperlink" Target="http://italie.svetadily.cz/lazio/Rim/za-poznanim/clanky/Rim-Kapitol" TargetMode="External"/><Relationship Id="rId3" Type="http://schemas.openxmlformats.org/officeDocument/2006/relationships/hyperlink" Target="http://www.umeni.euweb.cz/obsah/recko/drskinskkorintsksloup.html" TargetMode="External"/><Relationship Id="rId7" Type="http://schemas.openxmlformats.org/officeDocument/2006/relationships/hyperlink" Target="http://divysveta.webzdarma.cz/zeus.html" TargetMode="External"/><Relationship Id="rId12" Type="http://schemas.openxmlformats.org/officeDocument/2006/relationships/hyperlink" Target="http://cs.wikipedia.org/wiki/Ath%C3%A9ny" TargetMode="External"/><Relationship Id="rId2" Type="http://schemas.openxmlformats.org/officeDocument/2006/relationships/hyperlink" Target="http://de.wikipedia.org/w/index.php?title=Datei:Theater_Epidauros.jpg&amp;filetimestamp=20080204064655" TargetMode="External"/><Relationship Id="rId1" Type="http://schemas.openxmlformats.org/officeDocument/2006/relationships/slideLayout" Target="../slideLayouts/slideLayout7.xml"/><Relationship Id="rId6" Type="http://schemas.openxmlformats.org/officeDocument/2006/relationships/hyperlink" Target="http://liborcermak.blog.idnes.cz/c/116754/Staroveke-Recko-z-hlediska-archeoastronautiky.html" TargetMode="External"/><Relationship Id="rId11" Type="http://schemas.openxmlformats.org/officeDocument/2006/relationships/hyperlink" Target="http://en.wikipedia.org/wiki/Pantheon,_Rome#Christian_modifications" TargetMode="External"/><Relationship Id="rId5" Type="http://schemas.openxmlformats.org/officeDocument/2006/relationships/hyperlink" Target="http://www.mgplzen.cz/aktivity/rim_2004/2denA.htm" TargetMode="External"/><Relationship Id="rId15" Type="http://schemas.openxmlformats.org/officeDocument/2006/relationships/hyperlink" Target="http://cs.wikipedia.org/wiki/Olympijsk%C3%A9_kruhy" TargetMode="External"/><Relationship Id="rId10" Type="http://schemas.openxmlformats.org/officeDocument/2006/relationships/hyperlink" Target="http://cs.wikipedia.org/wiki/Soubor:AC_marbles.jpg" TargetMode="External"/><Relationship Id="rId4" Type="http://schemas.openxmlformats.org/officeDocument/2006/relationships/hyperlink" Target="http://cs.wikipedia.org/wiki/Soubor:Stoa_of_Attalos_at_the_Ancient_Agora_of_Athens_3.jpg" TargetMode="External"/><Relationship Id="rId9" Type="http://schemas.openxmlformats.org/officeDocument/2006/relationships/hyperlink" Target="http://cs.wikipedia.org/wiki/Soubor:Apollo1.JPG" TargetMode="External"/><Relationship Id="rId14" Type="http://schemas.openxmlformats.org/officeDocument/2006/relationships/hyperlink" Target="http://en.wikipedia.org/wiki/Olympic_Games"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ctrTitle"/>
          </p:nvPr>
        </p:nvSpPr>
        <p:spPr>
          <a:xfrm>
            <a:off x="0" y="483518"/>
            <a:ext cx="4392488" cy="594066"/>
          </a:xfrm>
        </p:spPr>
        <p:txBody>
          <a:bodyPr>
            <a:normAutofit/>
          </a:bodyPr>
          <a:lstStyle/>
          <a:p>
            <a:pPr algn="l"/>
            <a:r>
              <a:rPr lang="cs-CZ" sz="2500" b="1" dirty="0">
                <a:latin typeface="Times New Roman" pitchFamily="18" charset="0"/>
                <a:cs typeface="Times New Roman" pitchFamily="18" charset="0"/>
              </a:rPr>
              <a:t>6</a:t>
            </a:r>
            <a:r>
              <a:rPr lang="cs-CZ" sz="2500" b="1" dirty="0" smtClean="0">
                <a:latin typeface="Times New Roman" pitchFamily="18" charset="0"/>
                <a:cs typeface="Times New Roman" pitchFamily="18" charset="0"/>
              </a:rPr>
              <a:t>.1 Antická kultura</a:t>
            </a:r>
            <a:endParaRPr lang="cs-CZ" sz="2500" b="1" dirty="0">
              <a:latin typeface="Times New Roman" pitchFamily="18" charset="0"/>
              <a:cs typeface="Times New Roman" pitchFamily="18" charset="0"/>
            </a:endParaRPr>
          </a:p>
        </p:txBody>
      </p:sp>
      <p:sp>
        <p:nvSpPr>
          <p:cNvPr id="24" name="TextovéPole 23"/>
          <p:cNvSpPr txBox="1"/>
          <p:nvPr/>
        </p:nvSpPr>
        <p:spPr>
          <a:xfrm>
            <a:off x="0" y="0"/>
            <a:ext cx="9144000" cy="492443"/>
          </a:xfrm>
          <a:prstGeom prst="rect">
            <a:avLst/>
          </a:prstGeom>
          <a:solidFill>
            <a:srgbClr val="FFCC99"/>
          </a:solidFill>
        </p:spPr>
        <p:txBody>
          <a:bodyPr wrap="square" rtlCol="0">
            <a:spAutoFit/>
          </a:bodyPr>
          <a:lstStyle/>
          <a:p>
            <a:r>
              <a:rPr lang="cs-CZ" sz="1200" b="1" dirty="0" smtClean="0">
                <a:solidFill>
                  <a:schemeClr val="accent3">
                    <a:lumMod val="50000"/>
                  </a:schemeClr>
                </a:solidFill>
                <a:latin typeface="Times New Roman" pitchFamily="18" charset="0"/>
                <a:cs typeface="Times New Roman" pitchFamily="18" charset="0"/>
              </a:rPr>
              <a:t>Elektronická  učebnice - II. stupeň             </a:t>
            </a:r>
            <a:r>
              <a:rPr lang="cs-CZ" sz="1000" dirty="0" smtClean="0">
                <a:solidFill>
                  <a:schemeClr val="accent3">
                    <a:lumMod val="50000"/>
                  </a:schemeClr>
                </a:solidFill>
                <a:latin typeface="Times New Roman" pitchFamily="18" charset="0"/>
                <a:cs typeface="Times New Roman" pitchFamily="18" charset="0"/>
              </a:rPr>
              <a:t>Základní škola Děčín VI, Na Stráni 879/2  – příspěvková organizace                   </a:t>
            </a:r>
            <a:r>
              <a:rPr lang="cs-CZ" sz="1000" dirty="0">
                <a:solidFill>
                  <a:schemeClr val="accent3">
                    <a:lumMod val="50000"/>
                  </a:schemeClr>
                </a:solidFill>
                <a:latin typeface="Times New Roman" pitchFamily="18" charset="0"/>
                <a:cs typeface="Times New Roman" pitchFamily="18" charset="0"/>
              </a:rPr>
              <a:t> </a:t>
            </a:r>
            <a:r>
              <a:rPr lang="cs-CZ" sz="1000" dirty="0" smtClean="0">
                <a:solidFill>
                  <a:schemeClr val="accent3">
                    <a:lumMod val="50000"/>
                  </a:schemeClr>
                </a:solidFill>
                <a:latin typeface="Times New Roman" pitchFamily="18" charset="0"/>
                <a:cs typeface="Times New Roman" pitchFamily="18" charset="0"/>
              </a:rPr>
              <a:t>                                             </a:t>
            </a:r>
            <a:r>
              <a:rPr lang="cs-CZ" sz="1600" b="1" dirty="0" smtClean="0">
                <a:solidFill>
                  <a:schemeClr val="accent3">
                    <a:lumMod val="50000"/>
                  </a:schemeClr>
                </a:solidFill>
                <a:latin typeface="Times New Roman" pitchFamily="18" charset="0"/>
                <a:cs typeface="Times New Roman" pitchFamily="18" charset="0"/>
              </a:rPr>
              <a:t>Dějepis</a:t>
            </a:r>
          </a:p>
          <a:p>
            <a:endParaRPr lang="cs-CZ" sz="1000" dirty="0">
              <a:latin typeface="Times New Roman" pitchFamily="18" charset="0"/>
              <a:cs typeface="Times New Roman" pitchFamily="18" charset="0"/>
            </a:endParaRPr>
          </a:p>
        </p:txBody>
      </p:sp>
      <p:sp>
        <p:nvSpPr>
          <p:cNvPr id="10" name="TextovéPole 9"/>
          <p:cNvSpPr txBox="1"/>
          <p:nvPr/>
        </p:nvSpPr>
        <p:spPr>
          <a:xfrm>
            <a:off x="0" y="4527947"/>
            <a:ext cx="9144000" cy="615553"/>
          </a:xfrm>
          <a:prstGeom prst="rect">
            <a:avLst/>
          </a:prstGeom>
          <a:solidFill>
            <a:schemeClr val="accent6">
              <a:lumMod val="40000"/>
              <a:lumOff val="60000"/>
            </a:schemeClr>
          </a:solidFill>
        </p:spPr>
        <p:txBody>
          <a:bodyPr wrap="square" rtlCol="0">
            <a:spAutoFit/>
          </a:bodyPr>
          <a:lstStyle/>
          <a:p>
            <a:endParaRPr lang="cs-CZ" sz="1200" b="1" dirty="0">
              <a:solidFill>
                <a:schemeClr val="accent3">
                  <a:lumMod val="50000"/>
                </a:schemeClr>
              </a:solidFill>
            </a:endParaRPr>
          </a:p>
          <a:p>
            <a:r>
              <a:rPr lang="cs-CZ" sz="1200" dirty="0" smtClean="0">
                <a:solidFill>
                  <a:schemeClr val="accent3">
                    <a:lumMod val="50000"/>
                  </a:schemeClr>
                </a:solidFill>
                <a:latin typeface="Times New Roman" pitchFamily="18" charset="0"/>
                <a:cs typeface="Times New Roman" pitchFamily="18" charset="0"/>
              </a:rPr>
              <a:t>Autor: </a:t>
            </a:r>
            <a:r>
              <a:rPr lang="cs-CZ" sz="1200" b="1" dirty="0" smtClean="0">
                <a:solidFill>
                  <a:schemeClr val="accent3">
                    <a:lumMod val="50000"/>
                  </a:schemeClr>
                </a:solidFill>
                <a:latin typeface="Times New Roman" pitchFamily="18" charset="0"/>
                <a:cs typeface="Times New Roman" pitchFamily="18" charset="0"/>
              </a:rPr>
              <a:t> Mgr. Zuzana Kadlecová</a:t>
            </a:r>
          </a:p>
          <a:p>
            <a:endParaRPr lang="cs-CZ" sz="1000" dirty="0">
              <a:latin typeface="Times New Roman" pitchFamily="18" charset="0"/>
              <a:cs typeface="Times New Roman" pitchFamily="18" charset="0"/>
            </a:endParaRPr>
          </a:p>
        </p:txBody>
      </p:sp>
      <p:pic>
        <p:nvPicPr>
          <p:cNvPr id="11" name="obrázek 5" descr="Image"/>
          <p:cNvPicPr/>
          <p:nvPr/>
        </p:nvPicPr>
        <p:blipFill>
          <a:blip r:embed="rId3">
            <a:extLst>
              <a:ext uri="{28A0092B-C50C-407E-A947-70E740481C1C}">
                <a14:useLocalDpi xmlns:a14="http://schemas.microsoft.com/office/drawing/2010/main" val="0"/>
              </a:ext>
            </a:extLst>
          </a:blip>
          <a:srcRect/>
          <a:stretch>
            <a:fillRect/>
          </a:stretch>
        </p:blipFill>
        <p:spPr bwMode="auto">
          <a:xfrm>
            <a:off x="6090981" y="4550290"/>
            <a:ext cx="3053019" cy="593210"/>
          </a:xfrm>
          <a:prstGeom prst="rect">
            <a:avLst/>
          </a:prstGeom>
          <a:noFill/>
          <a:ln>
            <a:noFill/>
          </a:ln>
        </p:spPr>
      </p:pic>
      <p:pic>
        <p:nvPicPr>
          <p:cNvPr id="1026" name="Picture 2" descr="C:\Users\kadlecova\AppData\Local\Microsoft\Windows\Temporary Internet Files\Content.IE5\F3HBH3ZM\MP900163693[1].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477236" y="2721528"/>
            <a:ext cx="2622638" cy="1713456"/>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C:\Users\kadlecova\AppData\Local\Microsoft\Windows\Temporary Internet Files\Content.IE5\V0KEVOCI\MC900238985[1].wmf"/>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387426" y="612216"/>
            <a:ext cx="1571091" cy="1413430"/>
          </a:xfrm>
          <a:prstGeom prst="rect">
            <a:avLst/>
          </a:prstGeom>
          <a:noFill/>
          <a:extLst>
            <a:ext uri="{909E8E84-426E-40DD-AFC4-6F175D3DCCD1}">
              <a14:hiddenFill xmlns:a14="http://schemas.microsoft.com/office/drawing/2010/main">
                <a:solidFill>
                  <a:srgbClr val="FFFFFF"/>
                </a:solidFill>
              </a14:hiddenFill>
            </a:ext>
          </a:extLst>
        </p:spPr>
      </p:pic>
      <p:sp>
        <p:nvSpPr>
          <p:cNvPr id="3" name="TextovéPole 2"/>
          <p:cNvSpPr txBox="1"/>
          <p:nvPr/>
        </p:nvSpPr>
        <p:spPr>
          <a:xfrm>
            <a:off x="5612319" y="3852873"/>
            <a:ext cx="843501" cy="276999"/>
          </a:xfrm>
          <a:prstGeom prst="rect">
            <a:avLst/>
          </a:prstGeom>
          <a:noFill/>
        </p:spPr>
        <p:txBody>
          <a:bodyPr wrap="none" rtlCol="0">
            <a:spAutoFit/>
          </a:bodyPr>
          <a:lstStyle/>
          <a:p>
            <a:r>
              <a:rPr lang="cs-CZ" sz="1200" b="1" dirty="0" smtClean="0">
                <a:latin typeface="Times New Roman" pitchFamily="18" charset="0"/>
                <a:cs typeface="Times New Roman" pitchFamily="18" charset="0"/>
              </a:rPr>
              <a:t>Koloseum</a:t>
            </a:r>
          </a:p>
        </p:txBody>
      </p:sp>
      <p:sp>
        <p:nvSpPr>
          <p:cNvPr id="4" name="TextovéPole 3"/>
          <p:cNvSpPr txBox="1"/>
          <p:nvPr/>
        </p:nvSpPr>
        <p:spPr>
          <a:xfrm>
            <a:off x="1673590" y="1931500"/>
            <a:ext cx="825867" cy="276999"/>
          </a:xfrm>
          <a:prstGeom prst="rect">
            <a:avLst/>
          </a:prstGeom>
          <a:noFill/>
        </p:spPr>
        <p:txBody>
          <a:bodyPr wrap="none" rtlCol="0">
            <a:spAutoFit/>
          </a:bodyPr>
          <a:lstStyle/>
          <a:p>
            <a:r>
              <a:rPr lang="cs-CZ" sz="1200" b="1" dirty="0" smtClean="0">
                <a:latin typeface="Times New Roman" pitchFamily="18" charset="0"/>
                <a:cs typeface="Times New Roman" pitchFamily="18" charset="0"/>
              </a:rPr>
              <a:t>karyatidy</a:t>
            </a:r>
          </a:p>
        </p:txBody>
      </p:sp>
      <p:sp>
        <p:nvSpPr>
          <p:cNvPr id="5" name="TextovéPole 4"/>
          <p:cNvSpPr txBox="1"/>
          <p:nvPr/>
        </p:nvSpPr>
        <p:spPr>
          <a:xfrm>
            <a:off x="7387426" y="561041"/>
            <a:ext cx="620683" cy="276999"/>
          </a:xfrm>
          <a:prstGeom prst="rect">
            <a:avLst/>
          </a:prstGeom>
          <a:noFill/>
        </p:spPr>
        <p:txBody>
          <a:bodyPr wrap="none" rtlCol="0">
            <a:spAutoFit/>
          </a:bodyPr>
          <a:lstStyle/>
          <a:p>
            <a:r>
              <a:rPr lang="cs-CZ" sz="1200" b="1" dirty="0">
                <a:latin typeface="Times New Roman" pitchFamily="18" charset="0"/>
                <a:cs typeface="Times New Roman" pitchFamily="18" charset="0"/>
              </a:rPr>
              <a:t>d</a:t>
            </a:r>
            <a:r>
              <a:rPr lang="cs-CZ" sz="1200" b="1" dirty="0" smtClean="0">
                <a:latin typeface="Times New Roman" pitchFamily="18" charset="0"/>
                <a:cs typeface="Times New Roman" pitchFamily="18" charset="0"/>
              </a:rPr>
              <a:t>rama</a:t>
            </a:r>
          </a:p>
        </p:txBody>
      </p:sp>
      <p:pic>
        <p:nvPicPr>
          <p:cNvPr id="1029" name="Picture 5" descr="C:\Users\kadlecova\AppData\Local\Microsoft\Windows\Temporary Internet Files\Content.IE5\9PUM8190\MP900427933[1].jp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79512" y="1131590"/>
            <a:ext cx="1491779" cy="2246444"/>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C:\Users\kadlecova\AppData\Local\Microsoft\Windows\Temporary Internet Files\Content.IE5\F3HBH3ZM\MC900174065[1].wmf"/>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5447637" y="612216"/>
            <a:ext cx="1540764" cy="1814170"/>
          </a:xfrm>
          <a:prstGeom prst="rect">
            <a:avLst/>
          </a:prstGeom>
          <a:noFill/>
          <a:extLst>
            <a:ext uri="{909E8E84-426E-40DD-AFC4-6F175D3DCCD1}">
              <a14:hiddenFill xmlns:a14="http://schemas.microsoft.com/office/drawing/2010/main">
                <a:solidFill>
                  <a:srgbClr val="FFFFFF"/>
                </a:solidFill>
              </a14:hiddenFill>
            </a:ext>
          </a:extLst>
        </p:spPr>
      </p:pic>
      <p:sp>
        <p:nvSpPr>
          <p:cNvPr id="6" name="TextovéPole 5"/>
          <p:cNvSpPr txBox="1"/>
          <p:nvPr/>
        </p:nvSpPr>
        <p:spPr>
          <a:xfrm>
            <a:off x="4681080" y="808424"/>
            <a:ext cx="766557" cy="461665"/>
          </a:xfrm>
          <a:prstGeom prst="rect">
            <a:avLst/>
          </a:prstGeom>
          <a:noFill/>
        </p:spPr>
        <p:txBody>
          <a:bodyPr wrap="none" rtlCol="0">
            <a:spAutoFit/>
          </a:bodyPr>
          <a:lstStyle/>
          <a:p>
            <a:pPr algn="ctr"/>
            <a:r>
              <a:rPr lang="cs-CZ" sz="1200" b="1" dirty="0" smtClean="0">
                <a:latin typeface="Times New Roman" pitchFamily="18" charset="0"/>
                <a:cs typeface="Times New Roman" pitchFamily="18" charset="0"/>
              </a:rPr>
              <a:t>Zeus</a:t>
            </a:r>
          </a:p>
          <a:p>
            <a:pPr algn="ctr"/>
            <a:r>
              <a:rPr lang="cs-CZ" sz="1200" b="1" dirty="0" smtClean="0">
                <a:latin typeface="Times New Roman" pitchFamily="18" charset="0"/>
                <a:cs typeface="Times New Roman" pitchFamily="18" charset="0"/>
              </a:rPr>
              <a:t>(Jupiter)</a:t>
            </a:r>
          </a:p>
        </p:txBody>
      </p:sp>
      <p:sp>
        <p:nvSpPr>
          <p:cNvPr id="7" name="TextovéPole 6"/>
          <p:cNvSpPr txBox="1"/>
          <p:nvPr/>
        </p:nvSpPr>
        <p:spPr>
          <a:xfrm>
            <a:off x="964674" y="3880965"/>
            <a:ext cx="1146468" cy="461665"/>
          </a:xfrm>
          <a:prstGeom prst="rect">
            <a:avLst/>
          </a:prstGeom>
          <a:solidFill>
            <a:srgbClr val="660033">
              <a:alpha val="80000"/>
            </a:srgbClr>
          </a:solidFill>
        </p:spPr>
        <p:txBody>
          <a:bodyPr wrap="none" rtlCol="0">
            <a:spAutoFit/>
          </a:bodyPr>
          <a:lstStyle/>
          <a:p>
            <a:r>
              <a:rPr lang="cs-CZ" sz="1200" b="1" dirty="0" smtClean="0">
                <a:latin typeface="Times New Roman" pitchFamily="18" charset="0"/>
                <a:cs typeface="Times New Roman" pitchFamily="18" charset="0"/>
              </a:rPr>
              <a:t>Hippokratova </a:t>
            </a:r>
          </a:p>
          <a:p>
            <a:pPr algn="ctr"/>
            <a:r>
              <a:rPr lang="cs-CZ" sz="1200" b="1" dirty="0" smtClean="0">
                <a:latin typeface="Times New Roman" pitchFamily="18" charset="0"/>
                <a:cs typeface="Times New Roman" pitchFamily="18" charset="0"/>
              </a:rPr>
              <a:t>přísaha</a:t>
            </a:r>
          </a:p>
        </p:txBody>
      </p:sp>
      <p:pic>
        <p:nvPicPr>
          <p:cNvPr id="1031" name="Picture 7" descr="C:\Users\kadlecova\AppData\Local\Microsoft\Windows\Temporary Internet Files\Content.IE5\MDV5K1D8\MC900211945[1].wmf"/>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103215" y="3532078"/>
            <a:ext cx="861459" cy="953859"/>
          </a:xfrm>
          <a:prstGeom prst="rect">
            <a:avLst/>
          </a:prstGeom>
          <a:noFill/>
          <a:extLst>
            <a:ext uri="{909E8E84-426E-40DD-AFC4-6F175D3DCCD1}">
              <a14:hiddenFill xmlns:a14="http://schemas.microsoft.com/office/drawing/2010/main">
                <a:solidFill>
                  <a:srgbClr val="FFFFFF"/>
                </a:solidFill>
              </a14:hiddenFill>
            </a:ext>
          </a:extLst>
        </p:spPr>
      </p:pic>
      <p:sp>
        <p:nvSpPr>
          <p:cNvPr id="8" name="TextovéPole 7"/>
          <p:cNvSpPr txBox="1"/>
          <p:nvPr/>
        </p:nvSpPr>
        <p:spPr>
          <a:xfrm>
            <a:off x="2609141" y="1723870"/>
            <a:ext cx="2563473" cy="646331"/>
          </a:xfrm>
          <a:prstGeom prst="rect">
            <a:avLst/>
          </a:prstGeom>
          <a:solidFill>
            <a:srgbClr val="92D050"/>
          </a:solidFill>
        </p:spPr>
        <p:txBody>
          <a:bodyPr wrap="square" rtlCol="0">
            <a:spAutoFit/>
          </a:bodyPr>
          <a:lstStyle/>
          <a:p>
            <a:pPr algn="just"/>
            <a:r>
              <a:rPr lang="cs-CZ" sz="1200" b="1" dirty="0" smtClean="0">
                <a:latin typeface="Times New Roman" pitchFamily="18" charset="0"/>
                <a:cs typeface="Times New Roman" pitchFamily="18" charset="0"/>
              </a:rPr>
              <a:t>Všechny úhly sestrojené na kružnici nad průměrem jsou pravé.</a:t>
            </a:r>
          </a:p>
          <a:p>
            <a:pPr algn="r"/>
            <a:r>
              <a:rPr lang="cs-CZ" sz="1200" b="1" dirty="0" err="1" smtClean="0">
                <a:latin typeface="Times New Roman" pitchFamily="18" charset="0"/>
                <a:cs typeface="Times New Roman" pitchFamily="18" charset="0"/>
              </a:rPr>
              <a:t>Tháletova</a:t>
            </a:r>
            <a:r>
              <a:rPr lang="cs-CZ" sz="1200" b="1" dirty="0" smtClean="0">
                <a:latin typeface="Times New Roman" pitchFamily="18" charset="0"/>
                <a:cs typeface="Times New Roman" pitchFamily="18" charset="0"/>
              </a:rPr>
              <a:t> věta</a:t>
            </a:r>
          </a:p>
        </p:txBody>
      </p:sp>
      <p:pic>
        <p:nvPicPr>
          <p:cNvPr id="1032" name="Picture 8" descr="C:\Users\kadlecova\AppData\Local\Microsoft\Windows\Temporary Internet Files\Content.IE5\MDV5K1D8\MC900280791[1].wmf"/>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2977445" y="492443"/>
            <a:ext cx="1577150" cy="1030591"/>
          </a:xfrm>
          <a:prstGeom prst="rect">
            <a:avLst/>
          </a:prstGeom>
          <a:noFill/>
          <a:extLst>
            <a:ext uri="{909E8E84-426E-40DD-AFC4-6F175D3DCCD1}">
              <a14:hiddenFill xmlns:a14="http://schemas.microsoft.com/office/drawing/2010/main">
                <a:solidFill>
                  <a:srgbClr val="FFFFFF"/>
                </a:solidFill>
              </a14:hiddenFill>
            </a:ext>
          </a:extLst>
        </p:spPr>
      </p:pic>
      <p:sp>
        <p:nvSpPr>
          <p:cNvPr id="9" name="TextovéPole 8"/>
          <p:cNvSpPr txBox="1"/>
          <p:nvPr/>
        </p:nvSpPr>
        <p:spPr>
          <a:xfrm>
            <a:off x="7556456" y="2070000"/>
            <a:ext cx="1233030" cy="461665"/>
          </a:xfrm>
          <a:prstGeom prst="rect">
            <a:avLst/>
          </a:prstGeom>
          <a:solidFill>
            <a:srgbClr val="660033">
              <a:alpha val="80000"/>
            </a:srgbClr>
          </a:solidFill>
        </p:spPr>
        <p:txBody>
          <a:bodyPr wrap="none" rtlCol="0">
            <a:spAutoFit/>
          </a:bodyPr>
          <a:lstStyle/>
          <a:p>
            <a:r>
              <a:rPr lang="cs-CZ" sz="1200" b="1" dirty="0" smtClean="0">
                <a:latin typeface="Times New Roman" pitchFamily="18" charset="0"/>
                <a:cs typeface="Times New Roman" pitchFamily="18" charset="0"/>
              </a:rPr>
              <a:t>„Otec dějepisu“</a:t>
            </a:r>
          </a:p>
          <a:p>
            <a:pPr algn="ctr"/>
            <a:r>
              <a:rPr lang="cs-CZ" sz="1200" b="1" dirty="0" smtClean="0">
                <a:latin typeface="Times New Roman" pitchFamily="18" charset="0"/>
                <a:cs typeface="Times New Roman" pitchFamily="18" charset="0"/>
              </a:rPr>
              <a:t>Hérodotos</a:t>
            </a:r>
          </a:p>
        </p:txBody>
      </p:sp>
      <p:pic>
        <p:nvPicPr>
          <p:cNvPr id="1033" name="Picture 9" descr="C:\Users\kadlecova\AppData\Local\Microsoft\Windows\Temporary Internet Files\Content.IE5\9PUM8190\MC900233974[1].wmf"/>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4107228" y="2512957"/>
            <a:ext cx="2110791" cy="1142880"/>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descr="C:\Users\kadlecova\AppData\Local\Microsoft\Windows\Temporary Internet Files\Content.IE5\V0KEVOCI\MC900332069[1].wmf"/>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1878887" y="2512957"/>
            <a:ext cx="1098558" cy="1277195"/>
          </a:xfrm>
          <a:prstGeom prst="rect">
            <a:avLst/>
          </a:prstGeom>
          <a:noFill/>
          <a:extLst>
            <a:ext uri="{909E8E84-426E-40DD-AFC4-6F175D3DCCD1}">
              <a14:hiddenFill xmlns:a14="http://schemas.microsoft.com/office/drawing/2010/main">
                <a:solidFill>
                  <a:srgbClr val="FFFFFF"/>
                </a:solidFill>
              </a14:hiddenFill>
            </a:ext>
          </a:extLst>
        </p:spPr>
      </p:pic>
      <p:sp>
        <p:nvSpPr>
          <p:cNvPr id="12" name="TextovéPole 11"/>
          <p:cNvSpPr txBox="1"/>
          <p:nvPr/>
        </p:nvSpPr>
        <p:spPr>
          <a:xfrm>
            <a:off x="3141402" y="2721527"/>
            <a:ext cx="663964" cy="276999"/>
          </a:xfrm>
          <a:prstGeom prst="rect">
            <a:avLst/>
          </a:prstGeom>
          <a:noFill/>
        </p:spPr>
        <p:txBody>
          <a:bodyPr wrap="none" rtlCol="0">
            <a:spAutoFit/>
          </a:bodyPr>
          <a:lstStyle/>
          <a:p>
            <a:r>
              <a:rPr lang="cs-CZ" sz="1200" b="1" dirty="0" smtClean="0">
                <a:latin typeface="Times New Roman" pitchFamily="18" charset="0"/>
                <a:cs typeface="Times New Roman" pitchFamily="18" charset="0"/>
              </a:rPr>
              <a:t>amfora</a:t>
            </a:r>
          </a:p>
        </p:txBody>
      </p:sp>
      <p:pic>
        <p:nvPicPr>
          <p:cNvPr id="1035" name="Picture 11" descr="C:\Users\kadlecova\AppData\Local\Microsoft\Windows\Temporary Internet Files\Content.IE5\V0KEVOCI\MC900370070[1].wmf"/>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2715290" y="3375747"/>
            <a:ext cx="1391938" cy="1302988"/>
          </a:xfrm>
          <a:prstGeom prst="rect">
            <a:avLst/>
          </a:prstGeom>
          <a:noFill/>
          <a:extLst>
            <a:ext uri="{909E8E84-426E-40DD-AFC4-6F175D3DCCD1}">
              <a14:hiddenFill xmlns:a14="http://schemas.microsoft.com/office/drawing/2010/main">
                <a:solidFill>
                  <a:srgbClr val="FFFFFF"/>
                </a:solidFill>
              </a14:hiddenFill>
            </a:ext>
          </a:extLst>
        </p:spPr>
      </p:pic>
      <p:sp>
        <p:nvSpPr>
          <p:cNvPr id="13" name="TextovéPole 12"/>
          <p:cNvSpPr txBox="1"/>
          <p:nvPr/>
        </p:nvSpPr>
        <p:spPr>
          <a:xfrm>
            <a:off x="4107228" y="4009007"/>
            <a:ext cx="1396536" cy="461665"/>
          </a:xfrm>
          <a:prstGeom prst="rect">
            <a:avLst/>
          </a:prstGeom>
          <a:solidFill>
            <a:srgbClr val="92D050"/>
          </a:solidFill>
        </p:spPr>
        <p:txBody>
          <a:bodyPr wrap="none" rtlCol="0">
            <a:spAutoFit/>
          </a:bodyPr>
          <a:lstStyle/>
          <a:p>
            <a:r>
              <a:rPr lang="cs-CZ" sz="1200" b="1" dirty="0" smtClean="0">
                <a:latin typeface="Times New Roman" pitchFamily="18" charset="0"/>
                <a:cs typeface="Times New Roman" pitchFamily="18" charset="0"/>
              </a:rPr>
              <a:t>Vím, že nic nevím.</a:t>
            </a:r>
          </a:p>
          <a:p>
            <a:pPr algn="r"/>
            <a:r>
              <a:rPr lang="cs-CZ" sz="1200" b="1" dirty="0" err="1" smtClean="0">
                <a:latin typeface="Times New Roman" pitchFamily="18" charset="0"/>
                <a:cs typeface="Times New Roman" pitchFamily="18" charset="0"/>
              </a:rPr>
              <a:t>Sokratés</a:t>
            </a:r>
            <a:endParaRPr lang="cs-CZ" sz="1200" b="1" dirty="0" smtClean="0">
              <a:latin typeface="Times New Roman" pitchFamily="18" charset="0"/>
              <a:cs typeface="Times New Roman" pitchFamily="18" charset="0"/>
            </a:endParaRPr>
          </a:p>
        </p:txBody>
      </p:sp>
      <p:sp>
        <p:nvSpPr>
          <p:cNvPr id="14" name="TextovéPole 13"/>
          <p:cNvSpPr txBox="1"/>
          <p:nvPr/>
        </p:nvSpPr>
        <p:spPr>
          <a:xfrm>
            <a:off x="1878887" y="1131590"/>
            <a:ext cx="715260" cy="276999"/>
          </a:xfrm>
          <a:prstGeom prst="rect">
            <a:avLst/>
          </a:prstGeom>
          <a:noFill/>
        </p:spPr>
        <p:txBody>
          <a:bodyPr wrap="none" rtlCol="0">
            <a:spAutoFit/>
          </a:bodyPr>
          <a:lstStyle/>
          <a:p>
            <a:r>
              <a:rPr lang="cs-CZ" sz="1200" b="1" dirty="0" smtClean="0">
                <a:latin typeface="Times New Roman" pitchFamily="18" charset="0"/>
                <a:cs typeface="Times New Roman" pitchFamily="18" charset="0"/>
              </a:rPr>
              <a:t>alfabeta</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ovéPole 1"/>
          <p:cNvSpPr txBox="1"/>
          <p:nvPr/>
        </p:nvSpPr>
        <p:spPr>
          <a:xfrm>
            <a:off x="0" y="0"/>
            <a:ext cx="9144000" cy="492443"/>
          </a:xfrm>
          <a:prstGeom prst="rect">
            <a:avLst/>
          </a:prstGeom>
          <a:solidFill>
            <a:schemeClr val="accent6">
              <a:lumMod val="40000"/>
              <a:lumOff val="60000"/>
            </a:schemeClr>
          </a:solidFill>
        </p:spPr>
        <p:txBody>
          <a:bodyPr wrap="square" rtlCol="0">
            <a:spAutoFit/>
          </a:bodyPr>
          <a:lstStyle/>
          <a:p>
            <a:r>
              <a:rPr lang="cs-CZ" sz="1200" b="1" dirty="0" smtClean="0">
                <a:solidFill>
                  <a:schemeClr val="accent3">
                    <a:lumMod val="50000"/>
                  </a:schemeClr>
                </a:solidFill>
                <a:latin typeface="Times New Roman" pitchFamily="18" charset="0"/>
                <a:cs typeface="Times New Roman" pitchFamily="18" charset="0"/>
              </a:rPr>
              <a:t>Elektronická  učebnice - II. stupeň                      </a:t>
            </a:r>
            <a:r>
              <a:rPr lang="cs-CZ" sz="1000" dirty="0" smtClean="0">
                <a:solidFill>
                  <a:schemeClr val="accent3">
                    <a:lumMod val="50000"/>
                  </a:schemeClr>
                </a:solidFill>
                <a:latin typeface="Times New Roman" pitchFamily="18" charset="0"/>
                <a:cs typeface="Times New Roman" pitchFamily="18" charset="0"/>
              </a:rPr>
              <a:t>Základní škola Děčín VI, Na Stráni 879/2  – příspěvková organizace                       	                  </a:t>
            </a:r>
            <a:r>
              <a:rPr lang="cs-CZ" sz="1600" b="1" dirty="0">
                <a:solidFill>
                  <a:schemeClr val="accent3">
                    <a:lumMod val="50000"/>
                  </a:schemeClr>
                </a:solidFill>
                <a:latin typeface="Times New Roman" pitchFamily="18" charset="0"/>
                <a:cs typeface="Times New Roman" pitchFamily="18" charset="0"/>
              </a:rPr>
              <a:t> </a:t>
            </a:r>
            <a:r>
              <a:rPr lang="cs-CZ" sz="1600" b="1" dirty="0" smtClean="0">
                <a:solidFill>
                  <a:schemeClr val="accent3">
                    <a:lumMod val="50000"/>
                  </a:schemeClr>
                </a:solidFill>
                <a:latin typeface="Times New Roman" pitchFamily="18" charset="0"/>
                <a:cs typeface="Times New Roman" pitchFamily="18" charset="0"/>
              </a:rPr>
              <a:t>       Dějepis</a:t>
            </a:r>
          </a:p>
          <a:p>
            <a:endParaRPr lang="cs-CZ" sz="1000" dirty="0">
              <a:latin typeface="Times New Roman" pitchFamily="18" charset="0"/>
              <a:cs typeface="Times New Roman" pitchFamily="18" charset="0"/>
            </a:endParaRPr>
          </a:p>
        </p:txBody>
      </p:sp>
      <p:sp>
        <p:nvSpPr>
          <p:cNvPr id="3" name="Nadpis 1"/>
          <p:cNvSpPr txBox="1">
            <a:spLocks/>
          </p:cNvSpPr>
          <p:nvPr/>
        </p:nvSpPr>
        <p:spPr>
          <a:xfrm>
            <a:off x="20150" y="498603"/>
            <a:ext cx="3831769" cy="594066"/>
          </a:xfrm>
          <a:prstGeom prst="rect">
            <a:avLst/>
          </a:prstGeom>
        </p:spPr>
        <p:txBody>
          <a:bodyP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cs-CZ" sz="2500" b="1" dirty="0">
                <a:latin typeface="Times New Roman" pitchFamily="18" charset="0"/>
                <a:cs typeface="Times New Roman" pitchFamily="18" charset="0"/>
              </a:rPr>
              <a:t>6</a:t>
            </a:r>
            <a:r>
              <a:rPr lang="cs-CZ" sz="2500" b="1" dirty="0" smtClean="0">
                <a:latin typeface="Times New Roman" pitchFamily="18" charset="0"/>
                <a:cs typeface="Times New Roman" pitchFamily="18" charset="0"/>
              </a:rPr>
              <a:t>.10 Anotace</a:t>
            </a:r>
            <a:endParaRPr lang="cs-CZ" sz="2500" b="1" dirty="0">
              <a:latin typeface="Times New Roman" pitchFamily="18" charset="0"/>
              <a:cs typeface="Times New Roman" pitchFamily="18" charset="0"/>
            </a:endParaRPr>
          </a:p>
        </p:txBody>
      </p:sp>
      <p:graphicFrame>
        <p:nvGraphicFramePr>
          <p:cNvPr id="4" name="Tabulka 3"/>
          <p:cNvGraphicFramePr>
            <a:graphicFrameLocks noGrp="1"/>
          </p:cNvGraphicFramePr>
          <p:nvPr>
            <p:extLst>
              <p:ext uri="{D42A27DB-BD31-4B8C-83A1-F6EECF244321}">
                <p14:modId xmlns:p14="http://schemas.microsoft.com/office/powerpoint/2010/main" val="2601416448"/>
              </p:ext>
            </p:extLst>
          </p:nvPr>
        </p:nvGraphicFramePr>
        <p:xfrm>
          <a:off x="1043608" y="1275606"/>
          <a:ext cx="7272808" cy="3249978"/>
        </p:xfrm>
        <a:graphic>
          <a:graphicData uri="http://schemas.openxmlformats.org/drawingml/2006/table">
            <a:tbl>
              <a:tblPr firstRow="1" bandRow="1">
                <a:tableStyleId>{10A1B5D5-9B99-4C35-A422-299274C87663}</a:tableStyleId>
              </a:tblPr>
              <a:tblGrid>
                <a:gridCol w="1907305"/>
                <a:gridCol w="5365503"/>
              </a:tblGrid>
              <a:tr h="545574">
                <a:tc>
                  <a:txBody>
                    <a:bodyPr/>
                    <a:lstStyle/>
                    <a:p>
                      <a:pPr algn="just"/>
                      <a:r>
                        <a:rPr lang="cs-CZ" dirty="0" smtClean="0">
                          <a:latin typeface="Times New Roman" pitchFamily="18" charset="0"/>
                          <a:cs typeface="Times New Roman" pitchFamily="18" charset="0"/>
                        </a:rPr>
                        <a:t>Autor</a:t>
                      </a:r>
                      <a:endParaRPr lang="cs-CZ" dirty="0">
                        <a:latin typeface="Times New Roman" pitchFamily="18" charset="0"/>
                        <a:cs typeface="Times New Roman" pitchFamily="18" charset="0"/>
                      </a:endParaRPr>
                    </a:p>
                  </a:txBody>
                  <a:tcPr/>
                </a:tc>
                <a:tc>
                  <a:txBody>
                    <a:bodyPr/>
                    <a:lstStyle/>
                    <a:p>
                      <a:pPr algn="just"/>
                      <a:r>
                        <a:rPr lang="cs-CZ" dirty="0" smtClean="0">
                          <a:latin typeface="Times New Roman" pitchFamily="18" charset="0"/>
                          <a:cs typeface="Times New Roman" pitchFamily="18" charset="0"/>
                        </a:rPr>
                        <a:t>Mgr. Zuzana Kadlecová</a:t>
                      </a:r>
                      <a:endParaRPr lang="cs-CZ" dirty="0">
                        <a:latin typeface="Times New Roman" pitchFamily="18" charset="0"/>
                        <a:cs typeface="Times New Roman" pitchFamily="18" charset="0"/>
                      </a:endParaRPr>
                    </a:p>
                  </a:txBody>
                  <a:tcPr/>
                </a:tc>
              </a:tr>
              <a:tr h="553152">
                <a:tc>
                  <a:txBody>
                    <a:bodyPr/>
                    <a:lstStyle/>
                    <a:p>
                      <a:pPr algn="just"/>
                      <a:r>
                        <a:rPr lang="cs-CZ" dirty="0" smtClean="0">
                          <a:latin typeface="Times New Roman" pitchFamily="18" charset="0"/>
                          <a:cs typeface="Times New Roman" pitchFamily="18" charset="0"/>
                        </a:rPr>
                        <a:t>Období</a:t>
                      </a:r>
                      <a:endParaRPr lang="cs-CZ" dirty="0">
                        <a:latin typeface="Times New Roman" pitchFamily="18" charset="0"/>
                        <a:cs typeface="Times New Roman" pitchFamily="18" charset="0"/>
                      </a:endParaRPr>
                    </a:p>
                  </a:txBody>
                  <a:tcPr/>
                </a:tc>
                <a:tc>
                  <a:txBody>
                    <a:bodyPr/>
                    <a:lstStyle/>
                    <a:p>
                      <a:pPr algn="just"/>
                      <a:r>
                        <a:rPr lang="cs-CZ" dirty="0" smtClean="0">
                          <a:latin typeface="Times New Roman" pitchFamily="18" charset="0"/>
                          <a:cs typeface="Times New Roman" pitchFamily="18" charset="0"/>
                        </a:rPr>
                        <a:t>01</a:t>
                      </a:r>
                      <a:r>
                        <a:rPr lang="cs-CZ" baseline="0" dirty="0" smtClean="0">
                          <a:latin typeface="Times New Roman" pitchFamily="18" charset="0"/>
                          <a:cs typeface="Times New Roman" pitchFamily="18" charset="0"/>
                        </a:rPr>
                        <a:t> – 06/2013</a:t>
                      </a:r>
                      <a:endParaRPr lang="cs-CZ" dirty="0">
                        <a:latin typeface="Times New Roman" pitchFamily="18" charset="0"/>
                        <a:cs typeface="Times New Roman" pitchFamily="18" charset="0"/>
                      </a:endParaRPr>
                    </a:p>
                  </a:txBody>
                  <a:tcPr/>
                </a:tc>
              </a:tr>
              <a:tr h="553152">
                <a:tc>
                  <a:txBody>
                    <a:bodyPr/>
                    <a:lstStyle/>
                    <a:p>
                      <a:pPr algn="just"/>
                      <a:r>
                        <a:rPr lang="cs-CZ" dirty="0" smtClean="0">
                          <a:latin typeface="Times New Roman" pitchFamily="18" charset="0"/>
                          <a:cs typeface="Times New Roman" pitchFamily="18" charset="0"/>
                        </a:rPr>
                        <a:t>Ročník</a:t>
                      </a:r>
                      <a:endParaRPr lang="cs-CZ" dirty="0">
                        <a:latin typeface="Times New Roman" pitchFamily="18" charset="0"/>
                        <a:cs typeface="Times New Roman" pitchFamily="18" charset="0"/>
                      </a:endParaRPr>
                    </a:p>
                  </a:txBody>
                  <a:tcPr/>
                </a:tc>
                <a:tc>
                  <a:txBody>
                    <a:bodyPr/>
                    <a:lstStyle/>
                    <a:p>
                      <a:pPr algn="just"/>
                      <a:r>
                        <a:rPr lang="cs-CZ" dirty="0" smtClean="0">
                          <a:latin typeface="Times New Roman" pitchFamily="18" charset="0"/>
                          <a:cs typeface="Times New Roman" pitchFamily="18" charset="0"/>
                        </a:rPr>
                        <a:t>6. ročník</a:t>
                      </a:r>
                      <a:endParaRPr lang="cs-CZ" dirty="0">
                        <a:latin typeface="Times New Roman" pitchFamily="18" charset="0"/>
                        <a:cs typeface="Times New Roman" pitchFamily="18" charset="0"/>
                      </a:endParaRPr>
                    </a:p>
                  </a:txBody>
                  <a:tcPr/>
                </a:tc>
              </a:tr>
              <a:tr h="553152">
                <a:tc>
                  <a:txBody>
                    <a:bodyPr/>
                    <a:lstStyle/>
                    <a:p>
                      <a:pPr algn="just"/>
                      <a:r>
                        <a:rPr lang="cs-CZ" dirty="0" smtClean="0">
                          <a:latin typeface="Times New Roman" pitchFamily="18" charset="0"/>
                          <a:cs typeface="Times New Roman" pitchFamily="18" charset="0"/>
                        </a:rPr>
                        <a:t>Klíčová slova</a:t>
                      </a:r>
                      <a:endParaRPr lang="cs-CZ" dirty="0">
                        <a:latin typeface="Times New Roman" pitchFamily="18" charset="0"/>
                        <a:cs typeface="Times New Roman" pitchFamily="18" charset="0"/>
                      </a:endParaRPr>
                    </a:p>
                  </a:txBody>
                  <a:tcPr/>
                </a:tc>
                <a:tc>
                  <a:txBody>
                    <a:bodyPr/>
                    <a:lstStyle/>
                    <a:p>
                      <a:pPr algn="just"/>
                      <a:r>
                        <a:rPr lang="cs-CZ" dirty="0" smtClean="0">
                          <a:latin typeface="Times New Roman" pitchFamily="18" charset="0"/>
                          <a:cs typeface="Times New Roman" pitchFamily="18" charset="0"/>
                        </a:rPr>
                        <a:t>Antická</a:t>
                      </a:r>
                      <a:r>
                        <a:rPr lang="cs-CZ" baseline="0" dirty="0" smtClean="0">
                          <a:latin typeface="Times New Roman" pitchFamily="18" charset="0"/>
                          <a:cs typeface="Times New Roman" pitchFamily="18" charset="0"/>
                        </a:rPr>
                        <a:t> kultura, náboženství, drama a divadlo, olympijské hry, architektura, sochařství, věda.</a:t>
                      </a:r>
                      <a:endParaRPr lang="cs-CZ" dirty="0">
                        <a:latin typeface="Times New Roman" pitchFamily="18" charset="0"/>
                        <a:cs typeface="Times New Roman" pitchFamily="18" charset="0"/>
                      </a:endParaRPr>
                    </a:p>
                  </a:txBody>
                  <a:tcPr/>
                </a:tc>
              </a:tr>
              <a:tr h="958020">
                <a:tc>
                  <a:txBody>
                    <a:bodyPr/>
                    <a:lstStyle/>
                    <a:p>
                      <a:pPr algn="just"/>
                      <a:r>
                        <a:rPr lang="cs-CZ" dirty="0" smtClean="0">
                          <a:latin typeface="Times New Roman" pitchFamily="18" charset="0"/>
                          <a:cs typeface="Times New Roman" pitchFamily="18" charset="0"/>
                        </a:rPr>
                        <a:t>Anotace</a:t>
                      </a:r>
                      <a:endParaRPr lang="cs-CZ" dirty="0">
                        <a:latin typeface="Times New Roman" pitchFamily="18" charset="0"/>
                        <a:cs typeface="Times New Roman" pitchFamily="18" charset="0"/>
                      </a:endParaRPr>
                    </a:p>
                  </a:txBody>
                  <a:tcPr/>
                </a:tc>
                <a:tc>
                  <a:txBody>
                    <a:bodyPr/>
                    <a:lstStyle/>
                    <a:p>
                      <a:pPr algn="just"/>
                      <a:r>
                        <a:rPr lang="cs-CZ" dirty="0" smtClean="0">
                          <a:latin typeface="Times New Roman" pitchFamily="18" charset="0"/>
                          <a:cs typeface="Times New Roman" pitchFamily="18" charset="0"/>
                        </a:rPr>
                        <a:t>Prezentace popisuje</a:t>
                      </a:r>
                      <a:r>
                        <a:rPr lang="cs-CZ" baseline="0" dirty="0" smtClean="0">
                          <a:latin typeface="Times New Roman" pitchFamily="18" charset="0"/>
                          <a:cs typeface="Times New Roman" pitchFamily="18" charset="0"/>
                        </a:rPr>
                        <a:t> přínos antické kultury, tj. kultury starověkého Řecka a Říma, moderní Evropě.</a:t>
                      </a:r>
                      <a:endParaRPr lang="cs-CZ" dirty="0">
                        <a:latin typeface="Times New Roman" pitchFamily="18" charset="0"/>
                        <a:cs typeface="Times New Roman" pitchFamily="18" charset="0"/>
                      </a:endParaRPr>
                    </a:p>
                  </a:txBody>
                  <a:tcPr/>
                </a:tc>
              </a:tr>
            </a:tbl>
          </a:graphicData>
        </a:graphic>
      </p:graphicFrame>
    </p:spTree>
    <p:extLst>
      <p:ext uri="{BB962C8B-B14F-4D97-AF65-F5344CB8AC3E}">
        <p14:creationId xmlns:p14="http://schemas.microsoft.com/office/powerpoint/2010/main" val="283951524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ctrTitle"/>
          </p:nvPr>
        </p:nvSpPr>
        <p:spPr>
          <a:xfrm>
            <a:off x="0" y="492443"/>
            <a:ext cx="2699792" cy="594066"/>
          </a:xfrm>
        </p:spPr>
        <p:txBody>
          <a:bodyPr>
            <a:normAutofit/>
          </a:bodyPr>
          <a:lstStyle/>
          <a:p>
            <a:pPr algn="l"/>
            <a:r>
              <a:rPr lang="cs-CZ" sz="2500" b="1" dirty="0">
                <a:latin typeface="Times New Roman" pitchFamily="18" charset="0"/>
                <a:cs typeface="Times New Roman" pitchFamily="18" charset="0"/>
              </a:rPr>
              <a:t>6</a:t>
            </a:r>
            <a:r>
              <a:rPr lang="cs-CZ" sz="2500" b="1" dirty="0" smtClean="0">
                <a:latin typeface="Times New Roman" pitchFamily="18" charset="0"/>
                <a:cs typeface="Times New Roman" pitchFamily="18" charset="0"/>
              </a:rPr>
              <a:t>.2 Co již víme?</a:t>
            </a:r>
            <a:endParaRPr lang="cs-CZ" sz="2500" b="1" dirty="0">
              <a:latin typeface="Times New Roman" pitchFamily="18" charset="0"/>
              <a:cs typeface="Times New Roman" pitchFamily="18" charset="0"/>
            </a:endParaRPr>
          </a:p>
        </p:txBody>
      </p:sp>
      <p:sp>
        <p:nvSpPr>
          <p:cNvPr id="16" name="TextovéPole 15"/>
          <p:cNvSpPr txBox="1"/>
          <p:nvPr/>
        </p:nvSpPr>
        <p:spPr>
          <a:xfrm>
            <a:off x="0" y="0"/>
            <a:ext cx="9144000" cy="492443"/>
          </a:xfrm>
          <a:prstGeom prst="rect">
            <a:avLst/>
          </a:prstGeom>
          <a:solidFill>
            <a:schemeClr val="accent6">
              <a:lumMod val="40000"/>
              <a:lumOff val="60000"/>
            </a:schemeClr>
          </a:solidFill>
        </p:spPr>
        <p:txBody>
          <a:bodyPr wrap="square" rtlCol="0">
            <a:spAutoFit/>
          </a:bodyPr>
          <a:lstStyle/>
          <a:p>
            <a:r>
              <a:rPr lang="cs-CZ" sz="1200" b="1" dirty="0" smtClean="0">
                <a:solidFill>
                  <a:schemeClr val="accent3">
                    <a:lumMod val="50000"/>
                  </a:schemeClr>
                </a:solidFill>
                <a:latin typeface="Times New Roman" pitchFamily="18" charset="0"/>
                <a:cs typeface="Times New Roman" pitchFamily="18" charset="0"/>
              </a:rPr>
              <a:t>Elektronická  učebnice - II. stupeň                </a:t>
            </a:r>
            <a:r>
              <a:rPr lang="cs-CZ" sz="1000" dirty="0" smtClean="0">
                <a:solidFill>
                  <a:schemeClr val="accent3">
                    <a:lumMod val="50000"/>
                  </a:schemeClr>
                </a:solidFill>
                <a:latin typeface="Times New Roman" pitchFamily="18" charset="0"/>
                <a:cs typeface="Times New Roman" pitchFamily="18" charset="0"/>
              </a:rPr>
              <a:t>Základní škola Děčín VI, Na Stráni 879/2  – příspěvková organizace                                                            </a:t>
            </a:r>
            <a:r>
              <a:rPr lang="cs-CZ" sz="1600" b="1" dirty="0" smtClean="0">
                <a:solidFill>
                  <a:schemeClr val="accent3">
                    <a:lumMod val="50000"/>
                  </a:schemeClr>
                </a:solidFill>
                <a:latin typeface="Times New Roman" pitchFamily="18" charset="0"/>
                <a:cs typeface="Times New Roman" pitchFamily="18" charset="0"/>
              </a:rPr>
              <a:t>Dějepis</a:t>
            </a:r>
          </a:p>
          <a:p>
            <a:endParaRPr lang="cs-CZ" sz="1000" dirty="0">
              <a:latin typeface="Times New Roman" pitchFamily="18" charset="0"/>
              <a:cs typeface="Times New Roman" pitchFamily="18" charset="0"/>
            </a:endParaRPr>
          </a:p>
        </p:txBody>
      </p:sp>
      <p:sp>
        <p:nvSpPr>
          <p:cNvPr id="3" name="TextovéPole 2"/>
          <p:cNvSpPr txBox="1"/>
          <p:nvPr/>
        </p:nvSpPr>
        <p:spPr>
          <a:xfrm>
            <a:off x="107504" y="1271052"/>
            <a:ext cx="3677545" cy="1384995"/>
          </a:xfrm>
          <a:prstGeom prst="rect">
            <a:avLst/>
          </a:prstGeom>
          <a:solidFill>
            <a:srgbClr val="C00000"/>
          </a:solidFill>
        </p:spPr>
        <p:txBody>
          <a:bodyPr wrap="none" rtlCol="0">
            <a:spAutoFit/>
          </a:bodyPr>
          <a:lstStyle/>
          <a:p>
            <a:r>
              <a:rPr lang="cs-CZ" sz="1400" b="1" dirty="0" smtClean="0">
                <a:latin typeface="Times New Roman" pitchFamily="18" charset="0"/>
                <a:cs typeface="Times New Roman" pitchFamily="18" charset="0"/>
              </a:rPr>
              <a:t>Řekové položili základy evropské vzdělanosti.</a:t>
            </a:r>
          </a:p>
          <a:p>
            <a:pPr marL="171450" indent="-171450">
              <a:buFont typeface="Arial" pitchFamily="34" charset="0"/>
              <a:buChar char="•"/>
            </a:pPr>
            <a:r>
              <a:rPr lang="cs-CZ" sz="1400" dirty="0">
                <a:latin typeface="Times New Roman" pitchFamily="18" charset="0"/>
                <a:cs typeface="Times New Roman" pitchFamily="18" charset="0"/>
              </a:rPr>
              <a:t>f</a:t>
            </a:r>
            <a:r>
              <a:rPr lang="cs-CZ" sz="1400" dirty="0" smtClean="0">
                <a:latin typeface="Times New Roman" pitchFamily="18" charset="0"/>
                <a:cs typeface="Times New Roman" pitchFamily="18" charset="0"/>
              </a:rPr>
              <a:t>ilozofie: co je podstatou a smyslem života</a:t>
            </a:r>
          </a:p>
          <a:p>
            <a:r>
              <a:rPr lang="cs-CZ" sz="1400" dirty="0" smtClean="0">
                <a:latin typeface="Times New Roman" pitchFamily="18" charset="0"/>
                <a:cs typeface="Times New Roman" pitchFamily="18" charset="0"/>
              </a:rPr>
              <a:t>                    např. Platón, </a:t>
            </a:r>
            <a:r>
              <a:rPr lang="cs-CZ" sz="1400" dirty="0" err="1" smtClean="0">
                <a:latin typeface="Times New Roman" pitchFamily="18" charset="0"/>
                <a:cs typeface="Times New Roman" pitchFamily="18" charset="0"/>
              </a:rPr>
              <a:t>Aristotelés</a:t>
            </a:r>
            <a:endParaRPr lang="cs-CZ" sz="1400" dirty="0" smtClean="0">
              <a:latin typeface="Times New Roman" pitchFamily="18" charset="0"/>
              <a:cs typeface="Times New Roman" pitchFamily="18" charset="0"/>
            </a:endParaRPr>
          </a:p>
          <a:p>
            <a:pPr marL="171450" indent="-171450">
              <a:buFont typeface="Arial" pitchFamily="34" charset="0"/>
              <a:buChar char="•"/>
            </a:pPr>
            <a:r>
              <a:rPr lang="cs-CZ" sz="1400" dirty="0">
                <a:latin typeface="Times New Roman" pitchFamily="18" charset="0"/>
                <a:cs typeface="Times New Roman" pitchFamily="18" charset="0"/>
              </a:rPr>
              <a:t>h</a:t>
            </a:r>
            <a:r>
              <a:rPr lang="cs-CZ" sz="1400" dirty="0" smtClean="0">
                <a:latin typeface="Times New Roman" pitchFamily="18" charset="0"/>
                <a:cs typeface="Times New Roman" pitchFamily="18" charset="0"/>
              </a:rPr>
              <a:t>istorie</a:t>
            </a:r>
          </a:p>
          <a:p>
            <a:pPr marL="171450" indent="-171450">
              <a:buFont typeface="Arial" pitchFamily="34" charset="0"/>
              <a:buChar char="•"/>
            </a:pPr>
            <a:r>
              <a:rPr lang="cs-CZ" sz="1400" dirty="0">
                <a:latin typeface="Times New Roman" pitchFamily="18" charset="0"/>
                <a:cs typeface="Times New Roman" pitchFamily="18" charset="0"/>
              </a:rPr>
              <a:t>g</a:t>
            </a:r>
            <a:r>
              <a:rPr lang="cs-CZ" sz="1400" dirty="0" smtClean="0">
                <a:latin typeface="Times New Roman" pitchFamily="18" charset="0"/>
                <a:cs typeface="Times New Roman" pitchFamily="18" charset="0"/>
              </a:rPr>
              <a:t>eografie</a:t>
            </a:r>
          </a:p>
          <a:p>
            <a:pPr marL="171450" indent="-171450">
              <a:buFont typeface="Arial" pitchFamily="34" charset="0"/>
              <a:buChar char="•"/>
            </a:pPr>
            <a:r>
              <a:rPr lang="cs-CZ" sz="1400" dirty="0">
                <a:latin typeface="Times New Roman" pitchFamily="18" charset="0"/>
                <a:cs typeface="Times New Roman" pitchFamily="18" charset="0"/>
              </a:rPr>
              <a:t>l</a:t>
            </a:r>
            <a:r>
              <a:rPr lang="cs-CZ" sz="1400" dirty="0" smtClean="0">
                <a:latin typeface="Times New Roman" pitchFamily="18" charset="0"/>
                <a:cs typeface="Times New Roman" pitchFamily="18" charset="0"/>
              </a:rPr>
              <a:t>ékařství, zejm. chirurgie</a:t>
            </a:r>
          </a:p>
        </p:txBody>
      </p:sp>
      <p:sp>
        <p:nvSpPr>
          <p:cNvPr id="4" name="TextovéPole 3"/>
          <p:cNvSpPr txBox="1"/>
          <p:nvPr/>
        </p:nvSpPr>
        <p:spPr>
          <a:xfrm>
            <a:off x="2436708" y="692346"/>
            <a:ext cx="6201826" cy="338554"/>
          </a:xfrm>
          <a:prstGeom prst="rect">
            <a:avLst/>
          </a:prstGeom>
          <a:gradFill flip="none" rotWithShape="1">
            <a:gsLst>
              <a:gs pos="0">
                <a:srgbClr val="C00000">
                  <a:tint val="66000"/>
                  <a:satMod val="160000"/>
                </a:srgbClr>
              </a:gs>
              <a:gs pos="50000">
                <a:srgbClr val="C00000">
                  <a:tint val="44500"/>
                  <a:satMod val="160000"/>
                </a:srgbClr>
              </a:gs>
              <a:gs pos="100000">
                <a:srgbClr val="C00000">
                  <a:tint val="23500"/>
                  <a:satMod val="160000"/>
                </a:srgbClr>
              </a:gs>
            </a:gsLst>
            <a:lin ang="5400000" scaled="1"/>
            <a:tileRect/>
          </a:gradFill>
        </p:spPr>
        <p:txBody>
          <a:bodyPr wrap="none" rtlCol="0">
            <a:spAutoFit/>
          </a:bodyPr>
          <a:lstStyle/>
          <a:p>
            <a:r>
              <a:rPr lang="cs-CZ" sz="1600" b="1" dirty="0" smtClean="0">
                <a:latin typeface="Times New Roman" pitchFamily="18" charset="0"/>
                <a:cs typeface="Times New Roman" pitchFamily="18" charset="0"/>
              </a:rPr>
              <a:t>Ideálem „kalokagathia“ – člověk by měl být krásný a dobrý zároveň</a:t>
            </a:r>
            <a:r>
              <a:rPr lang="cs-CZ" sz="1200" b="1" dirty="0" smtClean="0">
                <a:solidFill>
                  <a:schemeClr val="accent3">
                    <a:lumMod val="50000"/>
                  </a:schemeClr>
                </a:solidFill>
              </a:rPr>
              <a:t>.</a:t>
            </a:r>
          </a:p>
        </p:txBody>
      </p:sp>
      <p:sp>
        <p:nvSpPr>
          <p:cNvPr id="5" name="TextovéPole 4"/>
          <p:cNvSpPr txBox="1"/>
          <p:nvPr/>
        </p:nvSpPr>
        <p:spPr>
          <a:xfrm>
            <a:off x="2436708" y="4436819"/>
            <a:ext cx="1716268" cy="523220"/>
          </a:xfrm>
          <a:prstGeom prst="rect">
            <a:avLst/>
          </a:prstGeom>
          <a:solidFill>
            <a:srgbClr val="FFFF00"/>
          </a:solidFill>
          <a:ln>
            <a:solidFill>
              <a:schemeClr val="tx1"/>
            </a:solidFill>
          </a:ln>
        </p:spPr>
        <p:txBody>
          <a:bodyPr wrap="square" rtlCol="0">
            <a:spAutoFit/>
          </a:bodyPr>
          <a:lstStyle/>
          <a:p>
            <a:r>
              <a:rPr lang="cs-CZ" sz="1400" b="1" dirty="0" smtClean="0">
                <a:latin typeface="Times New Roman" pitchFamily="18" charset="0"/>
                <a:cs typeface="Times New Roman" pitchFamily="18" charset="0"/>
              </a:rPr>
              <a:t>a² + b² = c²</a:t>
            </a:r>
          </a:p>
          <a:p>
            <a:pPr algn="r"/>
            <a:r>
              <a:rPr lang="cs-CZ" sz="1400" b="1" i="1" dirty="0" smtClean="0">
                <a:latin typeface="Times New Roman" pitchFamily="18" charset="0"/>
                <a:cs typeface="Times New Roman" pitchFamily="18" charset="0"/>
              </a:rPr>
              <a:t>Pythagorova věta</a:t>
            </a:r>
          </a:p>
        </p:txBody>
      </p:sp>
      <p:sp>
        <p:nvSpPr>
          <p:cNvPr id="6" name="TextovéPole 5"/>
          <p:cNvSpPr txBox="1"/>
          <p:nvPr/>
        </p:nvSpPr>
        <p:spPr>
          <a:xfrm>
            <a:off x="42069" y="2926742"/>
            <a:ext cx="2608406" cy="523220"/>
          </a:xfrm>
          <a:prstGeom prst="rect">
            <a:avLst/>
          </a:prstGeom>
          <a:solidFill>
            <a:srgbClr val="FFFF00"/>
          </a:solidFill>
          <a:ln>
            <a:solidFill>
              <a:schemeClr val="tx1"/>
            </a:solidFill>
          </a:ln>
        </p:spPr>
        <p:txBody>
          <a:bodyPr wrap="none" rtlCol="0">
            <a:spAutoFit/>
          </a:bodyPr>
          <a:lstStyle/>
          <a:p>
            <a:r>
              <a:rPr lang="cs-CZ" sz="1400" b="1" dirty="0" smtClean="0">
                <a:latin typeface="Times New Roman" pitchFamily="18" charset="0"/>
                <a:cs typeface="Times New Roman" pitchFamily="18" charset="0"/>
              </a:rPr>
              <a:t>Těleso ponořené do kapaliny …</a:t>
            </a:r>
          </a:p>
          <a:p>
            <a:pPr algn="r"/>
            <a:r>
              <a:rPr lang="cs-CZ" sz="1400" b="1" i="1" dirty="0" smtClean="0">
                <a:latin typeface="Times New Roman" pitchFamily="18" charset="0"/>
                <a:cs typeface="Times New Roman" pitchFamily="18" charset="0"/>
              </a:rPr>
              <a:t>Archimédův zákon</a:t>
            </a:r>
          </a:p>
        </p:txBody>
      </p:sp>
      <p:sp>
        <p:nvSpPr>
          <p:cNvPr id="7" name="TextovéPole 6"/>
          <p:cNvSpPr txBox="1"/>
          <p:nvPr/>
        </p:nvSpPr>
        <p:spPr>
          <a:xfrm>
            <a:off x="2729698" y="3471365"/>
            <a:ext cx="1199367" cy="738664"/>
          </a:xfrm>
          <a:prstGeom prst="rect">
            <a:avLst/>
          </a:prstGeom>
          <a:solidFill>
            <a:srgbClr val="FFFF00"/>
          </a:solidFill>
          <a:ln>
            <a:solidFill>
              <a:schemeClr val="tx1"/>
            </a:solidFill>
          </a:ln>
        </p:spPr>
        <p:txBody>
          <a:bodyPr wrap="none" rtlCol="0">
            <a:spAutoFit/>
          </a:bodyPr>
          <a:lstStyle/>
          <a:p>
            <a:r>
              <a:rPr lang="cs-CZ" sz="1400" b="1" dirty="0" smtClean="0">
                <a:latin typeface="Times New Roman" pitchFamily="18" charset="0"/>
                <a:cs typeface="Times New Roman" pitchFamily="18" charset="0"/>
              </a:rPr>
              <a:t>Heuréka!</a:t>
            </a:r>
          </a:p>
          <a:p>
            <a:r>
              <a:rPr lang="cs-CZ" sz="1400" b="1" dirty="0" smtClean="0">
                <a:latin typeface="Times New Roman" pitchFamily="18" charset="0"/>
                <a:cs typeface="Times New Roman" pitchFamily="18" charset="0"/>
              </a:rPr>
              <a:t>(Už to mám!)</a:t>
            </a:r>
          </a:p>
          <a:p>
            <a:pPr algn="r"/>
            <a:r>
              <a:rPr lang="cs-CZ" sz="1400" b="1" i="1" dirty="0" smtClean="0">
                <a:latin typeface="Times New Roman" pitchFamily="18" charset="0"/>
                <a:cs typeface="Times New Roman" pitchFamily="18" charset="0"/>
              </a:rPr>
              <a:t>Archimédes</a:t>
            </a:r>
          </a:p>
        </p:txBody>
      </p:sp>
      <p:pic>
        <p:nvPicPr>
          <p:cNvPr id="2050" name="Picture 2" descr="C:\Users\kadlecova\AppData\Local\Microsoft\Windows\Temporary Internet Files\Content.IE5\9PUM8190\MC900397929[1].wm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835920" y="1904866"/>
            <a:ext cx="1093145" cy="1369883"/>
          </a:xfrm>
          <a:prstGeom prst="rect">
            <a:avLst/>
          </a:prstGeom>
          <a:noFill/>
          <a:extLst>
            <a:ext uri="{909E8E84-426E-40DD-AFC4-6F175D3DCCD1}">
              <a14:hiddenFill xmlns:a14="http://schemas.microsoft.com/office/drawing/2010/main">
                <a:solidFill>
                  <a:srgbClr val="FFFFFF"/>
                </a:solidFill>
              </a14:hiddenFill>
            </a:ext>
          </a:extLst>
        </p:spPr>
      </p:pic>
      <p:pic>
        <p:nvPicPr>
          <p:cNvPr id="2051" name="Picture 3" descr="C:\Users\kadlecova\AppData\Local\Microsoft\Windows\Temporary Internet Files\Content.IE5\F3HBH3ZM\MC900233724[1].wmf"/>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07504" y="3579862"/>
            <a:ext cx="2124850" cy="1260335"/>
          </a:xfrm>
          <a:prstGeom prst="rect">
            <a:avLst/>
          </a:prstGeom>
          <a:noFill/>
          <a:extLst>
            <a:ext uri="{909E8E84-426E-40DD-AFC4-6F175D3DCCD1}">
              <a14:hiddenFill xmlns:a14="http://schemas.microsoft.com/office/drawing/2010/main">
                <a:solidFill>
                  <a:srgbClr val="FFFFFF"/>
                </a:solidFill>
              </a14:hiddenFill>
            </a:ext>
          </a:extLst>
        </p:spPr>
      </p:pic>
      <p:sp>
        <p:nvSpPr>
          <p:cNvPr id="8" name="TextovéPole 7"/>
          <p:cNvSpPr txBox="1"/>
          <p:nvPr/>
        </p:nvSpPr>
        <p:spPr>
          <a:xfrm>
            <a:off x="4323592" y="1108071"/>
            <a:ext cx="3257623" cy="1169551"/>
          </a:xfrm>
          <a:prstGeom prst="rect">
            <a:avLst/>
          </a:prstGeom>
          <a:solidFill>
            <a:srgbClr val="00B050"/>
          </a:solidFill>
        </p:spPr>
        <p:txBody>
          <a:bodyPr wrap="none" rtlCol="0">
            <a:spAutoFit/>
          </a:bodyPr>
          <a:lstStyle/>
          <a:p>
            <a:r>
              <a:rPr lang="cs-CZ" sz="1400" dirty="0">
                <a:latin typeface="Times New Roman" pitchFamily="18" charset="0"/>
                <a:cs typeface="Times New Roman" pitchFamily="18" charset="0"/>
              </a:rPr>
              <a:t>n</a:t>
            </a:r>
            <a:r>
              <a:rPr lang="cs-CZ" sz="1400" dirty="0" smtClean="0">
                <a:latin typeface="Times New Roman" pitchFamily="18" charset="0"/>
                <a:cs typeface="Times New Roman" pitchFamily="18" charset="0"/>
              </a:rPr>
              <a:t>aučná literatura – Hérodotos:  Dějiny</a:t>
            </a:r>
          </a:p>
          <a:p>
            <a:r>
              <a:rPr lang="cs-CZ" sz="1400" dirty="0">
                <a:latin typeface="Times New Roman" pitchFamily="18" charset="0"/>
                <a:cs typeface="Times New Roman" pitchFamily="18" charset="0"/>
              </a:rPr>
              <a:t>k</a:t>
            </a:r>
            <a:r>
              <a:rPr lang="cs-CZ" sz="1400" dirty="0" smtClean="0">
                <a:latin typeface="Times New Roman" pitchFamily="18" charset="0"/>
                <a:cs typeface="Times New Roman" pitchFamily="18" charset="0"/>
              </a:rPr>
              <a:t>rásná literatura – Homér: </a:t>
            </a:r>
            <a:r>
              <a:rPr lang="cs-CZ" sz="1400" dirty="0" err="1" smtClean="0">
                <a:latin typeface="Times New Roman" pitchFamily="18" charset="0"/>
                <a:cs typeface="Times New Roman" pitchFamily="18" charset="0"/>
              </a:rPr>
              <a:t>Ílias</a:t>
            </a:r>
            <a:r>
              <a:rPr lang="cs-CZ" sz="1400" dirty="0" smtClean="0">
                <a:latin typeface="Times New Roman" pitchFamily="18" charset="0"/>
                <a:cs typeface="Times New Roman" pitchFamily="18" charset="0"/>
              </a:rPr>
              <a:t>, </a:t>
            </a:r>
            <a:r>
              <a:rPr lang="cs-CZ" sz="1400" dirty="0" err="1" smtClean="0">
                <a:latin typeface="Times New Roman" pitchFamily="18" charset="0"/>
                <a:cs typeface="Times New Roman" pitchFamily="18" charset="0"/>
              </a:rPr>
              <a:t>Odysseia</a:t>
            </a:r>
            <a:endParaRPr lang="cs-CZ" sz="1400" dirty="0" smtClean="0">
              <a:latin typeface="Times New Roman" pitchFamily="18" charset="0"/>
              <a:cs typeface="Times New Roman" pitchFamily="18" charset="0"/>
            </a:endParaRPr>
          </a:p>
          <a:p>
            <a:r>
              <a:rPr lang="cs-CZ" sz="1400" dirty="0">
                <a:latin typeface="Times New Roman" pitchFamily="18" charset="0"/>
                <a:cs typeface="Times New Roman" pitchFamily="18" charset="0"/>
              </a:rPr>
              <a:t>	</a:t>
            </a:r>
            <a:r>
              <a:rPr lang="cs-CZ" sz="1400" dirty="0" smtClean="0">
                <a:latin typeface="Times New Roman" pitchFamily="18" charset="0"/>
                <a:cs typeface="Times New Roman" pitchFamily="18" charset="0"/>
              </a:rPr>
              <a:t>         Ezop: Bajky</a:t>
            </a:r>
          </a:p>
          <a:p>
            <a:r>
              <a:rPr lang="cs-CZ" sz="1400" dirty="0">
                <a:latin typeface="Times New Roman" pitchFamily="18" charset="0"/>
                <a:cs typeface="Times New Roman" pitchFamily="18" charset="0"/>
              </a:rPr>
              <a:t>	</a:t>
            </a:r>
            <a:r>
              <a:rPr lang="cs-CZ" sz="1400" dirty="0" smtClean="0">
                <a:latin typeface="Times New Roman" pitchFamily="18" charset="0"/>
                <a:cs typeface="Times New Roman" pitchFamily="18" charset="0"/>
              </a:rPr>
              <a:t>         Ovidius: Umění milovat</a:t>
            </a:r>
          </a:p>
          <a:p>
            <a:r>
              <a:rPr lang="cs-CZ" sz="1400" dirty="0">
                <a:latin typeface="Times New Roman" pitchFamily="18" charset="0"/>
                <a:cs typeface="Times New Roman" pitchFamily="18" charset="0"/>
              </a:rPr>
              <a:t>d</a:t>
            </a:r>
            <a:r>
              <a:rPr lang="cs-CZ" sz="1400" dirty="0" smtClean="0">
                <a:latin typeface="Times New Roman" pitchFamily="18" charset="0"/>
                <a:cs typeface="Times New Roman" pitchFamily="18" charset="0"/>
              </a:rPr>
              <a:t>rama: tragédie i komedie</a:t>
            </a:r>
          </a:p>
        </p:txBody>
      </p:sp>
      <p:pic>
        <p:nvPicPr>
          <p:cNvPr id="1026" name="Picture 2" descr="C:\Users\kadlecova\AppData\Local\Microsoft\Windows\Temporary Internet Files\Content.IE5\9PUM8190\MM900213516[1].gif"/>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a:off x="7905765" y="1108071"/>
            <a:ext cx="784335" cy="1034288"/>
          </a:xfrm>
          <a:prstGeom prst="rect">
            <a:avLst/>
          </a:prstGeom>
          <a:noFill/>
          <a:extLst>
            <a:ext uri="{909E8E84-426E-40DD-AFC4-6F175D3DCCD1}">
              <a14:hiddenFill xmlns:a14="http://schemas.microsoft.com/office/drawing/2010/main">
                <a:solidFill>
                  <a:srgbClr val="FFFFFF"/>
                </a:solidFill>
              </a14:hiddenFill>
            </a:ext>
          </a:extLst>
        </p:spPr>
      </p:pic>
      <p:pic>
        <p:nvPicPr>
          <p:cNvPr id="1029" name="Picture 5" descr="C:\Users\kadlecova\Desktop\800px-Theater_Epidauros.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089490" y="2259870"/>
            <a:ext cx="2088232" cy="1566174"/>
          </a:xfrm>
          <a:prstGeom prst="rect">
            <a:avLst/>
          </a:prstGeom>
          <a:noFill/>
          <a:extLst>
            <a:ext uri="{909E8E84-426E-40DD-AFC4-6F175D3DCCD1}">
              <a14:hiddenFill xmlns:a14="http://schemas.microsoft.com/office/drawing/2010/main">
                <a:solidFill>
                  <a:srgbClr val="FFFFFF"/>
                </a:solidFill>
              </a14:hiddenFill>
            </a:ext>
          </a:extLst>
        </p:spPr>
      </p:pic>
      <p:sp>
        <p:nvSpPr>
          <p:cNvPr id="9" name="TextovéPole 8"/>
          <p:cNvSpPr txBox="1"/>
          <p:nvPr/>
        </p:nvSpPr>
        <p:spPr>
          <a:xfrm>
            <a:off x="6372766" y="2388133"/>
            <a:ext cx="2578659" cy="1600438"/>
          </a:xfrm>
          <a:prstGeom prst="rect">
            <a:avLst/>
          </a:prstGeom>
          <a:solidFill>
            <a:srgbClr val="00B0F0"/>
          </a:solidFill>
        </p:spPr>
        <p:txBody>
          <a:bodyPr wrap="square" rtlCol="0">
            <a:spAutoFit/>
          </a:bodyPr>
          <a:lstStyle/>
          <a:p>
            <a:r>
              <a:rPr lang="cs-CZ" sz="1400" b="1" dirty="0" smtClean="0">
                <a:latin typeface="Times New Roman" pitchFamily="18" charset="0"/>
                <a:cs typeface="Times New Roman" pitchFamily="18" charset="0"/>
              </a:rPr>
              <a:t>Náboženství</a:t>
            </a:r>
          </a:p>
          <a:p>
            <a:r>
              <a:rPr lang="cs-CZ" sz="1400" b="1" i="1" dirty="0">
                <a:latin typeface="Times New Roman" pitchFamily="18" charset="0"/>
                <a:cs typeface="Times New Roman" pitchFamily="18" charset="0"/>
              </a:rPr>
              <a:t>p</a:t>
            </a:r>
            <a:r>
              <a:rPr lang="cs-CZ" sz="1400" b="1" i="1" dirty="0" smtClean="0">
                <a:latin typeface="Times New Roman" pitchFamily="18" charset="0"/>
                <a:cs typeface="Times New Roman" pitchFamily="18" charset="0"/>
              </a:rPr>
              <a:t>olyteismus </a:t>
            </a:r>
            <a:r>
              <a:rPr lang="cs-CZ" sz="1400" dirty="0" smtClean="0">
                <a:latin typeface="Times New Roman" pitchFamily="18" charset="0"/>
                <a:cs typeface="Times New Roman" pitchFamily="18" charset="0"/>
              </a:rPr>
              <a:t>= víra ve větší počet</a:t>
            </a:r>
          </a:p>
          <a:p>
            <a:r>
              <a:rPr lang="cs-CZ" sz="1400" dirty="0">
                <a:latin typeface="Times New Roman" pitchFamily="18" charset="0"/>
                <a:cs typeface="Times New Roman" pitchFamily="18" charset="0"/>
              </a:rPr>
              <a:t>	 </a:t>
            </a:r>
            <a:r>
              <a:rPr lang="cs-CZ" sz="1400" dirty="0" smtClean="0">
                <a:latin typeface="Times New Roman" pitchFamily="18" charset="0"/>
                <a:cs typeface="Times New Roman" pitchFamily="18" charset="0"/>
              </a:rPr>
              <a:t>  bohů</a:t>
            </a:r>
          </a:p>
          <a:p>
            <a:pPr marL="171450" indent="-171450">
              <a:buFont typeface="Arial" pitchFamily="34" charset="0"/>
              <a:buChar char="•"/>
            </a:pPr>
            <a:r>
              <a:rPr lang="cs-CZ" sz="1400" dirty="0">
                <a:latin typeface="Times New Roman" pitchFamily="18" charset="0"/>
                <a:cs typeface="Times New Roman" pitchFamily="18" charset="0"/>
              </a:rPr>
              <a:t>s</a:t>
            </a:r>
            <a:r>
              <a:rPr lang="cs-CZ" sz="1400" dirty="0" smtClean="0">
                <a:latin typeface="Times New Roman" pitchFamily="18" charset="0"/>
                <a:cs typeface="Times New Roman" pitchFamily="18" charset="0"/>
              </a:rPr>
              <a:t>ídlo na Olympu</a:t>
            </a:r>
          </a:p>
          <a:p>
            <a:pPr marL="171450" indent="-171450">
              <a:buFont typeface="Arial" pitchFamily="34" charset="0"/>
              <a:buChar char="•"/>
            </a:pPr>
            <a:r>
              <a:rPr lang="cs-CZ" sz="1400" dirty="0">
                <a:latin typeface="Times New Roman" pitchFamily="18" charset="0"/>
                <a:cs typeface="Times New Roman" pitchFamily="18" charset="0"/>
              </a:rPr>
              <a:t>n</a:t>
            </a:r>
            <a:r>
              <a:rPr lang="cs-CZ" sz="1400" dirty="0" smtClean="0">
                <a:latin typeface="Times New Roman" pitchFamily="18" charset="0"/>
                <a:cs typeface="Times New Roman" pitchFamily="18" charset="0"/>
              </a:rPr>
              <a:t>ejvyšší bůh: Zeus (Héra)</a:t>
            </a:r>
          </a:p>
          <a:p>
            <a:pPr marL="171450" indent="-171450">
              <a:buFont typeface="Arial" pitchFamily="34" charset="0"/>
              <a:buChar char="•"/>
            </a:pPr>
            <a:r>
              <a:rPr lang="cs-CZ" sz="1400" dirty="0">
                <a:latin typeface="Times New Roman" pitchFamily="18" charset="0"/>
                <a:cs typeface="Times New Roman" pitchFamily="18" charset="0"/>
              </a:rPr>
              <a:t>d</a:t>
            </a:r>
            <a:r>
              <a:rPr lang="cs-CZ" sz="1400" dirty="0" smtClean="0">
                <a:latin typeface="Times New Roman" pitchFamily="18" charset="0"/>
                <a:cs typeface="Times New Roman" pitchFamily="18" charset="0"/>
              </a:rPr>
              <a:t>alší bohové: Poseidon, Hádes, Athéna, Afrodita, … </a:t>
            </a:r>
          </a:p>
        </p:txBody>
      </p:sp>
      <p:pic>
        <p:nvPicPr>
          <p:cNvPr id="1030" name="Picture 6" descr="C:\Users\kadlecova\AppData\Local\Microsoft\Windows\Temporary Internet Files\Content.IE5\V0KEVOCI\MC900414940[1].wmf"/>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5724128" y="3898643"/>
            <a:ext cx="1498964" cy="1201177"/>
          </a:xfrm>
          <a:prstGeom prst="rect">
            <a:avLst/>
          </a:prstGeom>
          <a:noFill/>
          <a:extLst>
            <a:ext uri="{909E8E84-426E-40DD-AFC4-6F175D3DCCD1}">
              <a14:hiddenFill xmlns:a14="http://schemas.microsoft.com/office/drawing/2010/main">
                <a:solidFill>
                  <a:srgbClr val="FFFFFF"/>
                </a:solidFill>
              </a14:hiddenFill>
            </a:ext>
          </a:extLst>
        </p:spPr>
      </p:pic>
      <p:pic>
        <p:nvPicPr>
          <p:cNvPr id="1031" name="Picture 7" descr="C:\Users\kadlecova\AppData\Local\Microsoft\Windows\Temporary Internet Files\Content.IE5\F3HBH3ZM\MC900415156[1].wmf"/>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4355976" y="3850452"/>
            <a:ext cx="1237469" cy="1297557"/>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C:\Users\kadlecova\AppData\Local\Microsoft\Windows\Temporary Internet Files\Content.IE5\9PUM8190\MC900415364[1].wmf"/>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7576976" y="4133124"/>
            <a:ext cx="1327263" cy="937048"/>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ctrTitle"/>
          </p:nvPr>
        </p:nvSpPr>
        <p:spPr>
          <a:xfrm>
            <a:off x="15280" y="492443"/>
            <a:ext cx="6804248" cy="594066"/>
          </a:xfrm>
        </p:spPr>
        <p:txBody>
          <a:bodyPr>
            <a:normAutofit/>
          </a:bodyPr>
          <a:lstStyle/>
          <a:p>
            <a:pPr algn="l"/>
            <a:r>
              <a:rPr lang="cs-CZ" sz="2500" b="1" dirty="0">
                <a:latin typeface="Times New Roman" pitchFamily="18" charset="0"/>
                <a:cs typeface="Times New Roman" pitchFamily="18" charset="0"/>
              </a:rPr>
              <a:t>6</a:t>
            </a:r>
            <a:r>
              <a:rPr lang="cs-CZ" sz="2500" b="1" dirty="0" smtClean="0">
                <a:latin typeface="Times New Roman" pitchFamily="18" charset="0"/>
                <a:cs typeface="Times New Roman" pitchFamily="18" charset="0"/>
              </a:rPr>
              <a:t>.3 Jaké si řekneme nové termíny a názvy?</a:t>
            </a:r>
            <a:endParaRPr lang="cs-CZ" sz="2500" b="1" dirty="0">
              <a:latin typeface="Times New Roman" pitchFamily="18" charset="0"/>
              <a:cs typeface="Times New Roman" pitchFamily="18" charset="0"/>
            </a:endParaRPr>
          </a:p>
        </p:txBody>
      </p:sp>
      <p:sp>
        <p:nvSpPr>
          <p:cNvPr id="18" name="TextovéPole 17"/>
          <p:cNvSpPr txBox="1"/>
          <p:nvPr/>
        </p:nvSpPr>
        <p:spPr>
          <a:xfrm>
            <a:off x="0" y="0"/>
            <a:ext cx="9144000" cy="492443"/>
          </a:xfrm>
          <a:prstGeom prst="rect">
            <a:avLst/>
          </a:prstGeom>
          <a:solidFill>
            <a:schemeClr val="accent6">
              <a:lumMod val="40000"/>
              <a:lumOff val="60000"/>
            </a:schemeClr>
          </a:solidFill>
        </p:spPr>
        <p:txBody>
          <a:bodyPr wrap="square" rtlCol="0">
            <a:spAutoFit/>
          </a:bodyPr>
          <a:lstStyle/>
          <a:p>
            <a:r>
              <a:rPr lang="cs-CZ" sz="1200" b="1" dirty="0" smtClean="0">
                <a:solidFill>
                  <a:schemeClr val="accent3">
                    <a:lumMod val="50000"/>
                  </a:schemeClr>
                </a:solidFill>
                <a:latin typeface="Times New Roman" pitchFamily="18" charset="0"/>
                <a:cs typeface="Times New Roman" pitchFamily="18" charset="0"/>
              </a:rPr>
              <a:t>Elektronická  učebnice - II. stupeň                  </a:t>
            </a:r>
            <a:r>
              <a:rPr lang="cs-CZ" sz="1000" dirty="0" smtClean="0">
                <a:solidFill>
                  <a:schemeClr val="accent3">
                    <a:lumMod val="50000"/>
                  </a:schemeClr>
                </a:solidFill>
                <a:latin typeface="Times New Roman" pitchFamily="18" charset="0"/>
                <a:cs typeface="Times New Roman" pitchFamily="18" charset="0"/>
              </a:rPr>
              <a:t>Základní škola Děčín VI, Na Stráni 879/2  – příspěvková organizace                                                         </a:t>
            </a:r>
            <a:r>
              <a:rPr lang="cs-CZ" sz="1600" b="1" dirty="0" smtClean="0">
                <a:solidFill>
                  <a:schemeClr val="accent3">
                    <a:lumMod val="50000"/>
                  </a:schemeClr>
                </a:solidFill>
                <a:latin typeface="Times New Roman" pitchFamily="18" charset="0"/>
                <a:cs typeface="Times New Roman" pitchFamily="18" charset="0"/>
              </a:rPr>
              <a:t>Dějepis</a:t>
            </a:r>
          </a:p>
          <a:p>
            <a:endParaRPr lang="cs-CZ" sz="1000" dirty="0">
              <a:latin typeface="Times New Roman" pitchFamily="18" charset="0"/>
              <a:cs typeface="Times New Roman" pitchFamily="18" charset="0"/>
            </a:endParaRPr>
          </a:p>
        </p:txBody>
      </p:sp>
      <p:sp>
        <p:nvSpPr>
          <p:cNvPr id="3" name="TextovéPole 2"/>
          <p:cNvSpPr txBox="1"/>
          <p:nvPr/>
        </p:nvSpPr>
        <p:spPr>
          <a:xfrm>
            <a:off x="179510" y="1059582"/>
            <a:ext cx="6752939" cy="738664"/>
          </a:xfrm>
          <a:prstGeom prst="rect">
            <a:avLst/>
          </a:prstGeom>
          <a:gradFill flip="none" rotWithShape="1">
            <a:gsLst>
              <a:gs pos="0">
                <a:srgbClr val="813763">
                  <a:tint val="66000"/>
                  <a:satMod val="160000"/>
                </a:srgbClr>
              </a:gs>
              <a:gs pos="50000">
                <a:srgbClr val="813763">
                  <a:tint val="44500"/>
                  <a:satMod val="160000"/>
                </a:srgbClr>
              </a:gs>
              <a:gs pos="100000">
                <a:srgbClr val="813763">
                  <a:tint val="23500"/>
                  <a:satMod val="160000"/>
                </a:srgbClr>
              </a:gs>
            </a:gsLst>
            <a:lin ang="0" scaled="1"/>
            <a:tileRect/>
          </a:gradFill>
          <a:ln>
            <a:solidFill>
              <a:schemeClr val="tx1"/>
            </a:solidFill>
          </a:ln>
        </p:spPr>
        <p:txBody>
          <a:bodyPr wrap="none" rtlCol="0">
            <a:spAutoFit/>
          </a:bodyPr>
          <a:lstStyle/>
          <a:p>
            <a:r>
              <a:rPr lang="cs-CZ" sz="1400" b="1" dirty="0" smtClean="0">
                <a:latin typeface="Times New Roman" pitchFamily="18" charset="0"/>
                <a:cs typeface="Times New Roman" pitchFamily="18" charset="0"/>
              </a:rPr>
              <a:t>Architektura</a:t>
            </a:r>
          </a:p>
          <a:p>
            <a:pPr marL="171450" indent="-171450">
              <a:buFont typeface="Arial" pitchFamily="34" charset="0"/>
              <a:buChar char="•"/>
            </a:pPr>
            <a:r>
              <a:rPr lang="cs-CZ" sz="1400" b="1" dirty="0" smtClean="0">
                <a:latin typeface="Times New Roman" pitchFamily="18" charset="0"/>
                <a:cs typeface="Times New Roman" pitchFamily="18" charset="0"/>
              </a:rPr>
              <a:t>náboženská:  chrámy pro uctívání bohů, věštírny</a:t>
            </a:r>
          </a:p>
          <a:p>
            <a:pPr marL="171450" indent="-171450">
              <a:buFont typeface="Arial" pitchFamily="34" charset="0"/>
              <a:buChar char="•"/>
            </a:pPr>
            <a:r>
              <a:rPr lang="cs-CZ" sz="1400" b="1" dirty="0" smtClean="0">
                <a:latin typeface="Times New Roman" pitchFamily="18" charset="0"/>
                <a:cs typeface="Times New Roman" pitchFamily="18" charset="0"/>
              </a:rPr>
              <a:t>světská: obytné soukromé budovy, úřední budovy, sportovní stavby, kulturní stavby</a:t>
            </a:r>
          </a:p>
        </p:txBody>
      </p:sp>
      <p:sp>
        <p:nvSpPr>
          <p:cNvPr id="4" name="TextovéPole 3"/>
          <p:cNvSpPr txBox="1"/>
          <p:nvPr/>
        </p:nvSpPr>
        <p:spPr>
          <a:xfrm>
            <a:off x="6447894" y="1919753"/>
            <a:ext cx="2696105" cy="307777"/>
          </a:xfrm>
          <a:prstGeom prst="rect">
            <a:avLst/>
          </a:prstGeom>
          <a:solidFill>
            <a:srgbClr val="813763"/>
          </a:solidFill>
        </p:spPr>
        <p:txBody>
          <a:bodyPr wrap="square" rtlCol="0">
            <a:spAutoFit/>
          </a:bodyPr>
          <a:lstStyle/>
          <a:p>
            <a:r>
              <a:rPr lang="cs-CZ" sz="1400" b="1" dirty="0">
                <a:latin typeface="Times New Roman" pitchFamily="18" charset="0"/>
                <a:cs typeface="Times New Roman" pitchFamily="18" charset="0"/>
              </a:rPr>
              <a:t>s</a:t>
            </a:r>
            <a:r>
              <a:rPr lang="cs-CZ" sz="1400" b="1" dirty="0" smtClean="0">
                <a:latin typeface="Times New Roman" pitchFamily="18" charset="0"/>
                <a:cs typeface="Times New Roman" pitchFamily="18" charset="0"/>
              </a:rPr>
              <a:t>lohy: dórský, iónský, korintský</a:t>
            </a:r>
          </a:p>
        </p:txBody>
      </p:sp>
      <p:pic>
        <p:nvPicPr>
          <p:cNvPr id="2050" name="Picture 2" descr="C:\Users\kadlecova\Desktop\drskinskkorintsksloup.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448821" y="2227530"/>
            <a:ext cx="2695179" cy="2915970"/>
          </a:xfrm>
          <a:prstGeom prst="rect">
            <a:avLst/>
          </a:prstGeom>
          <a:noFill/>
          <a:extLst>
            <a:ext uri="{909E8E84-426E-40DD-AFC4-6F175D3DCCD1}">
              <a14:hiddenFill xmlns:a14="http://schemas.microsoft.com/office/drawing/2010/main">
                <a:solidFill>
                  <a:srgbClr val="FFFFFF"/>
                </a:solidFill>
              </a14:hiddenFill>
            </a:ext>
          </a:extLst>
        </p:spPr>
      </p:pic>
      <p:sp>
        <p:nvSpPr>
          <p:cNvPr id="5" name="TextovéPole 4"/>
          <p:cNvSpPr txBox="1"/>
          <p:nvPr/>
        </p:nvSpPr>
        <p:spPr>
          <a:xfrm>
            <a:off x="282240" y="2052823"/>
            <a:ext cx="5904656" cy="1169551"/>
          </a:xfrm>
          <a:prstGeom prst="rect">
            <a:avLst/>
          </a:prstGeom>
          <a:gradFill flip="none" rotWithShape="1">
            <a:gsLst>
              <a:gs pos="0">
                <a:srgbClr val="FFCC00">
                  <a:tint val="66000"/>
                  <a:satMod val="160000"/>
                </a:srgbClr>
              </a:gs>
              <a:gs pos="50000">
                <a:srgbClr val="FFCC00">
                  <a:tint val="44500"/>
                  <a:satMod val="160000"/>
                </a:srgbClr>
              </a:gs>
              <a:gs pos="100000">
                <a:srgbClr val="FFCC00">
                  <a:tint val="23500"/>
                  <a:satMod val="160000"/>
                </a:srgbClr>
              </a:gs>
            </a:gsLst>
            <a:path path="circle">
              <a:fillToRect l="50000" t="50000" r="50000" b="50000"/>
            </a:path>
            <a:tileRect/>
          </a:gradFill>
          <a:ln>
            <a:solidFill>
              <a:schemeClr val="tx1"/>
            </a:solidFill>
          </a:ln>
        </p:spPr>
        <p:txBody>
          <a:bodyPr wrap="square" rtlCol="0">
            <a:spAutoFit/>
          </a:bodyPr>
          <a:lstStyle/>
          <a:p>
            <a:pPr algn="just"/>
            <a:r>
              <a:rPr lang="cs-CZ" sz="1400" b="1" dirty="0">
                <a:latin typeface="Times New Roman" pitchFamily="18" charset="0"/>
                <a:cs typeface="Times New Roman" pitchFamily="18" charset="0"/>
              </a:rPr>
              <a:t>a</a:t>
            </a:r>
            <a:r>
              <a:rPr lang="cs-CZ" sz="1400" b="1" dirty="0" smtClean="0">
                <a:latin typeface="Times New Roman" pitchFamily="18" charset="0"/>
                <a:cs typeface="Times New Roman" pitchFamily="18" charset="0"/>
              </a:rPr>
              <a:t>gora </a:t>
            </a:r>
            <a:r>
              <a:rPr lang="cs-CZ" sz="1400" dirty="0" smtClean="0">
                <a:latin typeface="Times New Roman" pitchFamily="18" charset="0"/>
                <a:cs typeface="Times New Roman" pitchFamily="18" charset="0"/>
              </a:rPr>
              <a:t> - shromaždiště uprostřed města, odehrávaly se zde např. trhy</a:t>
            </a:r>
            <a:endParaRPr lang="cs-CZ" sz="1400" b="1" dirty="0" smtClean="0">
              <a:latin typeface="Times New Roman" pitchFamily="18" charset="0"/>
              <a:cs typeface="Times New Roman" pitchFamily="18" charset="0"/>
            </a:endParaRPr>
          </a:p>
          <a:p>
            <a:pPr algn="just"/>
            <a:r>
              <a:rPr lang="cs-CZ" sz="1400" b="1" dirty="0">
                <a:latin typeface="Times New Roman" pitchFamily="18" charset="0"/>
                <a:cs typeface="Times New Roman" pitchFamily="18" charset="0"/>
              </a:rPr>
              <a:t>a</a:t>
            </a:r>
            <a:r>
              <a:rPr lang="cs-CZ" sz="1400" b="1" dirty="0" smtClean="0">
                <a:latin typeface="Times New Roman" pitchFamily="18" charset="0"/>
                <a:cs typeface="Times New Roman" pitchFamily="18" charset="0"/>
              </a:rPr>
              <a:t>kropole </a:t>
            </a:r>
            <a:r>
              <a:rPr lang="cs-CZ" sz="1400" dirty="0" smtClean="0">
                <a:latin typeface="Times New Roman" pitchFamily="18" charset="0"/>
                <a:cs typeface="Times New Roman" pitchFamily="18" charset="0"/>
              </a:rPr>
              <a:t>– posvátné návrší uprostřed města</a:t>
            </a:r>
            <a:endParaRPr lang="cs-CZ" sz="1400" b="1" dirty="0" smtClean="0">
              <a:latin typeface="Times New Roman" pitchFamily="18" charset="0"/>
              <a:cs typeface="Times New Roman" pitchFamily="18" charset="0"/>
            </a:endParaRPr>
          </a:p>
          <a:p>
            <a:pPr algn="just"/>
            <a:r>
              <a:rPr lang="cs-CZ" sz="1400" b="1" dirty="0" smtClean="0">
                <a:latin typeface="Times New Roman" pitchFamily="18" charset="0"/>
                <a:cs typeface="Times New Roman" pitchFamily="18" charset="0"/>
              </a:rPr>
              <a:t>stoa</a:t>
            </a:r>
            <a:r>
              <a:rPr lang="cs-CZ" sz="1400" dirty="0" smtClean="0">
                <a:latin typeface="Times New Roman" pitchFamily="18" charset="0"/>
                <a:cs typeface="Times New Roman" pitchFamily="18" charset="0"/>
              </a:rPr>
              <a:t> – kryté sloupořadí </a:t>
            </a:r>
            <a:r>
              <a:rPr lang="cs-CZ" sz="1400" dirty="0" err="1" smtClean="0">
                <a:latin typeface="Times New Roman" pitchFamily="18" charset="0"/>
                <a:cs typeface="Times New Roman" pitchFamily="18" charset="0"/>
              </a:rPr>
              <a:t>vroubící</a:t>
            </a:r>
            <a:r>
              <a:rPr lang="cs-CZ" sz="1400" dirty="0" smtClean="0">
                <a:latin typeface="Times New Roman" pitchFamily="18" charset="0"/>
                <a:cs typeface="Times New Roman" pitchFamily="18" charset="0"/>
              </a:rPr>
              <a:t> náměstí nebo ulici (původně sloužilo k ochraně před sluncem</a:t>
            </a:r>
            <a:r>
              <a:rPr lang="cs-CZ" sz="1400" dirty="0">
                <a:latin typeface="Times New Roman" pitchFamily="18" charset="0"/>
                <a:cs typeface="Times New Roman" pitchFamily="18" charset="0"/>
              </a:rPr>
              <a:t> </a:t>
            </a:r>
            <a:r>
              <a:rPr lang="cs-CZ" sz="1400" dirty="0" smtClean="0">
                <a:latin typeface="Times New Roman" pitchFamily="18" charset="0"/>
                <a:cs typeface="Times New Roman" pitchFamily="18" charset="0"/>
              </a:rPr>
              <a:t>nebo deštěm, později k procházkám nebo obchodování)</a:t>
            </a:r>
          </a:p>
          <a:p>
            <a:pPr algn="just"/>
            <a:r>
              <a:rPr lang="cs-CZ" sz="1400" b="1" dirty="0">
                <a:latin typeface="Times New Roman" pitchFamily="18" charset="0"/>
                <a:cs typeface="Times New Roman" pitchFamily="18" charset="0"/>
              </a:rPr>
              <a:t>t</a:t>
            </a:r>
            <a:r>
              <a:rPr lang="cs-CZ" sz="1400" b="1" dirty="0" smtClean="0">
                <a:latin typeface="Times New Roman" pitchFamily="18" charset="0"/>
                <a:cs typeface="Times New Roman" pitchFamily="18" charset="0"/>
              </a:rPr>
              <a:t>ympanon</a:t>
            </a:r>
            <a:r>
              <a:rPr lang="cs-CZ" sz="1400" dirty="0" smtClean="0">
                <a:latin typeface="Times New Roman" pitchFamily="18" charset="0"/>
                <a:cs typeface="Times New Roman" pitchFamily="18" charset="0"/>
              </a:rPr>
              <a:t> – trojúhelníkový štít v průčelí stavby, většinou zdobený reliéfy</a:t>
            </a:r>
          </a:p>
        </p:txBody>
      </p:sp>
      <p:sp>
        <p:nvSpPr>
          <p:cNvPr id="6" name="Mrak 5"/>
          <p:cNvSpPr/>
          <p:nvPr/>
        </p:nvSpPr>
        <p:spPr>
          <a:xfrm>
            <a:off x="7092280" y="739830"/>
            <a:ext cx="1872208" cy="1058416"/>
          </a:xfrm>
          <a:prstGeom prst="cloud">
            <a:avLst/>
          </a:prstGeom>
          <a:gradFill flip="none" rotWithShape="1">
            <a:gsLst>
              <a:gs pos="0">
                <a:srgbClr val="813763">
                  <a:tint val="66000"/>
                  <a:satMod val="160000"/>
                </a:srgbClr>
              </a:gs>
              <a:gs pos="50000">
                <a:srgbClr val="813763">
                  <a:tint val="44500"/>
                  <a:satMod val="160000"/>
                </a:srgbClr>
              </a:gs>
              <a:gs pos="100000">
                <a:srgbClr val="813763">
                  <a:tint val="23500"/>
                  <a:satMod val="160000"/>
                </a:srgbClr>
              </a:gs>
            </a:gsLst>
            <a:path path="circle">
              <a:fillToRect l="50000" t="50000" r="50000" b="50000"/>
            </a:path>
            <a:tileRect/>
          </a:gra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sz="1200" dirty="0">
                <a:solidFill>
                  <a:schemeClr val="tx1"/>
                </a:solidFill>
                <a:latin typeface="Times New Roman" pitchFamily="18" charset="0"/>
                <a:cs typeface="Times New Roman" pitchFamily="18" charset="0"/>
              </a:rPr>
              <a:t>k</a:t>
            </a:r>
            <a:r>
              <a:rPr lang="cs-CZ" sz="1200" dirty="0" smtClean="0">
                <a:solidFill>
                  <a:schemeClr val="tx1"/>
                </a:solidFill>
                <a:latin typeface="Times New Roman" pitchFamily="18" charset="0"/>
                <a:cs typeface="Times New Roman" pitchFamily="18" charset="0"/>
              </a:rPr>
              <a:t>nihovny, divadla,  kašny, oltáře, stadiony</a:t>
            </a:r>
            <a:endParaRPr lang="cs-CZ" sz="1200" dirty="0">
              <a:solidFill>
                <a:schemeClr val="tx1"/>
              </a:solidFill>
              <a:latin typeface="Times New Roman" pitchFamily="18" charset="0"/>
              <a:cs typeface="Times New Roman" pitchFamily="18" charset="0"/>
            </a:endParaRPr>
          </a:p>
        </p:txBody>
      </p:sp>
      <p:pic>
        <p:nvPicPr>
          <p:cNvPr id="2051" name="Picture 3" descr="C:\Users\kadlecova\AppData\Local\Microsoft\Windows\Temporary Internet Files\Content.IE5\MDV5K1D8\MM900172528[1].gif"/>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174558" y="4117293"/>
            <a:ext cx="1877162" cy="938581"/>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C:\Users\kadlecova\Desktop\800px-Stoa_of_Attalos_at_the_Ancient_Agora_of_Athens_3.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10756" y="3344804"/>
            <a:ext cx="1885180" cy="1413885"/>
          </a:xfrm>
          <a:prstGeom prst="rect">
            <a:avLst/>
          </a:prstGeom>
          <a:noFill/>
          <a:extLst>
            <a:ext uri="{909E8E84-426E-40DD-AFC4-6F175D3DCCD1}">
              <a14:hiddenFill xmlns:a14="http://schemas.microsoft.com/office/drawing/2010/main">
                <a:solidFill>
                  <a:srgbClr val="FFFFFF"/>
                </a:solidFill>
              </a14:hiddenFill>
            </a:ext>
          </a:extLst>
        </p:spPr>
      </p:pic>
      <p:pic>
        <p:nvPicPr>
          <p:cNvPr id="2053" name="Picture 5"/>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139952" y="3795886"/>
            <a:ext cx="2145942" cy="128756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ctrTitle"/>
          </p:nvPr>
        </p:nvSpPr>
        <p:spPr>
          <a:xfrm>
            <a:off x="0" y="492443"/>
            <a:ext cx="4284984" cy="594066"/>
          </a:xfrm>
        </p:spPr>
        <p:txBody>
          <a:bodyPr>
            <a:normAutofit/>
          </a:bodyPr>
          <a:lstStyle/>
          <a:p>
            <a:pPr algn="l"/>
            <a:r>
              <a:rPr lang="cs-CZ" sz="2500" b="1" dirty="0">
                <a:latin typeface="Times New Roman" pitchFamily="18" charset="0"/>
                <a:cs typeface="Times New Roman" pitchFamily="18" charset="0"/>
              </a:rPr>
              <a:t>6</a:t>
            </a:r>
            <a:r>
              <a:rPr lang="cs-CZ" sz="2500" b="1" dirty="0" smtClean="0">
                <a:latin typeface="Times New Roman" pitchFamily="18" charset="0"/>
                <a:cs typeface="Times New Roman" pitchFamily="18" charset="0"/>
              </a:rPr>
              <a:t>.4 Co si řekneme nového?</a:t>
            </a:r>
            <a:endParaRPr lang="cs-CZ" sz="2500" b="1" dirty="0">
              <a:latin typeface="Times New Roman" pitchFamily="18" charset="0"/>
              <a:cs typeface="Times New Roman" pitchFamily="18" charset="0"/>
            </a:endParaRPr>
          </a:p>
        </p:txBody>
      </p:sp>
      <p:sp>
        <p:nvSpPr>
          <p:cNvPr id="21" name="TextovéPole 20"/>
          <p:cNvSpPr txBox="1"/>
          <p:nvPr/>
        </p:nvSpPr>
        <p:spPr>
          <a:xfrm>
            <a:off x="0" y="0"/>
            <a:ext cx="9144000" cy="492443"/>
          </a:xfrm>
          <a:prstGeom prst="rect">
            <a:avLst/>
          </a:prstGeom>
          <a:solidFill>
            <a:schemeClr val="accent6">
              <a:lumMod val="40000"/>
              <a:lumOff val="60000"/>
            </a:schemeClr>
          </a:solidFill>
        </p:spPr>
        <p:txBody>
          <a:bodyPr wrap="square" rtlCol="0">
            <a:spAutoFit/>
          </a:bodyPr>
          <a:lstStyle/>
          <a:p>
            <a:r>
              <a:rPr lang="cs-CZ" sz="1200" b="1" dirty="0" smtClean="0">
                <a:solidFill>
                  <a:schemeClr val="accent3">
                    <a:lumMod val="50000"/>
                  </a:schemeClr>
                </a:solidFill>
                <a:latin typeface="Times New Roman" pitchFamily="18" charset="0"/>
                <a:cs typeface="Times New Roman" pitchFamily="18" charset="0"/>
              </a:rPr>
              <a:t>Elektronická  učebnice - II. stupeň                 </a:t>
            </a:r>
            <a:r>
              <a:rPr lang="cs-CZ" sz="1000" dirty="0" smtClean="0">
                <a:solidFill>
                  <a:schemeClr val="accent3">
                    <a:lumMod val="50000"/>
                  </a:schemeClr>
                </a:solidFill>
                <a:latin typeface="Times New Roman" pitchFamily="18" charset="0"/>
                <a:cs typeface="Times New Roman" pitchFamily="18" charset="0"/>
              </a:rPr>
              <a:t>Základní škola Děčín VI, Na Stráni 879/2  – příspěvková organizace                                                           </a:t>
            </a:r>
            <a:r>
              <a:rPr lang="cs-CZ" sz="1600" b="1" dirty="0" smtClean="0">
                <a:solidFill>
                  <a:schemeClr val="accent3">
                    <a:lumMod val="50000"/>
                  </a:schemeClr>
                </a:solidFill>
                <a:latin typeface="Times New Roman" pitchFamily="18" charset="0"/>
                <a:cs typeface="Times New Roman" pitchFamily="18" charset="0"/>
              </a:rPr>
              <a:t>Dějepis</a:t>
            </a:r>
          </a:p>
          <a:p>
            <a:endParaRPr lang="cs-CZ" sz="1000" dirty="0">
              <a:latin typeface="Times New Roman" pitchFamily="18" charset="0"/>
              <a:cs typeface="Times New Roman" pitchFamily="18" charset="0"/>
            </a:endParaRPr>
          </a:p>
        </p:txBody>
      </p:sp>
      <p:sp>
        <p:nvSpPr>
          <p:cNvPr id="3" name="TextovéPole 2"/>
          <p:cNvSpPr txBox="1"/>
          <p:nvPr/>
        </p:nvSpPr>
        <p:spPr>
          <a:xfrm>
            <a:off x="251520" y="1203598"/>
            <a:ext cx="3970959" cy="1169551"/>
          </a:xfrm>
          <a:prstGeom prst="rect">
            <a:avLst/>
          </a:prstGeom>
          <a:solidFill>
            <a:srgbClr val="FF0066">
              <a:alpha val="69804"/>
            </a:srgbClr>
          </a:solidFill>
        </p:spPr>
        <p:txBody>
          <a:bodyPr wrap="none" rtlCol="0">
            <a:spAutoFit/>
          </a:bodyPr>
          <a:lstStyle/>
          <a:p>
            <a:r>
              <a:rPr lang="cs-CZ" sz="1400" b="1" dirty="0" smtClean="0">
                <a:latin typeface="Times New Roman" pitchFamily="18" charset="0"/>
                <a:cs typeface="Times New Roman" pitchFamily="18" charset="0"/>
              </a:rPr>
              <a:t>Sochařství</a:t>
            </a:r>
          </a:p>
          <a:p>
            <a:r>
              <a:rPr lang="cs-CZ" sz="1400" dirty="0" smtClean="0">
                <a:latin typeface="Times New Roman" pitchFamily="18" charset="0"/>
                <a:cs typeface="Times New Roman" pitchFamily="18" charset="0"/>
              </a:rPr>
              <a:t>= výjevy z mýtů, sportu, bojů i denního života</a:t>
            </a:r>
          </a:p>
          <a:p>
            <a:pPr marL="171450" indent="-171450">
              <a:buFont typeface="Arial" pitchFamily="34" charset="0"/>
              <a:buChar char="•"/>
            </a:pPr>
            <a:r>
              <a:rPr lang="cs-CZ" sz="1400" dirty="0">
                <a:latin typeface="Times New Roman" pitchFamily="18" charset="0"/>
                <a:cs typeface="Times New Roman" pitchFamily="18" charset="0"/>
              </a:rPr>
              <a:t>v</a:t>
            </a:r>
            <a:r>
              <a:rPr lang="cs-CZ" sz="1400" dirty="0" smtClean="0">
                <a:latin typeface="Times New Roman" pitchFamily="18" charset="0"/>
                <a:cs typeface="Times New Roman" pitchFamily="18" charset="0"/>
              </a:rPr>
              <a:t>olné sochy/sousoší nejrůznějších hrdinů</a:t>
            </a:r>
          </a:p>
          <a:p>
            <a:pPr marL="171450" indent="-171450">
              <a:buFont typeface="Arial" pitchFamily="34" charset="0"/>
              <a:buChar char="•"/>
            </a:pPr>
            <a:r>
              <a:rPr lang="cs-CZ" sz="1400" dirty="0">
                <a:latin typeface="Times New Roman" pitchFamily="18" charset="0"/>
                <a:cs typeface="Times New Roman" pitchFamily="18" charset="0"/>
              </a:rPr>
              <a:t>r</a:t>
            </a:r>
            <a:r>
              <a:rPr lang="cs-CZ" sz="1400" dirty="0" smtClean="0">
                <a:latin typeface="Times New Roman" pitchFamily="18" charset="0"/>
                <a:cs typeface="Times New Roman" pitchFamily="18" charset="0"/>
              </a:rPr>
              <a:t>eliéfy </a:t>
            </a:r>
          </a:p>
          <a:p>
            <a:pPr marL="171450" indent="-171450">
              <a:buFont typeface="Arial" pitchFamily="34" charset="0"/>
              <a:buChar char="•"/>
            </a:pPr>
            <a:r>
              <a:rPr lang="cs-CZ" sz="1400" dirty="0">
                <a:latin typeface="Times New Roman" pitchFamily="18" charset="0"/>
                <a:cs typeface="Times New Roman" pitchFamily="18" charset="0"/>
              </a:rPr>
              <a:t>n</a:t>
            </a:r>
            <a:r>
              <a:rPr lang="cs-CZ" sz="1400" dirty="0" smtClean="0">
                <a:latin typeface="Times New Roman" pitchFamily="18" charset="0"/>
                <a:cs typeface="Times New Roman" pitchFamily="18" charset="0"/>
              </a:rPr>
              <a:t>ejznámější sochaři: </a:t>
            </a:r>
            <a:r>
              <a:rPr lang="cs-CZ" sz="1400" dirty="0" err="1" smtClean="0">
                <a:latin typeface="Times New Roman" pitchFamily="18" charset="0"/>
                <a:cs typeface="Times New Roman" pitchFamily="18" charset="0"/>
              </a:rPr>
              <a:t>Feidiás</a:t>
            </a:r>
            <a:r>
              <a:rPr lang="cs-CZ" sz="1400" dirty="0" smtClean="0">
                <a:latin typeface="Times New Roman" pitchFamily="18" charset="0"/>
                <a:cs typeface="Times New Roman" pitchFamily="18" charset="0"/>
              </a:rPr>
              <a:t>, </a:t>
            </a:r>
            <a:r>
              <a:rPr lang="cs-CZ" sz="1400" dirty="0" err="1" smtClean="0">
                <a:latin typeface="Times New Roman" pitchFamily="18" charset="0"/>
                <a:cs typeface="Times New Roman" pitchFamily="18" charset="0"/>
              </a:rPr>
              <a:t>Praxitelés</a:t>
            </a:r>
            <a:r>
              <a:rPr lang="cs-CZ" sz="1400" dirty="0" smtClean="0">
                <a:latin typeface="Times New Roman" pitchFamily="18" charset="0"/>
                <a:cs typeface="Times New Roman" pitchFamily="18" charset="0"/>
              </a:rPr>
              <a:t>, </a:t>
            </a:r>
            <a:r>
              <a:rPr lang="cs-CZ" sz="1400" dirty="0" err="1" smtClean="0">
                <a:latin typeface="Times New Roman" pitchFamily="18" charset="0"/>
                <a:cs typeface="Times New Roman" pitchFamily="18" charset="0"/>
              </a:rPr>
              <a:t>Myrón</a:t>
            </a:r>
            <a:r>
              <a:rPr lang="cs-CZ" sz="1400" dirty="0" smtClean="0">
                <a:latin typeface="Times New Roman" pitchFamily="18" charset="0"/>
                <a:cs typeface="Times New Roman" pitchFamily="18" charset="0"/>
              </a:rPr>
              <a:t>, </a:t>
            </a:r>
            <a:r>
              <a:rPr lang="cs-CZ" sz="1200" b="1" dirty="0" smtClean="0">
                <a:solidFill>
                  <a:schemeClr val="accent3">
                    <a:lumMod val="50000"/>
                  </a:schemeClr>
                </a:solidFill>
              </a:rPr>
              <a:t>…</a:t>
            </a:r>
          </a:p>
        </p:txBody>
      </p:sp>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1520" y="2643758"/>
            <a:ext cx="1237647" cy="236840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75"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691680" y="2486899"/>
            <a:ext cx="1606069" cy="252526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76" name="Picture 4"/>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491879" y="2643758"/>
            <a:ext cx="1652377" cy="236840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TextovéPole 3"/>
          <p:cNvSpPr txBox="1"/>
          <p:nvPr/>
        </p:nvSpPr>
        <p:spPr>
          <a:xfrm>
            <a:off x="4932040" y="642227"/>
            <a:ext cx="3781805" cy="1169551"/>
          </a:xfrm>
          <a:prstGeom prst="rect">
            <a:avLst/>
          </a:prstGeom>
          <a:solidFill>
            <a:srgbClr val="009900">
              <a:alpha val="72941"/>
            </a:srgbClr>
          </a:solidFill>
        </p:spPr>
        <p:txBody>
          <a:bodyPr wrap="none" rtlCol="0">
            <a:spAutoFit/>
          </a:bodyPr>
          <a:lstStyle/>
          <a:p>
            <a:r>
              <a:rPr lang="cs-CZ" sz="1400" b="1" dirty="0" smtClean="0">
                <a:latin typeface="Times New Roman" pitchFamily="18" charset="0"/>
                <a:cs typeface="Times New Roman" pitchFamily="18" charset="0"/>
              </a:rPr>
              <a:t>Malířství</a:t>
            </a:r>
          </a:p>
          <a:p>
            <a:r>
              <a:rPr lang="cs-CZ" sz="1400" dirty="0" smtClean="0">
                <a:latin typeface="Times New Roman" pitchFamily="18" charset="0"/>
                <a:cs typeface="Times New Roman" pitchFamily="18" charset="0"/>
              </a:rPr>
              <a:t>= náměty z mytologie i  denního života</a:t>
            </a:r>
          </a:p>
          <a:p>
            <a:pPr marL="171450" indent="-171450">
              <a:buFont typeface="Arial" pitchFamily="34" charset="0"/>
              <a:buChar char="•"/>
            </a:pPr>
            <a:r>
              <a:rPr lang="cs-CZ" sz="1400" dirty="0" smtClean="0">
                <a:latin typeface="Times New Roman" pitchFamily="18" charset="0"/>
                <a:cs typeface="Times New Roman" pitchFamily="18" charset="0"/>
              </a:rPr>
              <a:t>vázové malířství</a:t>
            </a:r>
          </a:p>
          <a:p>
            <a:pPr marL="171450" indent="-171450">
              <a:buFont typeface="Arial" pitchFamily="34" charset="0"/>
              <a:buChar char="•"/>
            </a:pPr>
            <a:r>
              <a:rPr lang="cs-CZ" sz="1400" dirty="0">
                <a:latin typeface="Times New Roman" pitchFamily="18" charset="0"/>
                <a:cs typeface="Times New Roman" pitchFamily="18" charset="0"/>
              </a:rPr>
              <a:t>m</a:t>
            </a:r>
            <a:r>
              <a:rPr lang="cs-CZ" sz="1400" dirty="0" smtClean="0">
                <a:latin typeface="Times New Roman" pitchFamily="18" charset="0"/>
                <a:cs typeface="Times New Roman" pitchFamily="18" charset="0"/>
              </a:rPr>
              <a:t>ozaiky:  obrazy složené z barevných kamínků</a:t>
            </a:r>
          </a:p>
          <a:p>
            <a:pPr marL="171450" indent="-171450">
              <a:buFont typeface="Arial" pitchFamily="34" charset="0"/>
              <a:buChar char="•"/>
            </a:pPr>
            <a:r>
              <a:rPr lang="cs-CZ" sz="1400" dirty="0" smtClean="0">
                <a:latin typeface="Times New Roman" pitchFamily="18" charset="0"/>
                <a:cs typeface="Times New Roman" pitchFamily="18" charset="0"/>
              </a:rPr>
              <a:t>reliéfy </a:t>
            </a:r>
          </a:p>
        </p:txBody>
      </p:sp>
      <p:pic>
        <p:nvPicPr>
          <p:cNvPr id="3077" name="Picture 5"/>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364088" y="2486899"/>
            <a:ext cx="1458854" cy="206609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78" name="Picture 6" descr="C:\Users\kadlecova\Desktop\800px-Apollo1.jp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948264" y="1978059"/>
            <a:ext cx="2059947" cy="1544960"/>
          </a:xfrm>
          <a:prstGeom prst="rect">
            <a:avLst/>
          </a:prstGeom>
          <a:noFill/>
          <a:extLst>
            <a:ext uri="{909E8E84-426E-40DD-AFC4-6F175D3DCCD1}">
              <a14:hiddenFill xmlns:a14="http://schemas.microsoft.com/office/drawing/2010/main">
                <a:solidFill>
                  <a:srgbClr val="FFFFFF"/>
                </a:solidFill>
              </a14:hiddenFill>
            </a:ext>
          </a:extLst>
        </p:spPr>
      </p:pic>
      <p:pic>
        <p:nvPicPr>
          <p:cNvPr id="3080" name="Picture 8" descr="C:\Users\kadlecova\Desktop\582px-AC_marbles.jpg"/>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7164288" y="3620040"/>
            <a:ext cx="1407321" cy="1450846"/>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ctrTitle"/>
          </p:nvPr>
        </p:nvSpPr>
        <p:spPr>
          <a:xfrm>
            <a:off x="0" y="484143"/>
            <a:ext cx="3996952" cy="594066"/>
          </a:xfrm>
        </p:spPr>
        <p:txBody>
          <a:bodyPr>
            <a:normAutofit/>
          </a:bodyPr>
          <a:lstStyle/>
          <a:p>
            <a:pPr algn="l"/>
            <a:r>
              <a:rPr lang="cs-CZ" sz="2500" b="1" dirty="0">
                <a:latin typeface="Times New Roman" pitchFamily="18" charset="0"/>
                <a:cs typeface="Times New Roman" pitchFamily="18" charset="0"/>
              </a:rPr>
              <a:t>6</a:t>
            </a:r>
            <a:r>
              <a:rPr lang="cs-CZ" sz="2500" b="1" dirty="0" smtClean="0">
                <a:latin typeface="Times New Roman" pitchFamily="18" charset="0"/>
                <a:cs typeface="Times New Roman" pitchFamily="18" charset="0"/>
              </a:rPr>
              <a:t>.5 Procvičení a příklady</a:t>
            </a:r>
            <a:endParaRPr lang="cs-CZ" sz="2500" b="1" dirty="0">
              <a:latin typeface="Times New Roman" pitchFamily="18" charset="0"/>
              <a:cs typeface="Times New Roman" pitchFamily="18" charset="0"/>
            </a:endParaRPr>
          </a:p>
        </p:txBody>
      </p:sp>
      <p:sp>
        <p:nvSpPr>
          <p:cNvPr id="10" name="TextovéPole 9"/>
          <p:cNvSpPr txBox="1"/>
          <p:nvPr/>
        </p:nvSpPr>
        <p:spPr>
          <a:xfrm>
            <a:off x="395536" y="1635646"/>
            <a:ext cx="3816424" cy="369332"/>
          </a:xfrm>
          <a:prstGeom prst="rect">
            <a:avLst/>
          </a:prstGeom>
          <a:noFill/>
        </p:spPr>
        <p:txBody>
          <a:bodyPr wrap="square" rtlCol="0">
            <a:spAutoFit/>
          </a:bodyPr>
          <a:lstStyle/>
          <a:p>
            <a:endParaRPr lang="cs-CZ" dirty="0"/>
          </a:p>
        </p:txBody>
      </p:sp>
      <p:sp>
        <p:nvSpPr>
          <p:cNvPr id="16" name="TextovéPole 15"/>
          <p:cNvSpPr txBox="1"/>
          <p:nvPr/>
        </p:nvSpPr>
        <p:spPr>
          <a:xfrm>
            <a:off x="0" y="0"/>
            <a:ext cx="9144000" cy="492443"/>
          </a:xfrm>
          <a:prstGeom prst="rect">
            <a:avLst/>
          </a:prstGeom>
          <a:solidFill>
            <a:schemeClr val="accent6">
              <a:lumMod val="40000"/>
              <a:lumOff val="60000"/>
            </a:schemeClr>
          </a:solidFill>
        </p:spPr>
        <p:txBody>
          <a:bodyPr wrap="square" rtlCol="0">
            <a:spAutoFit/>
          </a:bodyPr>
          <a:lstStyle/>
          <a:p>
            <a:r>
              <a:rPr lang="cs-CZ" sz="1200" b="1" dirty="0" smtClean="0">
                <a:solidFill>
                  <a:schemeClr val="accent3">
                    <a:lumMod val="50000"/>
                  </a:schemeClr>
                </a:solidFill>
                <a:latin typeface="Times New Roman" pitchFamily="18" charset="0"/>
                <a:cs typeface="Times New Roman" pitchFamily="18" charset="0"/>
              </a:rPr>
              <a:t>Elektronická  učebnice - II. stupeň                  </a:t>
            </a:r>
            <a:r>
              <a:rPr lang="cs-CZ" sz="1000" dirty="0" smtClean="0">
                <a:solidFill>
                  <a:schemeClr val="accent3">
                    <a:lumMod val="50000"/>
                  </a:schemeClr>
                </a:solidFill>
                <a:latin typeface="Times New Roman" pitchFamily="18" charset="0"/>
                <a:cs typeface="Times New Roman" pitchFamily="18" charset="0"/>
              </a:rPr>
              <a:t>Základní škola Děčín VI, Na Stráni 879/2  – příspěvková organizace                                                         </a:t>
            </a:r>
            <a:r>
              <a:rPr lang="cs-CZ" sz="1600" b="1" dirty="0" smtClean="0">
                <a:solidFill>
                  <a:schemeClr val="accent3">
                    <a:lumMod val="50000"/>
                  </a:schemeClr>
                </a:solidFill>
                <a:latin typeface="Times New Roman" pitchFamily="18" charset="0"/>
                <a:cs typeface="Times New Roman" pitchFamily="18" charset="0"/>
              </a:rPr>
              <a:t>Dějepis</a:t>
            </a:r>
          </a:p>
          <a:p>
            <a:endParaRPr lang="cs-CZ" sz="1000" dirty="0">
              <a:latin typeface="Times New Roman" pitchFamily="18" charset="0"/>
              <a:cs typeface="Times New Roman" pitchFamily="18" charset="0"/>
            </a:endParaRPr>
          </a:p>
        </p:txBody>
      </p:sp>
      <p:sp>
        <p:nvSpPr>
          <p:cNvPr id="3" name="TextovéPole 2"/>
          <p:cNvSpPr txBox="1"/>
          <p:nvPr/>
        </p:nvSpPr>
        <p:spPr>
          <a:xfrm>
            <a:off x="179512" y="1173981"/>
            <a:ext cx="3528392" cy="2462213"/>
          </a:xfrm>
          <a:prstGeom prst="rect">
            <a:avLst/>
          </a:prstGeom>
          <a:solidFill>
            <a:srgbClr val="00B0F0"/>
          </a:solidFill>
          <a:ln w="38100">
            <a:solidFill>
              <a:schemeClr val="tx1"/>
            </a:solidFill>
          </a:ln>
        </p:spPr>
        <p:txBody>
          <a:bodyPr wrap="square" rtlCol="0">
            <a:spAutoFit/>
          </a:bodyPr>
          <a:lstStyle/>
          <a:p>
            <a:pPr algn="just"/>
            <a:r>
              <a:rPr lang="cs-CZ" sz="1400" b="1" dirty="0" smtClean="0">
                <a:latin typeface="Times New Roman" pitchFamily="18" charset="0"/>
                <a:cs typeface="Times New Roman" pitchFamily="18" charset="0"/>
              </a:rPr>
              <a:t>Lékařské úkony budu konat v zájmu a ve prospěch nemocného podle svých schopností a svého úsudku. </a:t>
            </a:r>
          </a:p>
          <a:p>
            <a:pPr algn="just"/>
            <a:r>
              <a:rPr lang="cs-CZ" sz="1400" b="1" dirty="0" smtClean="0">
                <a:latin typeface="Times New Roman" pitchFamily="18" charset="0"/>
                <a:cs typeface="Times New Roman" pitchFamily="18" charset="0"/>
              </a:rPr>
              <a:t>Vystříhám se všeho, co by bylo ke škodě a co by nebylo správné.</a:t>
            </a:r>
          </a:p>
          <a:p>
            <a:pPr algn="just"/>
            <a:r>
              <a:rPr lang="cs-CZ" sz="1400" b="1" dirty="0" smtClean="0">
                <a:latin typeface="Times New Roman" pitchFamily="18" charset="0"/>
                <a:cs typeface="Times New Roman" pitchFamily="18" charset="0"/>
              </a:rPr>
              <a:t>Nepodám nikomu smrtící prostředek, ani kdyby mne kdokoli o to požádal, a nikomu také nebudu radit (</a:t>
            </a:r>
            <a:r>
              <a:rPr lang="cs-CZ" sz="1400" b="1" i="1" dirty="0" smtClean="0">
                <a:latin typeface="Times New Roman" pitchFamily="18" charset="0"/>
                <a:cs typeface="Times New Roman" pitchFamily="18" charset="0"/>
              </a:rPr>
              <a:t>jak zemřít</a:t>
            </a:r>
            <a:r>
              <a:rPr lang="cs-CZ" sz="1400" b="1" dirty="0" smtClean="0">
                <a:latin typeface="Times New Roman" pitchFamily="18" charset="0"/>
                <a:cs typeface="Times New Roman" pitchFamily="18" charset="0"/>
              </a:rPr>
              <a:t>).</a:t>
            </a:r>
          </a:p>
          <a:p>
            <a:pPr algn="just"/>
            <a:r>
              <a:rPr lang="cs-CZ" sz="1400" b="1" dirty="0" smtClean="0">
                <a:latin typeface="Times New Roman" pitchFamily="18" charset="0"/>
                <a:cs typeface="Times New Roman" pitchFamily="18" charset="0"/>
              </a:rPr>
              <a:t>Cokoli při léčbě ve styku s lidmi uvidím a uslyším, co nesmí se sdělit, to zamlčím a uchovám v tajnosti.</a:t>
            </a:r>
          </a:p>
        </p:txBody>
      </p:sp>
      <p:sp>
        <p:nvSpPr>
          <p:cNvPr id="4" name="TextovéPole 3"/>
          <p:cNvSpPr txBox="1"/>
          <p:nvPr/>
        </p:nvSpPr>
        <p:spPr>
          <a:xfrm>
            <a:off x="1331640" y="3946853"/>
            <a:ext cx="3570208" cy="954107"/>
          </a:xfrm>
          <a:prstGeom prst="rect">
            <a:avLst/>
          </a:prstGeom>
          <a:solidFill>
            <a:srgbClr val="00B0F0"/>
          </a:solidFill>
          <a:ln>
            <a:solidFill>
              <a:schemeClr val="tx1"/>
            </a:solidFill>
          </a:ln>
        </p:spPr>
        <p:txBody>
          <a:bodyPr wrap="none" rtlCol="0">
            <a:spAutoFit/>
          </a:bodyPr>
          <a:lstStyle/>
          <a:p>
            <a:r>
              <a:rPr lang="cs-CZ" sz="1400" b="1" dirty="0" smtClean="0">
                <a:latin typeface="Times New Roman" pitchFamily="18" charset="0"/>
                <a:cs typeface="Times New Roman" pitchFamily="18" charset="0"/>
              </a:rPr>
              <a:t>Z jakého dokumentu může tato ukázka být?</a:t>
            </a:r>
          </a:p>
          <a:p>
            <a:pPr marL="228600" indent="-228600">
              <a:buAutoNum type="alphaLcPeriod"/>
            </a:pPr>
            <a:r>
              <a:rPr lang="cs-CZ" sz="1400" b="1" dirty="0" smtClean="0">
                <a:latin typeface="Times New Roman" pitchFamily="18" charset="0"/>
                <a:cs typeface="Times New Roman" pitchFamily="18" charset="0"/>
              </a:rPr>
              <a:t>Ezopova bajka</a:t>
            </a:r>
          </a:p>
          <a:p>
            <a:pPr marL="228600" indent="-228600">
              <a:buAutoNum type="alphaLcPeriod"/>
            </a:pPr>
            <a:r>
              <a:rPr lang="cs-CZ" sz="1400" b="1" dirty="0" smtClean="0">
                <a:latin typeface="Times New Roman" pitchFamily="18" charset="0"/>
                <a:cs typeface="Times New Roman" pitchFamily="18" charset="0"/>
              </a:rPr>
              <a:t>Homérův epos</a:t>
            </a:r>
          </a:p>
          <a:p>
            <a:pPr marL="228600" indent="-228600">
              <a:buAutoNum type="alphaLcPeriod"/>
            </a:pPr>
            <a:r>
              <a:rPr lang="cs-CZ" sz="1400" b="1" dirty="0" smtClean="0">
                <a:latin typeface="Times New Roman" pitchFamily="18" charset="0"/>
                <a:cs typeface="Times New Roman" pitchFamily="18" charset="0"/>
              </a:rPr>
              <a:t>Hippokratova přísaha</a:t>
            </a:r>
          </a:p>
        </p:txBody>
      </p:sp>
      <p:pic>
        <p:nvPicPr>
          <p:cNvPr id="3075" name="Picture 3" descr="C:\Users\kadlecova\AppData\Local\Microsoft\Windows\Temporary Internet Files\Content.IE5\V0KEVOCI\MC900353610[1].wm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51520" y="3757028"/>
            <a:ext cx="811675" cy="1333758"/>
          </a:xfrm>
          <a:prstGeom prst="rect">
            <a:avLst/>
          </a:prstGeom>
          <a:noFill/>
          <a:extLst>
            <a:ext uri="{909E8E84-426E-40DD-AFC4-6F175D3DCCD1}">
              <a14:hiddenFill xmlns:a14="http://schemas.microsoft.com/office/drawing/2010/main">
                <a:solidFill>
                  <a:srgbClr val="FFFFFF"/>
                </a:solidFill>
              </a14:hiddenFill>
            </a:ext>
          </a:extLst>
        </p:spPr>
      </p:pic>
      <p:sp>
        <p:nvSpPr>
          <p:cNvPr id="5" name="TextovéPole 4"/>
          <p:cNvSpPr txBox="1"/>
          <p:nvPr/>
        </p:nvSpPr>
        <p:spPr>
          <a:xfrm>
            <a:off x="3795986" y="492443"/>
            <a:ext cx="1552028" cy="523220"/>
          </a:xfrm>
          <a:prstGeom prst="rect">
            <a:avLst/>
          </a:prstGeom>
          <a:solidFill>
            <a:srgbClr val="FF0066"/>
          </a:solidFill>
          <a:ln>
            <a:solidFill>
              <a:schemeClr val="tx1"/>
            </a:solidFill>
          </a:ln>
        </p:spPr>
        <p:txBody>
          <a:bodyPr wrap="none" rtlCol="0">
            <a:spAutoFit/>
          </a:bodyPr>
          <a:lstStyle/>
          <a:p>
            <a:r>
              <a:rPr lang="cs-CZ" sz="1400" b="1" dirty="0" smtClean="0">
                <a:latin typeface="Times New Roman" pitchFamily="18" charset="0"/>
                <a:cs typeface="Times New Roman" pitchFamily="18" charset="0"/>
              </a:rPr>
              <a:t>Dokážeš vysvětlit </a:t>
            </a:r>
          </a:p>
          <a:p>
            <a:r>
              <a:rPr lang="cs-CZ" sz="1400" b="1" dirty="0" smtClean="0">
                <a:latin typeface="Times New Roman" pitchFamily="18" charset="0"/>
                <a:cs typeface="Times New Roman" pitchFamily="18" charset="0"/>
              </a:rPr>
              <a:t>následující rčení?</a:t>
            </a:r>
          </a:p>
        </p:txBody>
      </p:sp>
      <p:sp>
        <p:nvSpPr>
          <p:cNvPr id="6" name="TextovéPole 5"/>
          <p:cNvSpPr txBox="1"/>
          <p:nvPr/>
        </p:nvSpPr>
        <p:spPr>
          <a:xfrm>
            <a:off x="5803976" y="896158"/>
            <a:ext cx="2576346" cy="1384995"/>
          </a:xfrm>
          <a:prstGeom prst="rect">
            <a:avLst/>
          </a:prstGeom>
          <a:noFill/>
        </p:spPr>
        <p:txBody>
          <a:bodyPr wrap="none" rtlCol="0">
            <a:spAutoFit/>
          </a:bodyPr>
          <a:lstStyle/>
          <a:p>
            <a:r>
              <a:rPr lang="cs-CZ" sz="1200" b="1" dirty="0" smtClean="0">
                <a:latin typeface="Times New Roman" pitchFamily="18" charset="0"/>
                <a:cs typeface="Times New Roman" pitchFamily="18" charset="0"/>
              </a:rPr>
              <a:t>Přišel jsem, viděl jsem, zvítězil jsem.</a:t>
            </a:r>
          </a:p>
          <a:p>
            <a:endParaRPr lang="cs-CZ" sz="1200" b="1" dirty="0">
              <a:latin typeface="Times New Roman" pitchFamily="18" charset="0"/>
              <a:cs typeface="Times New Roman" pitchFamily="18" charset="0"/>
            </a:endParaRPr>
          </a:p>
          <a:p>
            <a:r>
              <a:rPr lang="cs-CZ" sz="1200" b="1" dirty="0" smtClean="0">
                <a:latin typeface="Times New Roman" pitchFamily="18" charset="0"/>
                <a:cs typeface="Times New Roman" pitchFamily="18" charset="0"/>
              </a:rPr>
              <a:t>Ve víně je pravda.</a:t>
            </a:r>
          </a:p>
          <a:p>
            <a:endParaRPr lang="cs-CZ" sz="1200" b="1" dirty="0" smtClean="0">
              <a:latin typeface="Times New Roman" pitchFamily="18" charset="0"/>
              <a:cs typeface="Times New Roman" pitchFamily="18" charset="0"/>
            </a:endParaRPr>
          </a:p>
          <a:p>
            <a:r>
              <a:rPr lang="cs-CZ" sz="1200" b="1" dirty="0" smtClean="0">
                <a:latin typeface="Times New Roman" pitchFamily="18" charset="0"/>
                <a:cs typeface="Times New Roman" pitchFamily="18" charset="0"/>
              </a:rPr>
              <a:t>Husy zachránily Kapitol.</a:t>
            </a:r>
          </a:p>
          <a:p>
            <a:endParaRPr lang="cs-CZ" sz="1200" b="1" dirty="0" smtClean="0">
              <a:latin typeface="Times New Roman" pitchFamily="18" charset="0"/>
              <a:cs typeface="Times New Roman" pitchFamily="18" charset="0"/>
            </a:endParaRPr>
          </a:p>
          <a:p>
            <a:r>
              <a:rPr lang="cs-CZ" sz="1200" b="1" dirty="0" smtClean="0">
                <a:latin typeface="Times New Roman" pitchFamily="18" charset="0"/>
                <a:cs typeface="Times New Roman" pitchFamily="18" charset="0"/>
              </a:rPr>
              <a:t>I Ty, můj synu (</a:t>
            </a:r>
            <a:r>
              <a:rPr lang="cs-CZ" sz="1200" b="1" dirty="0" err="1" smtClean="0">
                <a:latin typeface="Times New Roman" pitchFamily="18" charset="0"/>
                <a:cs typeface="Times New Roman" pitchFamily="18" charset="0"/>
              </a:rPr>
              <a:t>Brute</a:t>
            </a:r>
            <a:r>
              <a:rPr lang="cs-CZ" sz="1200" b="1" dirty="0" smtClean="0">
                <a:latin typeface="Times New Roman" pitchFamily="18" charset="0"/>
                <a:cs typeface="Times New Roman" pitchFamily="18" charset="0"/>
              </a:rPr>
              <a:t>)?</a:t>
            </a:r>
          </a:p>
        </p:txBody>
      </p:sp>
      <p:pic>
        <p:nvPicPr>
          <p:cNvPr id="4098" name="Picture 2" descr="C:\Users\kadlecova\AppData\Local\Microsoft\Windows\Temporary Internet Files\Content.IE5\V0KEVOCI\MP900402828[1].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596336" y="1300543"/>
            <a:ext cx="1147288" cy="1301706"/>
          </a:xfrm>
          <a:prstGeom prst="rect">
            <a:avLst/>
          </a:prstGeom>
          <a:noFill/>
          <a:extLst>
            <a:ext uri="{909E8E84-426E-40DD-AFC4-6F175D3DCCD1}">
              <a14:hiddenFill xmlns:a14="http://schemas.microsoft.com/office/drawing/2010/main">
                <a:solidFill>
                  <a:srgbClr val="FFFFFF"/>
                </a:solidFill>
              </a14:hiddenFill>
            </a:ext>
          </a:extLst>
        </p:spPr>
      </p:pic>
      <p:pic>
        <p:nvPicPr>
          <p:cNvPr id="4101" name="Picture 5" descr="C:\Users\kadlecova\AppData\Local\Microsoft\Windows\Temporary Internet Files\Content.IE5\MDV5K1D8\MC900329591[1].wmf"/>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642453" y="1461138"/>
            <a:ext cx="656291" cy="1149235"/>
          </a:xfrm>
          <a:prstGeom prst="rect">
            <a:avLst/>
          </a:prstGeom>
          <a:noFill/>
          <a:extLst>
            <a:ext uri="{909E8E84-426E-40DD-AFC4-6F175D3DCCD1}">
              <a14:hiddenFill xmlns:a14="http://schemas.microsoft.com/office/drawing/2010/main">
                <a:solidFill>
                  <a:srgbClr val="FFFFFF"/>
                </a:solidFill>
              </a14:hiddenFill>
            </a:ext>
          </a:extLst>
        </p:spPr>
      </p:pic>
      <p:pic>
        <p:nvPicPr>
          <p:cNvPr id="4102" name="Picture 6" descr="C:\Users\kadlecova\AppData\Local\Microsoft\Windows\Temporary Internet Files\Content.IE5\MDV5K1D8\MC900329591[1].wmf"/>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flipH="1">
            <a:off x="5089845" y="950633"/>
            <a:ext cx="656118" cy="1054345"/>
          </a:xfrm>
          <a:prstGeom prst="rect">
            <a:avLst/>
          </a:prstGeom>
          <a:noFill/>
          <a:extLst>
            <a:ext uri="{909E8E84-426E-40DD-AFC4-6F175D3DCCD1}">
              <a14:hiddenFill xmlns:a14="http://schemas.microsoft.com/office/drawing/2010/main">
                <a:solidFill>
                  <a:srgbClr val="FFFFFF"/>
                </a:solidFill>
              </a14:hiddenFill>
            </a:ext>
          </a:extLst>
        </p:spPr>
      </p:pic>
      <p:pic>
        <p:nvPicPr>
          <p:cNvPr id="4103" name="Picture 7" descr="C:\Users\kadlecova\AppData\Local\Microsoft\Windows\Temporary Internet Files\Content.IE5\MDV5K1D8\MC900329591[1].wmf"/>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058170" y="1308741"/>
            <a:ext cx="584283" cy="1023141"/>
          </a:xfrm>
          <a:prstGeom prst="rect">
            <a:avLst/>
          </a:prstGeom>
          <a:noFill/>
          <a:extLst>
            <a:ext uri="{909E8E84-426E-40DD-AFC4-6F175D3DCCD1}">
              <a14:hiddenFill xmlns:a14="http://schemas.microsoft.com/office/drawing/2010/main">
                <a:solidFill>
                  <a:srgbClr val="FFFFFF"/>
                </a:solidFill>
              </a14:hiddenFill>
            </a:ext>
          </a:extLst>
        </p:spPr>
      </p:pic>
      <p:sp>
        <p:nvSpPr>
          <p:cNvPr id="7" name="TextovéPole 6"/>
          <p:cNvSpPr txBox="1"/>
          <p:nvPr/>
        </p:nvSpPr>
        <p:spPr>
          <a:xfrm>
            <a:off x="5417904" y="2804983"/>
            <a:ext cx="3488365" cy="1815882"/>
          </a:xfrm>
          <a:prstGeom prst="rect">
            <a:avLst/>
          </a:prstGeom>
          <a:solidFill>
            <a:srgbClr val="FFCC00"/>
          </a:solidFill>
          <a:ln w="28575">
            <a:solidFill>
              <a:schemeClr val="tx1"/>
            </a:solidFill>
          </a:ln>
        </p:spPr>
        <p:txBody>
          <a:bodyPr wrap="square" rtlCol="0">
            <a:spAutoFit/>
          </a:bodyPr>
          <a:lstStyle/>
          <a:p>
            <a:pPr algn="just"/>
            <a:r>
              <a:rPr lang="cs-CZ" sz="1400" b="1" dirty="0" smtClean="0">
                <a:latin typeface="Times New Roman" pitchFamily="18" charset="0"/>
                <a:cs typeface="Times New Roman" pitchFamily="18" charset="0"/>
              </a:rPr>
              <a:t>Záchvěvy jsou různé a často přinášejí podivné účinky … někdy se ztratí řeky, často </a:t>
            </a:r>
            <a:r>
              <a:rPr lang="cs-CZ" sz="1400" b="1" dirty="0" smtClean="0">
                <a:latin typeface="Times New Roman" pitchFamily="18" charset="0"/>
                <a:cs typeface="Times New Roman" pitchFamily="18" charset="0"/>
              </a:rPr>
              <a:t>jsou spojeny </a:t>
            </a:r>
            <a:r>
              <a:rPr lang="cs-CZ" sz="1400" b="1" dirty="0" smtClean="0">
                <a:latin typeface="Times New Roman" pitchFamily="18" charset="0"/>
                <a:cs typeface="Times New Roman" pitchFamily="18" charset="0"/>
              </a:rPr>
              <a:t>s ohnivými úkazy … . Předchází a provází je hrozný zvuk podobající se mručení … Vlhkost vře, bahno se vlní, pevné věci jsou vystaveny zuřivému útoku … .</a:t>
            </a:r>
          </a:p>
          <a:p>
            <a:pPr algn="r"/>
            <a:r>
              <a:rPr lang="cs-CZ" sz="1400" b="1" i="1" dirty="0" smtClean="0">
                <a:latin typeface="Times New Roman" pitchFamily="18" charset="0"/>
                <a:cs typeface="Times New Roman" pitchFamily="18" charset="0"/>
              </a:rPr>
              <a:t>Plinius St., Kapitoly o přírodě, 1. st.</a:t>
            </a:r>
          </a:p>
        </p:txBody>
      </p:sp>
      <p:pic>
        <p:nvPicPr>
          <p:cNvPr id="4104" name="Picture 8" descr="C:\Users\kadlecova\AppData\Local\Microsoft\Windows\Temporary Internet Files\Content.IE5\MDV5K1D8\MC900104976[1].wmf"/>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4058170" y="2519995"/>
            <a:ext cx="1426858" cy="1426858"/>
          </a:xfrm>
          <a:prstGeom prst="rect">
            <a:avLst/>
          </a:prstGeom>
          <a:noFill/>
          <a:extLst>
            <a:ext uri="{909E8E84-426E-40DD-AFC4-6F175D3DCCD1}">
              <a14:hiddenFill xmlns:a14="http://schemas.microsoft.com/office/drawing/2010/main">
                <a:solidFill>
                  <a:srgbClr val="FFFFFF"/>
                </a:solidFill>
              </a14:hiddenFill>
            </a:ext>
          </a:extLst>
        </p:spPr>
      </p:pic>
      <p:sp>
        <p:nvSpPr>
          <p:cNvPr id="8" name="TextovéPole 7"/>
          <p:cNvSpPr txBox="1"/>
          <p:nvPr/>
        </p:nvSpPr>
        <p:spPr>
          <a:xfrm>
            <a:off x="5123703" y="4760987"/>
            <a:ext cx="4019498" cy="276999"/>
          </a:xfrm>
          <a:prstGeom prst="rect">
            <a:avLst/>
          </a:prstGeom>
          <a:solidFill>
            <a:srgbClr val="FFCC00"/>
          </a:solidFill>
          <a:ln>
            <a:solidFill>
              <a:schemeClr val="tx1"/>
            </a:solidFill>
          </a:ln>
        </p:spPr>
        <p:txBody>
          <a:bodyPr wrap="none" rtlCol="0">
            <a:spAutoFit/>
          </a:bodyPr>
          <a:lstStyle/>
          <a:p>
            <a:r>
              <a:rPr lang="cs-CZ" sz="1200" b="1" dirty="0" smtClean="0">
                <a:latin typeface="Times New Roman" pitchFamily="18" charset="0"/>
                <a:cs typeface="Times New Roman" pitchFamily="18" charset="0"/>
              </a:rPr>
              <a:t>Jaká živelná pohroma je zde popisována? Jak se ohlašuje?</a:t>
            </a: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ctrTitle"/>
          </p:nvPr>
        </p:nvSpPr>
        <p:spPr>
          <a:xfrm>
            <a:off x="0" y="492443"/>
            <a:ext cx="4284984" cy="594066"/>
          </a:xfrm>
        </p:spPr>
        <p:txBody>
          <a:bodyPr>
            <a:normAutofit/>
          </a:bodyPr>
          <a:lstStyle/>
          <a:p>
            <a:pPr algn="l"/>
            <a:r>
              <a:rPr lang="cs-CZ" sz="2500" b="1" dirty="0">
                <a:latin typeface="Times New Roman" pitchFamily="18" charset="0"/>
                <a:cs typeface="Times New Roman" pitchFamily="18" charset="0"/>
              </a:rPr>
              <a:t>6</a:t>
            </a:r>
            <a:r>
              <a:rPr lang="cs-CZ" sz="2500" b="1" dirty="0" smtClean="0">
                <a:latin typeface="Times New Roman" pitchFamily="18" charset="0"/>
                <a:cs typeface="Times New Roman" pitchFamily="18" charset="0"/>
              </a:rPr>
              <a:t>.6 Něco navíc pro šikovné</a:t>
            </a:r>
            <a:endParaRPr lang="cs-CZ" sz="2500" b="1" dirty="0">
              <a:latin typeface="Times New Roman" pitchFamily="18" charset="0"/>
              <a:cs typeface="Times New Roman" pitchFamily="18" charset="0"/>
            </a:endParaRPr>
          </a:p>
        </p:txBody>
      </p:sp>
      <p:sp>
        <p:nvSpPr>
          <p:cNvPr id="16" name="TextovéPole 15"/>
          <p:cNvSpPr txBox="1"/>
          <p:nvPr/>
        </p:nvSpPr>
        <p:spPr>
          <a:xfrm>
            <a:off x="0" y="0"/>
            <a:ext cx="9144000" cy="492443"/>
          </a:xfrm>
          <a:prstGeom prst="rect">
            <a:avLst/>
          </a:prstGeom>
          <a:solidFill>
            <a:schemeClr val="accent6">
              <a:lumMod val="40000"/>
              <a:lumOff val="60000"/>
            </a:schemeClr>
          </a:solidFill>
        </p:spPr>
        <p:txBody>
          <a:bodyPr wrap="square" rtlCol="0">
            <a:spAutoFit/>
          </a:bodyPr>
          <a:lstStyle/>
          <a:p>
            <a:r>
              <a:rPr lang="cs-CZ" sz="1200" b="1" dirty="0" smtClean="0">
                <a:solidFill>
                  <a:schemeClr val="accent3">
                    <a:lumMod val="50000"/>
                  </a:schemeClr>
                </a:solidFill>
                <a:latin typeface="Times New Roman" pitchFamily="18" charset="0"/>
                <a:cs typeface="Times New Roman" pitchFamily="18" charset="0"/>
              </a:rPr>
              <a:t>Elektronická  učebnice - II. stupeň                 </a:t>
            </a:r>
            <a:r>
              <a:rPr lang="cs-CZ" sz="1000" dirty="0" smtClean="0">
                <a:solidFill>
                  <a:schemeClr val="accent3">
                    <a:lumMod val="50000"/>
                  </a:schemeClr>
                </a:solidFill>
                <a:latin typeface="Times New Roman" pitchFamily="18" charset="0"/>
                <a:cs typeface="Times New Roman" pitchFamily="18" charset="0"/>
              </a:rPr>
              <a:t>Základní škola Děčín VI, Na Stráni 879/2  – příspěvková organizace                                                           </a:t>
            </a:r>
            <a:r>
              <a:rPr lang="cs-CZ" sz="1600" b="1" dirty="0" smtClean="0">
                <a:solidFill>
                  <a:schemeClr val="accent3">
                    <a:lumMod val="50000"/>
                  </a:schemeClr>
                </a:solidFill>
                <a:latin typeface="Times New Roman" pitchFamily="18" charset="0"/>
                <a:cs typeface="Times New Roman" pitchFamily="18" charset="0"/>
              </a:rPr>
              <a:t>Dějepis</a:t>
            </a:r>
          </a:p>
          <a:p>
            <a:endParaRPr lang="cs-CZ" sz="1000" dirty="0">
              <a:latin typeface="Times New Roman" pitchFamily="18" charset="0"/>
              <a:cs typeface="Times New Roman" pitchFamily="18" charset="0"/>
            </a:endParaRPr>
          </a:p>
        </p:txBody>
      </p:sp>
      <p:sp>
        <p:nvSpPr>
          <p:cNvPr id="3" name="TextovéPole 2"/>
          <p:cNvSpPr txBox="1"/>
          <p:nvPr/>
        </p:nvSpPr>
        <p:spPr>
          <a:xfrm>
            <a:off x="827584" y="1123740"/>
            <a:ext cx="1313180" cy="276999"/>
          </a:xfrm>
          <a:prstGeom prst="rect">
            <a:avLst/>
          </a:prstGeom>
          <a:noFill/>
        </p:spPr>
        <p:txBody>
          <a:bodyPr wrap="none" rtlCol="0">
            <a:spAutoFit/>
          </a:bodyPr>
          <a:lstStyle/>
          <a:p>
            <a:r>
              <a:rPr lang="cs-CZ" sz="1200" b="1" dirty="0" smtClean="0">
                <a:latin typeface="Times New Roman" pitchFamily="18" charset="0"/>
                <a:cs typeface="Times New Roman" pitchFamily="18" charset="0"/>
              </a:rPr>
              <a:t>Pantheon v </a:t>
            </a:r>
            <a:r>
              <a:rPr lang="cs-CZ" sz="1200" b="1" dirty="0">
                <a:latin typeface="Times New Roman" pitchFamily="18" charset="0"/>
                <a:cs typeface="Times New Roman" pitchFamily="18" charset="0"/>
              </a:rPr>
              <a:t>Ř</a:t>
            </a:r>
            <a:r>
              <a:rPr lang="cs-CZ" sz="1200" b="1" dirty="0" smtClean="0">
                <a:latin typeface="Times New Roman" pitchFamily="18" charset="0"/>
                <a:cs typeface="Times New Roman" pitchFamily="18" charset="0"/>
              </a:rPr>
              <a:t>ímě</a:t>
            </a:r>
          </a:p>
        </p:txBody>
      </p:sp>
      <p:sp>
        <p:nvSpPr>
          <p:cNvPr id="4" name="TextovéPole 3"/>
          <p:cNvSpPr txBox="1"/>
          <p:nvPr/>
        </p:nvSpPr>
        <p:spPr>
          <a:xfrm>
            <a:off x="5778599" y="1289396"/>
            <a:ext cx="806632" cy="646331"/>
          </a:xfrm>
          <a:prstGeom prst="rect">
            <a:avLst/>
          </a:prstGeom>
          <a:noFill/>
        </p:spPr>
        <p:txBody>
          <a:bodyPr wrap="none" rtlCol="0">
            <a:spAutoFit/>
          </a:bodyPr>
          <a:lstStyle/>
          <a:p>
            <a:pPr algn="ctr"/>
            <a:r>
              <a:rPr lang="cs-CZ" sz="1200" b="1" dirty="0" smtClean="0">
                <a:latin typeface="Times New Roman" pitchFamily="18" charset="0"/>
                <a:cs typeface="Times New Roman" pitchFamily="18" charset="0"/>
              </a:rPr>
              <a:t>akvadukt</a:t>
            </a:r>
          </a:p>
          <a:p>
            <a:pPr algn="ctr"/>
            <a:r>
              <a:rPr lang="cs-CZ" sz="1200" b="1" dirty="0" smtClean="0">
                <a:latin typeface="Times New Roman" pitchFamily="18" charset="0"/>
                <a:cs typeface="Times New Roman" pitchFamily="18" charset="0"/>
              </a:rPr>
              <a:t> = </a:t>
            </a:r>
          </a:p>
          <a:p>
            <a:pPr algn="ctr"/>
            <a:r>
              <a:rPr lang="cs-CZ" sz="1200" b="1" dirty="0" smtClean="0">
                <a:latin typeface="Times New Roman" pitchFamily="18" charset="0"/>
                <a:cs typeface="Times New Roman" pitchFamily="18" charset="0"/>
              </a:rPr>
              <a:t>vodovod</a:t>
            </a:r>
          </a:p>
        </p:txBody>
      </p:sp>
      <p:sp>
        <p:nvSpPr>
          <p:cNvPr id="5" name="TextovéPole 4"/>
          <p:cNvSpPr txBox="1"/>
          <p:nvPr/>
        </p:nvSpPr>
        <p:spPr>
          <a:xfrm>
            <a:off x="4546475" y="3162622"/>
            <a:ext cx="1146468" cy="276999"/>
          </a:xfrm>
          <a:prstGeom prst="rect">
            <a:avLst/>
          </a:prstGeom>
          <a:noFill/>
        </p:spPr>
        <p:txBody>
          <a:bodyPr wrap="none" rtlCol="0">
            <a:spAutoFit/>
          </a:bodyPr>
          <a:lstStyle/>
          <a:p>
            <a:r>
              <a:rPr lang="cs-CZ" sz="1200" b="1" dirty="0">
                <a:latin typeface="Times New Roman" pitchFamily="18" charset="0"/>
                <a:cs typeface="Times New Roman" pitchFamily="18" charset="0"/>
              </a:rPr>
              <a:t>v</a:t>
            </a:r>
            <a:r>
              <a:rPr lang="cs-CZ" sz="1200" b="1" dirty="0" smtClean="0">
                <a:latin typeface="Times New Roman" pitchFamily="18" charset="0"/>
                <a:cs typeface="Times New Roman" pitchFamily="18" charset="0"/>
              </a:rPr>
              <a:t>ítězný </a:t>
            </a:r>
            <a:r>
              <a:rPr lang="cs-CZ" sz="1200" b="1" dirty="0">
                <a:latin typeface="Times New Roman" pitchFamily="18" charset="0"/>
                <a:cs typeface="Times New Roman" pitchFamily="18" charset="0"/>
              </a:rPr>
              <a:t>o</a:t>
            </a:r>
            <a:r>
              <a:rPr lang="cs-CZ" sz="1200" b="1" dirty="0" smtClean="0">
                <a:latin typeface="Times New Roman" pitchFamily="18" charset="0"/>
                <a:cs typeface="Times New Roman" pitchFamily="18" charset="0"/>
              </a:rPr>
              <a:t>blouk</a:t>
            </a:r>
          </a:p>
        </p:txBody>
      </p:sp>
      <p:sp>
        <p:nvSpPr>
          <p:cNvPr id="6" name="TextovéPole 5"/>
          <p:cNvSpPr txBox="1"/>
          <p:nvPr/>
        </p:nvSpPr>
        <p:spPr>
          <a:xfrm>
            <a:off x="4572000" y="4539388"/>
            <a:ext cx="1300356" cy="461665"/>
          </a:xfrm>
          <a:prstGeom prst="rect">
            <a:avLst/>
          </a:prstGeom>
          <a:noFill/>
        </p:spPr>
        <p:txBody>
          <a:bodyPr wrap="none" rtlCol="0">
            <a:spAutoFit/>
          </a:bodyPr>
          <a:lstStyle/>
          <a:p>
            <a:pPr algn="ctr"/>
            <a:r>
              <a:rPr lang="cs-CZ" sz="1200" b="1" dirty="0">
                <a:latin typeface="Times New Roman" pitchFamily="18" charset="0"/>
                <a:cs typeface="Times New Roman" pitchFamily="18" charset="0"/>
              </a:rPr>
              <a:t>j</a:t>
            </a:r>
            <a:r>
              <a:rPr lang="cs-CZ" sz="1200" b="1" dirty="0" smtClean="0">
                <a:latin typeface="Times New Roman" pitchFamily="18" charset="0"/>
                <a:cs typeface="Times New Roman" pitchFamily="18" charset="0"/>
              </a:rPr>
              <a:t>ezdecký pomník</a:t>
            </a:r>
          </a:p>
          <a:p>
            <a:pPr algn="ctr"/>
            <a:r>
              <a:rPr lang="cs-CZ" sz="1200" b="1" dirty="0" smtClean="0">
                <a:latin typeface="Times New Roman" pitchFamily="18" charset="0"/>
                <a:cs typeface="Times New Roman" pitchFamily="18" charset="0"/>
              </a:rPr>
              <a:t>Marka Aurelia</a:t>
            </a:r>
          </a:p>
        </p:txBody>
      </p:sp>
      <p:sp>
        <p:nvSpPr>
          <p:cNvPr id="7" name="TextovéPole 6"/>
          <p:cNvSpPr txBox="1"/>
          <p:nvPr/>
        </p:nvSpPr>
        <p:spPr>
          <a:xfrm>
            <a:off x="169665" y="3954710"/>
            <a:ext cx="923202" cy="461665"/>
          </a:xfrm>
          <a:prstGeom prst="rect">
            <a:avLst/>
          </a:prstGeom>
          <a:noFill/>
        </p:spPr>
        <p:txBody>
          <a:bodyPr wrap="none" rtlCol="0">
            <a:spAutoFit/>
          </a:bodyPr>
          <a:lstStyle/>
          <a:p>
            <a:pPr algn="ctr"/>
            <a:r>
              <a:rPr lang="cs-CZ" sz="1200" b="1" dirty="0" smtClean="0">
                <a:latin typeface="Times New Roman" pitchFamily="18" charset="0"/>
                <a:cs typeface="Times New Roman" pitchFamily="18" charset="0"/>
              </a:rPr>
              <a:t>Akropole </a:t>
            </a:r>
          </a:p>
          <a:p>
            <a:pPr algn="ctr"/>
            <a:r>
              <a:rPr lang="cs-CZ" sz="1200" b="1" dirty="0" smtClean="0">
                <a:latin typeface="Times New Roman" pitchFamily="18" charset="0"/>
                <a:cs typeface="Times New Roman" pitchFamily="18" charset="0"/>
              </a:rPr>
              <a:t>v Athénách</a:t>
            </a:r>
          </a:p>
        </p:txBody>
      </p:sp>
      <p:pic>
        <p:nvPicPr>
          <p:cNvPr id="512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9511" y="1464940"/>
            <a:ext cx="2755977" cy="169768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123"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259632" y="3261728"/>
            <a:ext cx="2399339" cy="179950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124" name="Picture 4" descr="C:\Users\kadlecova\AppData\Local\Microsoft\Windows\Temporary Internet Files\Content.IE5\9PUM8190\MC900406308[1].wmf"/>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684438" y="538338"/>
            <a:ext cx="2305476" cy="1828343"/>
          </a:xfrm>
          <a:prstGeom prst="rect">
            <a:avLst/>
          </a:prstGeom>
          <a:noFill/>
          <a:extLst>
            <a:ext uri="{909E8E84-426E-40DD-AFC4-6F175D3DCCD1}">
              <a14:hiddenFill xmlns:a14="http://schemas.microsoft.com/office/drawing/2010/main">
                <a:solidFill>
                  <a:srgbClr val="FFFFFF"/>
                </a:solidFill>
              </a14:hiddenFill>
            </a:ext>
          </a:extLst>
        </p:spPr>
      </p:pic>
      <p:pic>
        <p:nvPicPr>
          <p:cNvPr id="5125" name="Picture 5"/>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163487" y="1050786"/>
            <a:ext cx="2499319" cy="198809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126" name="Picture 6"/>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973638" y="3019873"/>
            <a:ext cx="3029433" cy="201962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8" name="Zaoblený obdélník 7"/>
          <p:cNvSpPr/>
          <p:nvPr/>
        </p:nvSpPr>
        <p:spPr>
          <a:xfrm>
            <a:off x="3889113" y="3611965"/>
            <a:ext cx="1512168" cy="727458"/>
          </a:xfrm>
          <a:prstGeom prst="roundRect">
            <a:avLst/>
          </a:prstGeom>
          <a:solidFill>
            <a:srgbClr val="FF0000"/>
          </a:solidFill>
          <a:ln w="28575">
            <a:solidFill>
              <a:schemeClr val="tx1"/>
            </a:solidFill>
          </a:ln>
          <a:effectLst>
            <a:innerShdw blurRad="63500" dist="50800" dir="162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sz="1600" b="1" dirty="0" smtClean="0">
                <a:solidFill>
                  <a:schemeClr val="tx1"/>
                </a:solidFill>
                <a:latin typeface="Times New Roman" pitchFamily="18" charset="0"/>
                <a:cs typeface="Times New Roman" pitchFamily="18" charset="0"/>
              </a:rPr>
              <a:t>Poznáš tyto stavby?</a:t>
            </a:r>
            <a:endParaRPr lang="cs-CZ" sz="1600" b="1" dirty="0">
              <a:solidFill>
                <a:schemeClr val="tx1"/>
              </a:solidFill>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anim calcmode="lin" valueType="num">
                                      <p:cBhvr>
                                        <p:cTn id="8" dur="1000" fill="hold"/>
                                        <p:tgtEl>
                                          <p:spTgt spid="8"/>
                                        </p:tgtEl>
                                        <p:attrNameLst>
                                          <p:attrName>ppt_x</p:attrName>
                                        </p:attrNameLst>
                                      </p:cBhvr>
                                      <p:tavLst>
                                        <p:tav tm="0">
                                          <p:val>
                                            <p:strVal val="#ppt_x"/>
                                          </p:val>
                                        </p:tav>
                                        <p:tav tm="100000">
                                          <p:val>
                                            <p:strVal val="#ppt_x"/>
                                          </p:val>
                                        </p:tav>
                                      </p:tavLst>
                                    </p:anim>
                                    <p:anim calcmode="lin" valueType="num">
                                      <p:cBhvr>
                                        <p:cTn id="9"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5122"/>
                                        </p:tgtEl>
                                        <p:attrNameLst>
                                          <p:attrName>style.visibility</p:attrName>
                                        </p:attrNameLst>
                                      </p:cBhvr>
                                      <p:to>
                                        <p:strVal val="visible"/>
                                      </p:to>
                                    </p:set>
                                    <p:animEffect transition="in" filter="fade">
                                      <p:cBhvr>
                                        <p:cTn id="14" dur="1000"/>
                                        <p:tgtEl>
                                          <p:spTgt spid="5122"/>
                                        </p:tgtEl>
                                      </p:cBhvr>
                                    </p:animEffect>
                                    <p:anim calcmode="lin" valueType="num">
                                      <p:cBhvr>
                                        <p:cTn id="15" dur="1000" fill="hold"/>
                                        <p:tgtEl>
                                          <p:spTgt spid="5122"/>
                                        </p:tgtEl>
                                        <p:attrNameLst>
                                          <p:attrName>ppt_x</p:attrName>
                                        </p:attrNameLst>
                                      </p:cBhvr>
                                      <p:tavLst>
                                        <p:tav tm="0">
                                          <p:val>
                                            <p:strVal val="#ppt_x"/>
                                          </p:val>
                                        </p:tav>
                                        <p:tav tm="100000">
                                          <p:val>
                                            <p:strVal val="#ppt_x"/>
                                          </p:val>
                                        </p:tav>
                                      </p:tavLst>
                                    </p:anim>
                                    <p:anim calcmode="lin" valueType="num">
                                      <p:cBhvr>
                                        <p:cTn id="16" dur="1000" fill="hold"/>
                                        <p:tgtEl>
                                          <p:spTgt spid="5122"/>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gtEl>
                                        <p:attrNameLst>
                                          <p:attrName>style.visibility</p:attrName>
                                        </p:attrNameLst>
                                      </p:cBhvr>
                                      <p:to>
                                        <p:strVal val="visible"/>
                                      </p:to>
                                    </p:set>
                                    <p:animEffect transition="in" filter="fade">
                                      <p:cBhvr>
                                        <p:cTn id="21" dur="1000"/>
                                        <p:tgtEl>
                                          <p:spTgt spid="3"/>
                                        </p:tgtEl>
                                      </p:cBhvr>
                                    </p:animEffect>
                                    <p:anim calcmode="lin" valueType="num">
                                      <p:cBhvr>
                                        <p:cTn id="22" dur="1000" fill="hold"/>
                                        <p:tgtEl>
                                          <p:spTgt spid="3"/>
                                        </p:tgtEl>
                                        <p:attrNameLst>
                                          <p:attrName>ppt_x</p:attrName>
                                        </p:attrNameLst>
                                      </p:cBhvr>
                                      <p:tavLst>
                                        <p:tav tm="0">
                                          <p:val>
                                            <p:strVal val="#ppt_x"/>
                                          </p:val>
                                        </p:tav>
                                        <p:tav tm="100000">
                                          <p:val>
                                            <p:strVal val="#ppt_x"/>
                                          </p:val>
                                        </p:tav>
                                      </p:tavLst>
                                    </p:anim>
                                    <p:anim calcmode="lin" valueType="num">
                                      <p:cBhvr>
                                        <p:cTn id="23"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5125"/>
                                        </p:tgtEl>
                                        <p:attrNameLst>
                                          <p:attrName>style.visibility</p:attrName>
                                        </p:attrNameLst>
                                      </p:cBhvr>
                                      <p:to>
                                        <p:strVal val="visible"/>
                                      </p:to>
                                    </p:set>
                                    <p:animEffect transition="in" filter="fade">
                                      <p:cBhvr>
                                        <p:cTn id="28" dur="1000"/>
                                        <p:tgtEl>
                                          <p:spTgt spid="5125"/>
                                        </p:tgtEl>
                                      </p:cBhvr>
                                    </p:animEffect>
                                    <p:anim calcmode="lin" valueType="num">
                                      <p:cBhvr>
                                        <p:cTn id="29" dur="1000" fill="hold"/>
                                        <p:tgtEl>
                                          <p:spTgt spid="5125"/>
                                        </p:tgtEl>
                                        <p:attrNameLst>
                                          <p:attrName>ppt_x</p:attrName>
                                        </p:attrNameLst>
                                      </p:cBhvr>
                                      <p:tavLst>
                                        <p:tav tm="0">
                                          <p:val>
                                            <p:strVal val="#ppt_x"/>
                                          </p:val>
                                        </p:tav>
                                        <p:tav tm="100000">
                                          <p:val>
                                            <p:strVal val="#ppt_x"/>
                                          </p:val>
                                        </p:tav>
                                      </p:tavLst>
                                    </p:anim>
                                    <p:anim calcmode="lin" valueType="num">
                                      <p:cBhvr>
                                        <p:cTn id="30" dur="1000" fill="hold"/>
                                        <p:tgtEl>
                                          <p:spTgt spid="5125"/>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5"/>
                                        </p:tgtEl>
                                        <p:attrNameLst>
                                          <p:attrName>style.visibility</p:attrName>
                                        </p:attrNameLst>
                                      </p:cBhvr>
                                      <p:to>
                                        <p:strVal val="visible"/>
                                      </p:to>
                                    </p:set>
                                    <p:animEffect transition="in" filter="fade">
                                      <p:cBhvr>
                                        <p:cTn id="35" dur="1000"/>
                                        <p:tgtEl>
                                          <p:spTgt spid="5"/>
                                        </p:tgtEl>
                                      </p:cBhvr>
                                    </p:animEffect>
                                    <p:anim calcmode="lin" valueType="num">
                                      <p:cBhvr>
                                        <p:cTn id="36" dur="1000" fill="hold"/>
                                        <p:tgtEl>
                                          <p:spTgt spid="5"/>
                                        </p:tgtEl>
                                        <p:attrNameLst>
                                          <p:attrName>ppt_x</p:attrName>
                                        </p:attrNameLst>
                                      </p:cBhvr>
                                      <p:tavLst>
                                        <p:tav tm="0">
                                          <p:val>
                                            <p:strVal val="#ppt_x"/>
                                          </p:val>
                                        </p:tav>
                                        <p:tav tm="100000">
                                          <p:val>
                                            <p:strVal val="#ppt_x"/>
                                          </p:val>
                                        </p:tav>
                                      </p:tavLst>
                                    </p:anim>
                                    <p:anim calcmode="lin" valueType="num">
                                      <p:cBhvr>
                                        <p:cTn id="37"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nodeType="clickEffect">
                                  <p:stCondLst>
                                    <p:cond delay="0"/>
                                  </p:stCondLst>
                                  <p:childTnLst>
                                    <p:set>
                                      <p:cBhvr>
                                        <p:cTn id="41" dur="1" fill="hold">
                                          <p:stCondLst>
                                            <p:cond delay="0"/>
                                          </p:stCondLst>
                                        </p:cTn>
                                        <p:tgtEl>
                                          <p:spTgt spid="5124"/>
                                        </p:tgtEl>
                                        <p:attrNameLst>
                                          <p:attrName>style.visibility</p:attrName>
                                        </p:attrNameLst>
                                      </p:cBhvr>
                                      <p:to>
                                        <p:strVal val="visible"/>
                                      </p:to>
                                    </p:set>
                                    <p:animEffect transition="in" filter="fade">
                                      <p:cBhvr>
                                        <p:cTn id="42" dur="1000"/>
                                        <p:tgtEl>
                                          <p:spTgt spid="5124"/>
                                        </p:tgtEl>
                                      </p:cBhvr>
                                    </p:animEffect>
                                    <p:anim calcmode="lin" valueType="num">
                                      <p:cBhvr>
                                        <p:cTn id="43" dur="1000" fill="hold"/>
                                        <p:tgtEl>
                                          <p:spTgt spid="5124"/>
                                        </p:tgtEl>
                                        <p:attrNameLst>
                                          <p:attrName>ppt_x</p:attrName>
                                        </p:attrNameLst>
                                      </p:cBhvr>
                                      <p:tavLst>
                                        <p:tav tm="0">
                                          <p:val>
                                            <p:strVal val="#ppt_x"/>
                                          </p:val>
                                        </p:tav>
                                        <p:tav tm="100000">
                                          <p:val>
                                            <p:strVal val="#ppt_x"/>
                                          </p:val>
                                        </p:tav>
                                      </p:tavLst>
                                    </p:anim>
                                    <p:anim calcmode="lin" valueType="num">
                                      <p:cBhvr>
                                        <p:cTn id="44" dur="1000" fill="hold"/>
                                        <p:tgtEl>
                                          <p:spTgt spid="5124"/>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2" presetClass="entr" presetSubtype="0" fill="hold" grpId="0" nodeType="clickEffect">
                                  <p:stCondLst>
                                    <p:cond delay="0"/>
                                  </p:stCondLst>
                                  <p:childTnLst>
                                    <p:set>
                                      <p:cBhvr>
                                        <p:cTn id="48" dur="1" fill="hold">
                                          <p:stCondLst>
                                            <p:cond delay="0"/>
                                          </p:stCondLst>
                                        </p:cTn>
                                        <p:tgtEl>
                                          <p:spTgt spid="4"/>
                                        </p:tgtEl>
                                        <p:attrNameLst>
                                          <p:attrName>style.visibility</p:attrName>
                                        </p:attrNameLst>
                                      </p:cBhvr>
                                      <p:to>
                                        <p:strVal val="visible"/>
                                      </p:to>
                                    </p:set>
                                    <p:animEffect transition="in" filter="fade">
                                      <p:cBhvr>
                                        <p:cTn id="49" dur="1000"/>
                                        <p:tgtEl>
                                          <p:spTgt spid="4"/>
                                        </p:tgtEl>
                                      </p:cBhvr>
                                    </p:animEffect>
                                    <p:anim calcmode="lin" valueType="num">
                                      <p:cBhvr>
                                        <p:cTn id="50" dur="1000" fill="hold"/>
                                        <p:tgtEl>
                                          <p:spTgt spid="4"/>
                                        </p:tgtEl>
                                        <p:attrNameLst>
                                          <p:attrName>ppt_x</p:attrName>
                                        </p:attrNameLst>
                                      </p:cBhvr>
                                      <p:tavLst>
                                        <p:tav tm="0">
                                          <p:val>
                                            <p:strVal val="#ppt_x"/>
                                          </p:val>
                                        </p:tav>
                                        <p:tav tm="100000">
                                          <p:val>
                                            <p:strVal val="#ppt_x"/>
                                          </p:val>
                                        </p:tav>
                                      </p:tavLst>
                                    </p:anim>
                                    <p:anim calcmode="lin" valueType="num">
                                      <p:cBhvr>
                                        <p:cTn id="51"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52" fill="hold">
                      <p:stCondLst>
                        <p:cond delay="indefinite"/>
                      </p:stCondLst>
                      <p:childTnLst>
                        <p:par>
                          <p:cTn id="53" fill="hold">
                            <p:stCondLst>
                              <p:cond delay="0"/>
                            </p:stCondLst>
                            <p:childTnLst>
                              <p:par>
                                <p:cTn id="54" presetID="42" presetClass="entr" presetSubtype="0" fill="hold" nodeType="clickEffect">
                                  <p:stCondLst>
                                    <p:cond delay="0"/>
                                  </p:stCondLst>
                                  <p:childTnLst>
                                    <p:set>
                                      <p:cBhvr>
                                        <p:cTn id="55" dur="1" fill="hold">
                                          <p:stCondLst>
                                            <p:cond delay="0"/>
                                          </p:stCondLst>
                                        </p:cTn>
                                        <p:tgtEl>
                                          <p:spTgt spid="5123"/>
                                        </p:tgtEl>
                                        <p:attrNameLst>
                                          <p:attrName>style.visibility</p:attrName>
                                        </p:attrNameLst>
                                      </p:cBhvr>
                                      <p:to>
                                        <p:strVal val="visible"/>
                                      </p:to>
                                    </p:set>
                                    <p:animEffect transition="in" filter="fade">
                                      <p:cBhvr>
                                        <p:cTn id="56" dur="1000"/>
                                        <p:tgtEl>
                                          <p:spTgt spid="5123"/>
                                        </p:tgtEl>
                                      </p:cBhvr>
                                    </p:animEffect>
                                    <p:anim calcmode="lin" valueType="num">
                                      <p:cBhvr>
                                        <p:cTn id="57" dur="1000" fill="hold"/>
                                        <p:tgtEl>
                                          <p:spTgt spid="5123"/>
                                        </p:tgtEl>
                                        <p:attrNameLst>
                                          <p:attrName>ppt_x</p:attrName>
                                        </p:attrNameLst>
                                      </p:cBhvr>
                                      <p:tavLst>
                                        <p:tav tm="0">
                                          <p:val>
                                            <p:strVal val="#ppt_x"/>
                                          </p:val>
                                        </p:tav>
                                        <p:tav tm="100000">
                                          <p:val>
                                            <p:strVal val="#ppt_x"/>
                                          </p:val>
                                        </p:tav>
                                      </p:tavLst>
                                    </p:anim>
                                    <p:anim calcmode="lin" valueType="num">
                                      <p:cBhvr>
                                        <p:cTn id="58" dur="1000" fill="hold"/>
                                        <p:tgtEl>
                                          <p:spTgt spid="5123"/>
                                        </p:tgtEl>
                                        <p:attrNameLst>
                                          <p:attrName>ppt_y</p:attrName>
                                        </p:attrNameLst>
                                      </p:cBhvr>
                                      <p:tavLst>
                                        <p:tav tm="0">
                                          <p:val>
                                            <p:strVal val="#ppt_y+.1"/>
                                          </p:val>
                                        </p:tav>
                                        <p:tav tm="100000">
                                          <p:val>
                                            <p:strVal val="#ppt_y"/>
                                          </p:val>
                                        </p:tav>
                                      </p:tavLst>
                                    </p:anim>
                                  </p:childTnLst>
                                </p:cTn>
                              </p:par>
                            </p:childTnLst>
                          </p:cTn>
                        </p:par>
                      </p:childTnLst>
                    </p:cTn>
                  </p:par>
                  <p:par>
                    <p:cTn id="59" fill="hold">
                      <p:stCondLst>
                        <p:cond delay="indefinite"/>
                      </p:stCondLst>
                      <p:childTnLst>
                        <p:par>
                          <p:cTn id="60" fill="hold">
                            <p:stCondLst>
                              <p:cond delay="0"/>
                            </p:stCondLst>
                            <p:childTnLst>
                              <p:par>
                                <p:cTn id="61" presetID="42" presetClass="entr" presetSubtype="0" fill="hold" grpId="0" nodeType="clickEffect">
                                  <p:stCondLst>
                                    <p:cond delay="0"/>
                                  </p:stCondLst>
                                  <p:childTnLst>
                                    <p:set>
                                      <p:cBhvr>
                                        <p:cTn id="62" dur="1" fill="hold">
                                          <p:stCondLst>
                                            <p:cond delay="0"/>
                                          </p:stCondLst>
                                        </p:cTn>
                                        <p:tgtEl>
                                          <p:spTgt spid="7"/>
                                        </p:tgtEl>
                                        <p:attrNameLst>
                                          <p:attrName>style.visibility</p:attrName>
                                        </p:attrNameLst>
                                      </p:cBhvr>
                                      <p:to>
                                        <p:strVal val="visible"/>
                                      </p:to>
                                    </p:set>
                                    <p:animEffect transition="in" filter="fade">
                                      <p:cBhvr>
                                        <p:cTn id="63" dur="1000"/>
                                        <p:tgtEl>
                                          <p:spTgt spid="7"/>
                                        </p:tgtEl>
                                      </p:cBhvr>
                                    </p:animEffect>
                                    <p:anim calcmode="lin" valueType="num">
                                      <p:cBhvr>
                                        <p:cTn id="64" dur="1000" fill="hold"/>
                                        <p:tgtEl>
                                          <p:spTgt spid="7"/>
                                        </p:tgtEl>
                                        <p:attrNameLst>
                                          <p:attrName>ppt_x</p:attrName>
                                        </p:attrNameLst>
                                      </p:cBhvr>
                                      <p:tavLst>
                                        <p:tav tm="0">
                                          <p:val>
                                            <p:strVal val="#ppt_x"/>
                                          </p:val>
                                        </p:tav>
                                        <p:tav tm="100000">
                                          <p:val>
                                            <p:strVal val="#ppt_x"/>
                                          </p:val>
                                        </p:tav>
                                      </p:tavLst>
                                    </p:anim>
                                    <p:anim calcmode="lin" valueType="num">
                                      <p:cBhvr>
                                        <p:cTn id="65"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66" fill="hold">
                      <p:stCondLst>
                        <p:cond delay="indefinite"/>
                      </p:stCondLst>
                      <p:childTnLst>
                        <p:par>
                          <p:cTn id="67" fill="hold">
                            <p:stCondLst>
                              <p:cond delay="0"/>
                            </p:stCondLst>
                            <p:childTnLst>
                              <p:par>
                                <p:cTn id="68" presetID="42" presetClass="entr" presetSubtype="0" fill="hold" nodeType="clickEffect">
                                  <p:stCondLst>
                                    <p:cond delay="0"/>
                                  </p:stCondLst>
                                  <p:childTnLst>
                                    <p:set>
                                      <p:cBhvr>
                                        <p:cTn id="69" dur="1" fill="hold">
                                          <p:stCondLst>
                                            <p:cond delay="0"/>
                                          </p:stCondLst>
                                        </p:cTn>
                                        <p:tgtEl>
                                          <p:spTgt spid="5126"/>
                                        </p:tgtEl>
                                        <p:attrNameLst>
                                          <p:attrName>style.visibility</p:attrName>
                                        </p:attrNameLst>
                                      </p:cBhvr>
                                      <p:to>
                                        <p:strVal val="visible"/>
                                      </p:to>
                                    </p:set>
                                    <p:animEffect transition="in" filter="fade">
                                      <p:cBhvr>
                                        <p:cTn id="70" dur="1000"/>
                                        <p:tgtEl>
                                          <p:spTgt spid="5126"/>
                                        </p:tgtEl>
                                      </p:cBhvr>
                                    </p:animEffect>
                                    <p:anim calcmode="lin" valueType="num">
                                      <p:cBhvr>
                                        <p:cTn id="71" dur="1000" fill="hold"/>
                                        <p:tgtEl>
                                          <p:spTgt spid="5126"/>
                                        </p:tgtEl>
                                        <p:attrNameLst>
                                          <p:attrName>ppt_x</p:attrName>
                                        </p:attrNameLst>
                                      </p:cBhvr>
                                      <p:tavLst>
                                        <p:tav tm="0">
                                          <p:val>
                                            <p:strVal val="#ppt_x"/>
                                          </p:val>
                                        </p:tav>
                                        <p:tav tm="100000">
                                          <p:val>
                                            <p:strVal val="#ppt_x"/>
                                          </p:val>
                                        </p:tav>
                                      </p:tavLst>
                                    </p:anim>
                                    <p:anim calcmode="lin" valueType="num">
                                      <p:cBhvr>
                                        <p:cTn id="72" dur="1000" fill="hold"/>
                                        <p:tgtEl>
                                          <p:spTgt spid="5126"/>
                                        </p:tgtEl>
                                        <p:attrNameLst>
                                          <p:attrName>ppt_y</p:attrName>
                                        </p:attrNameLst>
                                      </p:cBhvr>
                                      <p:tavLst>
                                        <p:tav tm="0">
                                          <p:val>
                                            <p:strVal val="#ppt_y+.1"/>
                                          </p:val>
                                        </p:tav>
                                        <p:tav tm="100000">
                                          <p:val>
                                            <p:strVal val="#ppt_y"/>
                                          </p:val>
                                        </p:tav>
                                      </p:tavLst>
                                    </p:anim>
                                  </p:childTnLst>
                                </p:cTn>
                              </p:par>
                            </p:childTnLst>
                          </p:cTn>
                        </p:par>
                      </p:childTnLst>
                    </p:cTn>
                  </p:par>
                  <p:par>
                    <p:cTn id="73" fill="hold">
                      <p:stCondLst>
                        <p:cond delay="indefinite"/>
                      </p:stCondLst>
                      <p:childTnLst>
                        <p:par>
                          <p:cTn id="74" fill="hold">
                            <p:stCondLst>
                              <p:cond delay="0"/>
                            </p:stCondLst>
                            <p:childTnLst>
                              <p:par>
                                <p:cTn id="75" presetID="42" presetClass="entr" presetSubtype="0" fill="hold" grpId="0" nodeType="clickEffect">
                                  <p:stCondLst>
                                    <p:cond delay="0"/>
                                  </p:stCondLst>
                                  <p:childTnLst>
                                    <p:set>
                                      <p:cBhvr>
                                        <p:cTn id="76" dur="1" fill="hold">
                                          <p:stCondLst>
                                            <p:cond delay="0"/>
                                          </p:stCondLst>
                                        </p:cTn>
                                        <p:tgtEl>
                                          <p:spTgt spid="6"/>
                                        </p:tgtEl>
                                        <p:attrNameLst>
                                          <p:attrName>style.visibility</p:attrName>
                                        </p:attrNameLst>
                                      </p:cBhvr>
                                      <p:to>
                                        <p:strVal val="visible"/>
                                      </p:to>
                                    </p:set>
                                    <p:animEffect transition="in" filter="fade">
                                      <p:cBhvr>
                                        <p:cTn id="77" dur="1000"/>
                                        <p:tgtEl>
                                          <p:spTgt spid="6"/>
                                        </p:tgtEl>
                                      </p:cBhvr>
                                    </p:animEffect>
                                    <p:anim calcmode="lin" valueType="num">
                                      <p:cBhvr>
                                        <p:cTn id="78" dur="1000" fill="hold"/>
                                        <p:tgtEl>
                                          <p:spTgt spid="6"/>
                                        </p:tgtEl>
                                        <p:attrNameLst>
                                          <p:attrName>ppt_x</p:attrName>
                                        </p:attrNameLst>
                                      </p:cBhvr>
                                      <p:tavLst>
                                        <p:tav tm="0">
                                          <p:val>
                                            <p:strVal val="#ppt_x"/>
                                          </p:val>
                                        </p:tav>
                                        <p:tav tm="100000">
                                          <p:val>
                                            <p:strVal val="#ppt_x"/>
                                          </p:val>
                                        </p:tav>
                                      </p:tavLst>
                                    </p:anim>
                                    <p:anim calcmode="lin" valueType="num">
                                      <p:cBhvr>
                                        <p:cTn id="7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p:bldP spid="6" grpId="0"/>
      <p:bldP spid="7" grpId="0"/>
      <p:bldP spid="8"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ctrTitle"/>
          </p:nvPr>
        </p:nvSpPr>
        <p:spPr>
          <a:xfrm>
            <a:off x="-5613" y="505915"/>
            <a:ext cx="1944216" cy="594066"/>
          </a:xfrm>
        </p:spPr>
        <p:txBody>
          <a:bodyPr>
            <a:normAutofit/>
          </a:bodyPr>
          <a:lstStyle/>
          <a:p>
            <a:pPr algn="l"/>
            <a:r>
              <a:rPr lang="cs-CZ" sz="2500" b="1" dirty="0">
                <a:latin typeface="Times New Roman" pitchFamily="18" charset="0"/>
                <a:cs typeface="Times New Roman" pitchFamily="18" charset="0"/>
              </a:rPr>
              <a:t>6</a:t>
            </a:r>
            <a:r>
              <a:rPr lang="cs-CZ" sz="2500" b="1" dirty="0" smtClean="0">
                <a:latin typeface="Times New Roman" pitchFamily="18" charset="0"/>
                <a:cs typeface="Times New Roman" pitchFamily="18" charset="0"/>
              </a:rPr>
              <a:t>.7 CLIL</a:t>
            </a:r>
            <a:endParaRPr lang="cs-CZ" sz="2500" b="1" dirty="0">
              <a:latin typeface="Times New Roman" pitchFamily="18" charset="0"/>
              <a:cs typeface="Times New Roman" pitchFamily="18" charset="0"/>
            </a:endParaRPr>
          </a:p>
        </p:txBody>
      </p:sp>
      <p:sp>
        <p:nvSpPr>
          <p:cNvPr id="11" name="TextovéPole 10">
            <a:hlinkClick r:id="rId3"/>
          </p:cNvPr>
          <p:cNvSpPr txBox="1"/>
          <p:nvPr/>
        </p:nvSpPr>
        <p:spPr>
          <a:xfrm>
            <a:off x="6516216" y="3867895"/>
            <a:ext cx="2304256" cy="461665"/>
          </a:xfrm>
          <a:prstGeom prst="rect">
            <a:avLst/>
          </a:prstGeom>
          <a:noFill/>
        </p:spPr>
        <p:txBody>
          <a:bodyPr wrap="square" rtlCol="0">
            <a:spAutoFit/>
          </a:bodyPr>
          <a:lstStyle/>
          <a:p>
            <a:endParaRPr lang="cs-CZ" sz="1200" dirty="0" smtClean="0"/>
          </a:p>
          <a:p>
            <a:endParaRPr lang="cs-CZ" sz="1200" dirty="0"/>
          </a:p>
        </p:txBody>
      </p:sp>
      <p:sp>
        <p:nvSpPr>
          <p:cNvPr id="17" name="TextovéPole 16"/>
          <p:cNvSpPr txBox="1"/>
          <p:nvPr/>
        </p:nvSpPr>
        <p:spPr>
          <a:xfrm>
            <a:off x="0" y="0"/>
            <a:ext cx="9144000" cy="492443"/>
          </a:xfrm>
          <a:prstGeom prst="rect">
            <a:avLst/>
          </a:prstGeom>
          <a:solidFill>
            <a:schemeClr val="accent6">
              <a:lumMod val="40000"/>
              <a:lumOff val="60000"/>
            </a:schemeClr>
          </a:solidFill>
        </p:spPr>
        <p:txBody>
          <a:bodyPr wrap="square" rtlCol="0">
            <a:spAutoFit/>
          </a:bodyPr>
          <a:lstStyle/>
          <a:p>
            <a:r>
              <a:rPr lang="cs-CZ" sz="1200" b="1" dirty="0" smtClean="0">
                <a:solidFill>
                  <a:schemeClr val="accent3">
                    <a:lumMod val="50000"/>
                  </a:schemeClr>
                </a:solidFill>
                <a:latin typeface="Times New Roman" pitchFamily="18" charset="0"/>
                <a:cs typeface="Times New Roman" pitchFamily="18" charset="0"/>
              </a:rPr>
              <a:t>Elektronická  učebnice - II. stupeň        </a:t>
            </a:r>
            <a:r>
              <a:rPr lang="cs-CZ" sz="1000" dirty="0" smtClean="0">
                <a:solidFill>
                  <a:schemeClr val="accent3">
                    <a:lumMod val="50000"/>
                  </a:schemeClr>
                </a:solidFill>
                <a:latin typeface="Times New Roman" pitchFamily="18" charset="0"/>
                <a:cs typeface="Times New Roman" pitchFamily="18" charset="0"/>
              </a:rPr>
              <a:t>Základní škola Děčín VI, Na Stráni 879/2  – příspěvková organizace                                                                      </a:t>
            </a:r>
            <a:r>
              <a:rPr lang="cs-CZ" sz="1600" b="1" dirty="0" err="1" smtClean="0">
                <a:solidFill>
                  <a:schemeClr val="accent3">
                    <a:lumMod val="50000"/>
                  </a:schemeClr>
                </a:solidFill>
                <a:latin typeface="Times New Roman" pitchFamily="18" charset="0"/>
                <a:cs typeface="Times New Roman" pitchFamily="18" charset="0"/>
              </a:rPr>
              <a:t>History</a:t>
            </a:r>
            <a:endParaRPr lang="cs-CZ" sz="1600" b="1" dirty="0" smtClean="0">
              <a:solidFill>
                <a:schemeClr val="accent3">
                  <a:lumMod val="50000"/>
                </a:schemeClr>
              </a:solidFill>
              <a:latin typeface="Times New Roman" pitchFamily="18" charset="0"/>
              <a:cs typeface="Times New Roman" pitchFamily="18" charset="0"/>
            </a:endParaRPr>
          </a:p>
          <a:p>
            <a:endParaRPr lang="cs-CZ" sz="1000" dirty="0">
              <a:latin typeface="Times New Roman" pitchFamily="18" charset="0"/>
              <a:cs typeface="Times New Roman" pitchFamily="18" charset="0"/>
            </a:endParaRPr>
          </a:p>
        </p:txBody>
      </p:sp>
      <p:sp>
        <p:nvSpPr>
          <p:cNvPr id="3" name="TextovéPole 2"/>
          <p:cNvSpPr txBox="1"/>
          <p:nvPr/>
        </p:nvSpPr>
        <p:spPr>
          <a:xfrm>
            <a:off x="3491879" y="627534"/>
            <a:ext cx="5498973" cy="4401205"/>
          </a:xfrm>
          <a:prstGeom prst="rect">
            <a:avLst/>
          </a:prstGeom>
          <a:gradFill flip="none" rotWithShape="1">
            <a:gsLst>
              <a:gs pos="0">
                <a:srgbClr val="009900">
                  <a:tint val="66000"/>
                  <a:satMod val="160000"/>
                </a:srgbClr>
              </a:gs>
              <a:gs pos="50000">
                <a:srgbClr val="009900">
                  <a:tint val="44500"/>
                  <a:satMod val="160000"/>
                </a:srgbClr>
              </a:gs>
              <a:gs pos="100000">
                <a:srgbClr val="009900">
                  <a:tint val="23500"/>
                  <a:satMod val="160000"/>
                </a:srgbClr>
              </a:gs>
            </a:gsLst>
            <a:lin ang="0" scaled="1"/>
            <a:tileRect/>
          </a:gradFill>
          <a:ln>
            <a:solidFill>
              <a:srgbClr val="000000"/>
            </a:solidFill>
          </a:ln>
          <a:effectLst>
            <a:innerShdw blurRad="63500" dist="50800" dir="18900000">
              <a:prstClr val="black">
                <a:alpha val="50000"/>
              </a:prstClr>
            </a:innerShdw>
          </a:effectLst>
        </p:spPr>
        <p:txBody>
          <a:bodyPr wrap="square" rtlCol="0">
            <a:spAutoFit/>
          </a:bodyPr>
          <a:lstStyle/>
          <a:p>
            <a:pPr algn="just"/>
            <a:r>
              <a:rPr lang="en-GB" sz="1400" dirty="0" smtClean="0">
                <a:latin typeface="Times New Roman" pitchFamily="18" charset="0"/>
                <a:cs typeface="Times New Roman" pitchFamily="18" charset="0"/>
              </a:rPr>
              <a:t>The </a:t>
            </a:r>
            <a:r>
              <a:rPr lang="en-GB" sz="1400" b="1" dirty="0" smtClean="0">
                <a:latin typeface="Times New Roman" pitchFamily="18" charset="0"/>
                <a:cs typeface="Times New Roman" pitchFamily="18" charset="0"/>
              </a:rPr>
              <a:t>Olympic Games</a:t>
            </a:r>
            <a:r>
              <a:rPr lang="en-GB" sz="1400" dirty="0" smtClean="0">
                <a:latin typeface="Times New Roman" pitchFamily="18" charset="0"/>
                <a:cs typeface="Times New Roman" pitchFamily="18" charset="0"/>
              </a:rPr>
              <a:t> were a series of athletic competitions among representatives of city-states of Ancient Greece. They were held in </a:t>
            </a:r>
            <a:r>
              <a:rPr lang="en-GB" sz="1400" dirty="0" err="1" smtClean="0">
                <a:latin typeface="Times New Roman" pitchFamily="18" charset="0"/>
                <a:cs typeface="Times New Roman" pitchFamily="18" charset="0"/>
              </a:rPr>
              <a:t>honor</a:t>
            </a:r>
            <a:r>
              <a:rPr lang="en-GB" sz="1400" dirty="0" smtClean="0">
                <a:latin typeface="Times New Roman" pitchFamily="18" charset="0"/>
                <a:cs typeface="Times New Roman" pitchFamily="18" charset="0"/>
              </a:rPr>
              <a:t> of Zeus, and the Greeks gave them a mythological origin. Historical records indicate that they began in 776 BC in Olympia. They continued to be celebrated when Greece came under Roman rule, until the emperor Theodosius I. suppressed them in 394 AD as part of the campaign to impose Christianity as the state religion of Rome. The games were usually held every four years, or </a:t>
            </a:r>
            <a:r>
              <a:rPr lang="en-GB" sz="1400" i="1" dirty="0" err="1" smtClean="0">
                <a:latin typeface="Times New Roman" pitchFamily="18" charset="0"/>
                <a:cs typeface="Times New Roman" pitchFamily="18" charset="0"/>
              </a:rPr>
              <a:t>olympiad</a:t>
            </a:r>
            <a:r>
              <a:rPr lang="en-GB" sz="1400" dirty="0" smtClean="0">
                <a:latin typeface="Times New Roman" pitchFamily="18" charset="0"/>
                <a:cs typeface="Times New Roman" pitchFamily="18" charset="0"/>
              </a:rPr>
              <a:t>, which became a unit of time in historical chronologies. During the celebration of the games, an Olympic Truce was enacted so that athletes could travel from their countries to the games in safety. The prizes for the victors were wreaths of laurel leaves. The games became a political tool used by city-states to assert dominance over their rivals. Politicians would announce political alliances at the games, and in times of war, priests would offer sacrifices to the gods for victory. The games were also used to help spread Hellenistic culture throughout the Mediterranean. The Olympics also featured religious celebrations and artistic competitions. The statue of Zeus at Olympia was counted as one of the seven wonders of the ancient world. Sculptors and poets would congregate each </a:t>
            </a:r>
            <a:r>
              <a:rPr lang="en-GB" sz="1400" dirty="0" err="1" smtClean="0">
                <a:latin typeface="Times New Roman" pitchFamily="18" charset="0"/>
                <a:cs typeface="Times New Roman" pitchFamily="18" charset="0"/>
              </a:rPr>
              <a:t>olympiad</a:t>
            </a:r>
            <a:r>
              <a:rPr lang="en-GB" sz="1400" dirty="0" smtClean="0">
                <a:latin typeface="Times New Roman" pitchFamily="18" charset="0"/>
                <a:cs typeface="Times New Roman" pitchFamily="18" charset="0"/>
              </a:rPr>
              <a:t> to display their works of art to would-be patrons.</a:t>
            </a:r>
            <a:endParaRPr lang="en-GB" sz="1400" b="1" dirty="0" smtClean="0">
              <a:latin typeface="Times New Roman" pitchFamily="18" charset="0"/>
              <a:cs typeface="Times New Roman" pitchFamily="18" charset="0"/>
            </a:endParaRPr>
          </a:p>
        </p:txBody>
      </p:sp>
      <p:pic>
        <p:nvPicPr>
          <p:cNvPr id="614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62467" y="1320574"/>
            <a:ext cx="3247996" cy="159447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TextovéPole 3"/>
          <p:cNvSpPr txBox="1"/>
          <p:nvPr/>
        </p:nvSpPr>
        <p:spPr>
          <a:xfrm>
            <a:off x="768397" y="3010614"/>
            <a:ext cx="2036135" cy="276999"/>
          </a:xfrm>
          <a:prstGeom prst="rect">
            <a:avLst/>
          </a:prstGeom>
          <a:noFill/>
        </p:spPr>
        <p:txBody>
          <a:bodyPr wrap="none" rtlCol="0">
            <a:spAutoFit/>
          </a:bodyPr>
          <a:lstStyle/>
          <a:p>
            <a:r>
              <a:rPr lang="cs-CZ" sz="1200" dirty="0" smtClean="0">
                <a:latin typeface="Times New Roman" pitchFamily="18" charset="0"/>
                <a:cs typeface="Times New Roman" pitchFamily="18" charset="0"/>
              </a:rPr>
              <a:t>Stadium </a:t>
            </a:r>
            <a:r>
              <a:rPr lang="cs-CZ" sz="1200" dirty="0">
                <a:latin typeface="Times New Roman" pitchFamily="18" charset="0"/>
                <a:cs typeface="Times New Roman" pitchFamily="18" charset="0"/>
              </a:rPr>
              <a:t>in Olympia, </a:t>
            </a:r>
            <a:r>
              <a:rPr lang="cs-CZ" sz="1200" dirty="0" err="1" smtClean="0">
                <a:latin typeface="Times New Roman" pitchFamily="18" charset="0"/>
                <a:cs typeface="Times New Roman" pitchFamily="18" charset="0"/>
              </a:rPr>
              <a:t>Greece</a:t>
            </a:r>
            <a:r>
              <a:rPr lang="cs-CZ" sz="1200" dirty="0" smtClean="0">
                <a:latin typeface="Times New Roman" pitchFamily="18" charset="0"/>
                <a:cs typeface="Times New Roman" pitchFamily="18" charset="0"/>
              </a:rPr>
              <a:t>.</a:t>
            </a:r>
            <a:endParaRPr lang="cs-CZ" sz="1200" b="1" dirty="0" smtClean="0">
              <a:latin typeface="Times New Roman" pitchFamily="18" charset="0"/>
              <a:cs typeface="Times New Roman" pitchFamily="18" charset="0"/>
            </a:endParaRPr>
          </a:p>
        </p:txBody>
      </p:sp>
      <p:pic>
        <p:nvPicPr>
          <p:cNvPr id="6147"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56694" y="3884612"/>
            <a:ext cx="1659541" cy="11088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ctrTitle"/>
          </p:nvPr>
        </p:nvSpPr>
        <p:spPr>
          <a:xfrm>
            <a:off x="0" y="492443"/>
            <a:ext cx="2916832" cy="594066"/>
          </a:xfrm>
        </p:spPr>
        <p:txBody>
          <a:bodyPr>
            <a:normAutofit/>
          </a:bodyPr>
          <a:lstStyle/>
          <a:p>
            <a:pPr algn="l"/>
            <a:r>
              <a:rPr lang="cs-CZ" sz="2500" b="1" dirty="0">
                <a:latin typeface="Times New Roman" pitchFamily="18" charset="0"/>
                <a:cs typeface="Times New Roman" pitchFamily="18" charset="0"/>
              </a:rPr>
              <a:t>6</a:t>
            </a:r>
            <a:r>
              <a:rPr lang="cs-CZ" sz="2500" b="1" dirty="0" smtClean="0">
                <a:latin typeface="Times New Roman" pitchFamily="18" charset="0"/>
                <a:cs typeface="Times New Roman" pitchFamily="18" charset="0"/>
              </a:rPr>
              <a:t>.8</a:t>
            </a:r>
            <a:r>
              <a:rPr lang="cs-CZ" sz="2800" b="1" dirty="0" smtClean="0">
                <a:latin typeface="Times New Roman" pitchFamily="18" charset="0"/>
                <a:cs typeface="Times New Roman" pitchFamily="18" charset="0"/>
              </a:rPr>
              <a:t> </a:t>
            </a:r>
            <a:r>
              <a:rPr lang="cs-CZ" sz="2500" b="1" dirty="0" smtClean="0">
                <a:latin typeface="Times New Roman" pitchFamily="18" charset="0"/>
                <a:cs typeface="Times New Roman" pitchFamily="18" charset="0"/>
              </a:rPr>
              <a:t>Test znalostí</a:t>
            </a:r>
            <a:endParaRPr lang="cs-CZ" sz="2500" b="1" dirty="0">
              <a:latin typeface="Times New Roman" pitchFamily="18" charset="0"/>
              <a:cs typeface="Times New Roman" pitchFamily="18" charset="0"/>
            </a:endParaRPr>
          </a:p>
        </p:txBody>
      </p:sp>
      <p:sp>
        <p:nvSpPr>
          <p:cNvPr id="11" name="TextovéPole 10">
            <a:hlinkClick r:id="rId3"/>
          </p:cNvPr>
          <p:cNvSpPr txBox="1"/>
          <p:nvPr/>
        </p:nvSpPr>
        <p:spPr>
          <a:xfrm>
            <a:off x="6516216" y="3867895"/>
            <a:ext cx="2304256" cy="461665"/>
          </a:xfrm>
          <a:prstGeom prst="rect">
            <a:avLst/>
          </a:prstGeom>
          <a:noFill/>
        </p:spPr>
        <p:txBody>
          <a:bodyPr wrap="square" rtlCol="0">
            <a:spAutoFit/>
          </a:bodyPr>
          <a:lstStyle/>
          <a:p>
            <a:endParaRPr lang="cs-CZ" sz="1200" dirty="0" smtClean="0"/>
          </a:p>
          <a:p>
            <a:endParaRPr lang="cs-CZ" sz="1200" dirty="0"/>
          </a:p>
        </p:txBody>
      </p:sp>
      <p:sp>
        <p:nvSpPr>
          <p:cNvPr id="13" name="TextovéPole 12"/>
          <p:cNvSpPr txBox="1"/>
          <p:nvPr/>
        </p:nvSpPr>
        <p:spPr>
          <a:xfrm>
            <a:off x="7092280" y="1203598"/>
            <a:ext cx="1440160" cy="246221"/>
          </a:xfrm>
          <a:prstGeom prst="rect">
            <a:avLst/>
          </a:prstGeom>
          <a:noFill/>
        </p:spPr>
        <p:txBody>
          <a:bodyPr wrap="square" rtlCol="0">
            <a:spAutoFit/>
          </a:bodyPr>
          <a:lstStyle/>
          <a:p>
            <a:pPr algn="ctr"/>
            <a:r>
              <a:rPr lang="cs-CZ" sz="1000" b="1" dirty="0" smtClean="0">
                <a:solidFill>
                  <a:srgbClr val="813763"/>
                </a:solidFill>
                <a:latin typeface="Times New Roman" pitchFamily="18" charset="0"/>
                <a:cs typeface="Times New Roman" pitchFamily="18" charset="0"/>
              </a:rPr>
              <a:t>Správné odpovědi</a:t>
            </a:r>
            <a:r>
              <a:rPr lang="cs-CZ" sz="1000" b="1" dirty="0" smtClean="0">
                <a:solidFill>
                  <a:srgbClr val="813763"/>
                </a:solidFill>
              </a:rPr>
              <a:t>:</a:t>
            </a:r>
            <a:endParaRPr lang="cs-CZ" sz="1000" b="1" dirty="0">
              <a:solidFill>
                <a:srgbClr val="813763"/>
              </a:solidFill>
            </a:endParaRPr>
          </a:p>
        </p:txBody>
      </p:sp>
      <p:graphicFrame>
        <p:nvGraphicFramePr>
          <p:cNvPr id="15" name="Tabulka 14"/>
          <p:cNvGraphicFramePr>
            <a:graphicFrameLocks noGrp="1"/>
          </p:cNvGraphicFramePr>
          <p:nvPr>
            <p:extLst>
              <p:ext uri="{D42A27DB-BD31-4B8C-83A1-F6EECF244321}">
                <p14:modId xmlns:p14="http://schemas.microsoft.com/office/powerpoint/2010/main" val="3115290898"/>
              </p:ext>
            </p:extLst>
          </p:nvPr>
        </p:nvGraphicFramePr>
        <p:xfrm>
          <a:off x="755576" y="1365995"/>
          <a:ext cx="6336704" cy="3078480"/>
        </p:xfrm>
        <a:graphic>
          <a:graphicData uri="http://schemas.openxmlformats.org/drawingml/2006/table">
            <a:tbl>
              <a:tblPr bandRow="1">
                <a:tableStyleId>{775DCB02-9BB8-47FD-8907-85C794F793BA}</a:tableStyleId>
              </a:tblPr>
              <a:tblGrid>
                <a:gridCol w="3048000"/>
                <a:gridCol w="3288704"/>
              </a:tblGrid>
              <a:tr h="370840">
                <a:tc>
                  <a:txBody>
                    <a:bodyPr/>
                    <a:lstStyle/>
                    <a:p>
                      <a:pPr marL="342900" indent="-342900" algn="l">
                        <a:buAutoNum type="arabicPeriod"/>
                      </a:pPr>
                      <a:r>
                        <a:rPr lang="cs-CZ" sz="1600" dirty="0" smtClean="0">
                          <a:latin typeface="Times New Roman" pitchFamily="18" charset="0"/>
                          <a:cs typeface="Times New Roman" pitchFamily="18" charset="0"/>
                        </a:rPr>
                        <a:t>Pojem</a:t>
                      </a:r>
                      <a:r>
                        <a:rPr lang="cs-CZ" sz="1600" baseline="0" dirty="0" smtClean="0">
                          <a:latin typeface="Times New Roman" pitchFamily="18" charset="0"/>
                          <a:cs typeface="Times New Roman" pitchFamily="18" charset="0"/>
                        </a:rPr>
                        <a:t> </a:t>
                      </a:r>
                      <a:r>
                        <a:rPr lang="cs-CZ" sz="1600" b="1" baseline="0" dirty="0" smtClean="0">
                          <a:latin typeface="Times New Roman" pitchFamily="18" charset="0"/>
                          <a:cs typeface="Times New Roman" pitchFamily="18" charset="0"/>
                        </a:rPr>
                        <a:t>alfabeta </a:t>
                      </a:r>
                      <a:r>
                        <a:rPr lang="cs-CZ" sz="1600" b="0" baseline="0" dirty="0" smtClean="0">
                          <a:latin typeface="Times New Roman" pitchFamily="18" charset="0"/>
                          <a:cs typeface="Times New Roman" pitchFamily="18" charset="0"/>
                        </a:rPr>
                        <a:t> označuje:</a:t>
                      </a:r>
                      <a:endParaRPr lang="cs-CZ" sz="1600" dirty="0" smtClean="0">
                        <a:latin typeface="Times New Roman" pitchFamily="18" charset="0"/>
                        <a:cs typeface="Times New Roman" pitchFamily="18" charset="0"/>
                      </a:endParaRPr>
                    </a:p>
                    <a:p>
                      <a:pPr marL="0" indent="0" algn="l">
                        <a:buNone/>
                      </a:pPr>
                      <a:endParaRPr lang="cs-CZ" sz="1200" dirty="0" smtClean="0">
                        <a:latin typeface="Times New Roman" pitchFamily="18" charset="0"/>
                        <a:cs typeface="Times New Roman" pitchFamily="18" charset="0"/>
                      </a:endParaRPr>
                    </a:p>
                    <a:p>
                      <a:pPr marL="342900" indent="-342900" algn="l"/>
                      <a:r>
                        <a:rPr lang="cs-CZ" sz="1200" dirty="0" smtClean="0">
                          <a:latin typeface="Times New Roman" pitchFamily="18" charset="0"/>
                          <a:cs typeface="Times New Roman" pitchFamily="18" charset="0"/>
                        </a:rPr>
                        <a:t>a/  řecký vodovod</a:t>
                      </a:r>
                    </a:p>
                    <a:p>
                      <a:pPr marL="342900" indent="-342900" algn="l"/>
                      <a:r>
                        <a:rPr lang="cs-CZ" sz="1200" dirty="0" smtClean="0">
                          <a:latin typeface="Times New Roman" pitchFamily="18" charset="0"/>
                          <a:cs typeface="Times New Roman" pitchFamily="18" charset="0"/>
                        </a:rPr>
                        <a:t>b/  římský vodovod</a:t>
                      </a:r>
                    </a:p>
                    <a:p>
                      <a:pPr marL="342900" indent="-342900" algn="l"/>
                      <a:r>
                        <a:rPr lang="cs-CZ" sz="1200" dirty="0" smtClean="0">
                          <a:latin typeface="Times New Roman" pitchFamily="18" charset="0"/>
                          <a:cs typeface="Times New Roman" pitchFamily="18" charset="0"/>
                        </a:rPr>
                        <a:t>c/  řeckou abecedu</a:t>
                      </a:r>
                    </a:p>
                    <a:p>
                      <a:pPr marL="342900" indent="-342900" algn="l"/>
                      <a:r>
                        <a:rPr lang="cs-CZ" sz="1200" dirty="0" smtClean="0">
                          <a:latin typeface="Times New Roman" pitchFamily="18" charset="0"/>
                          <a:cs typeface="Times New Roman" pitchFamily="18" charset="0"/>
                        </a:rPr>
                        <a:t>d/</a:t>
                      </a:r>
                      <a:r>
                        <a:rPr lang="cs-CZ" sz="1200" baseline="0" dirty="0" smtClean="0">
                          <a:latin typeface="Times New Roman" pitchFamily="18" charset="0"/>
                          <a:cs typeface="Times New Roman" pitchFamily="18" charset="0"/>
                        </a:rPr>
                        <a:t>  římskou abecedu</a:t>
                      </a:r>
                      <a:endParaRPr lang="cs-CZ" dirty="0">
                        <a:latin typeface="Times New Roman" pitchFamily="18" charset="0"/>
                        <a:cs typeface="Times New Roman"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path path="circle">
                        <a:fillToRect l="50000" t="50000" r="50000" b="50000"/>
                      </a:path>
                      <a:tileRect/>
                    </a:gradFill>
                  </a:tcPr>
                </a:tc>
                <a:tc>
                  <a:txBody>
                    <a:bodyPr/>
                    <a:lstStyle/>
                    <a:p>
                      <a:pPr marL="342900" indent="-342900" algn="l">
                        <a:buAutoNum type="arabicPeriod" startAt="3"/>
                      </a:pPr>
                      <a:r>
                        <a:rPr lang="cs-CZ" sz="1600" dirty="0" smtClean="0">
                          <a:latin typeface="Times New Roman" pitchFamily="18" charset="0"/>
                          <a:cs typeface="Times New Roman" pitchFamily="18" charset="0"/>
                        </a:rPr>
                        <a:t>Olympijské</a:t>
                      </a:r>
                      <a:r>
                        <a:rPr lang="cs-CZ" sz="1600" baseline="0" dirty="0" smtClean="0">
                          <a:latin typeface="Times New Roman" pitchFamily="18" charset="0"/>
                          <a:cs typeface="Times New Roman" pitchFamily="18" charset="0"/>
                        </a:rPr>
                        <a:t> hry mají svůj původ:</a:t>
                      </a:r>
                      <a:endParaRPr lang="cs-CZ" sz="1600" dirty="0" smtClean="0">
                        <a:latin typeface="Times New Roman" pitchFamily="18" charset="0"/>
                        <a:cs typeface="Times New Roman" pitchFamily="18" charset="0"/>
                      </a:endParaRPr>
                    </a:p>
                    <a:p>
                      <a:pPr marL="0" indent="0" algn="l">
                        <a:buNone/>
                      </a:pPr>
                      <a:endParaRPr lang="cs-CZ" sz="1600" dirty="0" smtClean="0">
                        <a:latin typeface="Times New Roman" pitchFamily="18" charset="0"/>
                        <a:cs typeface="Times New Roman" pitchFamily="18" charset="0"/>
                      </a:endParaRPr>
                    </a:p>
                    <a:p>
                      <a:pPr marL="342900" indent="-342900" algn="l"/>
                      <a:r>
                        <a:rPr lang="cs-CZ" sz="1200" dirty="0" smtClean="0">
                          <a:latin typeface="Times New Roman" pitchFamily="18" charset="0"/>
                          <a:cs typeface="Times New Roman" pitchFamily="18" charset="0"/>
                        </a:rPr>
                        <a:t>a/  v Římě</a:t>
                      </a:r>
                    </a:p>
                    <a:p>
                      <a:pPr marL="342900" indent="-342900" algn="l"/>
                      <a:r>
                        <a:rPr lang="cs-CZ" sz="1200" dirty="0" smtClean="0">
                          <a:latin typeface="Times New Roman" pitchFamily="18" charset="0"/>
                          <a:cs typeface="Times New Roman" pitchFamily="18" charset="0"/>
                        </a:rPr>
                        <a:t>b/  v</a:t>
                      </a:r>
                      <a:r>
                        <a:rPr lang="cs-CZ" sz="1200" baseline="0" dirty="0" smtClean="0">
                          <a:latin typeface="Times New Roman" pitchFamily="18" charset="0"/>
                          <a:cs typeface="Times New Roman" pitchFamily="18" charset="0"/>
                        </a:rPr>
                        <a:t> Olympii</a:t>
                      </a:r>
                      <a:endParaRPr lang="cs-CZ" sz="1200" dirty="0" smtClean="0">
                        <a:latin typeface="Times New Roman" pitchFamily="18" charset="0"/>
                        <a:cs typeface="Times New Roman" pitchFamily="18" charset="0"/>
                      </a:endParaRPr>
                    </a:p>
                    <a:p>
                      <a:pPr marL="342900" indent="-342900" algn="l"/>
                      <a:r>
                        <a:rPr lang="cs-CZ" sz="1200" dirty="0" smtClean="0">
                          <a:latin typeface="Times New Roman" pitchFamily="18" charset="0"/>
                          <a:cs typeface="Times New Roman" pitchFamily="18" charset="0"/>
                        </a:rPr>
                        <a:t>c/  v Athénách</a:t>
                      </a:r>
                    </a:p>
                    <a:p>
                      <a:pPr marL="342900" indent="-342900" algn="l"/>
                      <a:r>
                        <a:rPr lang="cs-CZ" sz="1200" dirty="0" smtClean="0">
                          <a:latin typeface="Times New Roman" pitchFamily="18" charset="0"/>
                          <a:cs typeface="Times New Roman" pitchFamily="18" charset="0"/>
                        </a:rPr>
                        <a:t>d/  v Miláně</a:t>
                      </a:r>
                      <a:endParaRPr lang="cs-CZ" dirty="0">
                        <a:latin typeface="Times New Roman" pitchFamily="18" charset="0"/>
                        <a:cs typeface="Times New Roman"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path path="circle">
                        <a:fillToRect l="50000" t="50000" r="50000" b="50000"/>
                      </a:path>
                      <a:tileRect/>
                    </a:gradFill>
                  </a:tcPr>
                </a:tc>
              </a:tr>
              <a:tr h="370840">
                <a:tc>
                  <a:txBody>
                    <a:bodyPr/>
                    <a:lstStyle/>
                    <a:p>
                      <a:pPr marL="342900" indent="-342900" algn="l">
                        <a:buAutoNum type="arabicPeriod" startAt="2"/>
                      </a:pPr>
                      <a:r>
                        <a:rPr lang="cs-CZ" sz="1600" dirty="0" smtClean="0">
                          <a:latin typeface="Times New Roman" pitchFamily="18" charset="0"/>
                          <a:cs typeface="Times New Roman" pitchFamily="18" charset="0"/>
                        </a:rPr>
                        <a:t>Mezi</a:t>
                      </a:r>
                      <a:r>
                        <a:rPr lang="cs-CZ" sz="1600" baseline="0" dirty="0" smtClean="0">
                          <a:latin typeface="Times New Roman" pitchFamily="18" charset="0"/>
                          <a:cs typeface="Times New Roman" pitchFamily="18" charset="0"/>
                        </a:rPr>
                        <a:t> antické druhy sloupů </a:t>
                      </a:r>
                      <a:r>
                        <a:rPr lang="cs-CZ" sz="1600" b="1" baseline="0" dirty="0" smtClean="0">
                          <a:latin typeface="Times New Roman" pitchFamily="18" charset="0"/>
                          <a:cs typeface="Times New Roman" pitchFamily="18" charset="0"/>
                        </a:rPr>
                        <a:t>nepatří</a:t>
                      </a:r>
                      <a:r>
                        <a:rPr lang="cs-CZ" sz="1600" baseline="0" dirty="0" smtClean="0">
                          <a:latin typeface="Times New Roman" pitchFamily="18" charset="0"/>
                          <a:cs typeface="Times New Roman" pitchFamily="18" charset="0"/>
                        </a:rPr>
                        <a:t>: </a:t>
                      </a:r>
                      <a:endParaRPr lang="cs-CZ" sz="1600" dirty="0" smtClean="0">
                        <a:latin typeface="Times New Roman" pitchFamily="18" charset="0"/>
                        <a:cs typeface="Times New Roman" pitchFamily="18" charset="0"/>
                      </a:endParaRPr>
                    </a:p>
                    <a:p>
                      <a:pPr marL="0" indent="0" algn="l">
                        <a:buNone/>
                      </a:pPr>
                      <a:endParaRPr lang="cs-CZ" sz="1200" dirty="0" smtClean="0">
                        <a:latin typeface="Times New Roman" pitchFamily="18" charset="0"/>
                        <a:cs typeface="Times New Roman" pitchFamily="18" charset="0"/>
                      </a:endParaRPr>
                    </a:p>
                    <a:p>
                      <a:pPr marL="342900" indent="-342900" algn="l"/>
                      <a:r>
                        <a:rPr lang="cs-CZ" sz="1200" dirty="0" smtClean="0">
                          <a:latin typeface="Times New Roman" pitchFamily="18" charset="0"/>
                          <a:cs typeface="Times New Roman" pitchFamily="18" charset="0"/>
                        </a:rPr>
                        <a:t>a/  dórský</a:t>
                      </a:r>
                    </a:p>
                    <a:p>
                      <a:pPr marL="342900" indent="-342900" algn="l"/>
                      <a:r>
                        <a:rPr lang="cs-CZ" sz="1200" dirty="0" smtClean="0">
                          <a:latin typeface="Times New Roman" pitchFamily="18" charset="0"/>
                          <a:cs typeface="Times New Roman" pitchFamily="18" charset="0"/>
                        </a:rPr>
                        <a:t>b/  iónský</a:t>
                      </a:r>
                    </a:p>
                    <a:p>
                      <a:pPr marL="342900" indent="-342900" algn="l"/>
                      <a:r>
                        <a:rPr lang="cs-CZ" sz="1200" dirty="0" smtClean="0">
                          <a:latin typeface="Times New Roman" pitchFamily="18" charset="0"/>
                          <a:cs typeface="Times New Roman" pitchFamily="18" charset="0"/>
                        </a:rPr>
                        <a:t>c/  korintský</a:t>
                      </a:r>
                    </a:p>
                    <a:p>
                      <a:pPr marL="342900" indent="-342900" algn="l"/>
                      <a:r>
                        <a:rPr lang="cs-CZ" sz="1200" dirty="0" smtClean="0">
                          <a:latin typeface="Times New Roman" pitchFamily="18" charset="0"/>
                          <a:cs typeface="Times New Roman" pitchFamily="18" charset="0"/>
                        </a:rPr>
                        <a:t>d/  </a:t>
                      </a:r>
                      <a:r>
                        <a:rPr lang="cs-CZ" sz="1200" dirty="0" err="1" smtClean="0">
                          <a:latin typeface="Times New Roman" pitchFamily="18" charset="0"/>
                          <a:cs typeface="Times New Roman" pitchFamily="18" charset="0"/>
                        </a:rPr>
                        <a:t>achajský</a:t>
                      </a:r>
                      <a:endParaRPr lang="cs-CZ" sz="1200" dirty="0" smtClean="0">
                        <a:latin typeface="Times New Roman" pitchFamily="18" charset="0"/>
                        <a:cs typeface="Times New Roman" pitchFamily="18" charset="0"/>
                      </a:endParaRPr>
                    </a:p>
                    <a:p>
                      <a:endParaRPr lang="cs-CZ" dirty="0">
                        <a:latin typeface="Times New Roman" pitchFamily="18" charset="0"/>
                        <a:cs typeface="Times New Roman"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path path="circle">
                        <a:fillToRect l="50000" t="50000" r="50000" b="50000"/>
                      </a:path>
                      <a:tileRect/>
                    </a:gradFill>
                  </a:tcPr>
                </a:tc>
                <a:tc>
                  <a:txBody>
                    <a:bodyPr/>
                    <a:lstStyle/>
                    <a:p>
                      <a:pPr marL="342900" marR="0" indent="-342900" algn="l" defTabSz="914400" rtl="0" eaLnBrk="1" fontAlgn="auto" latinLnBrk="0" hangingPunct="1">
                        <a:lnSpc>
                          <a:spcPct val="100000"/>
                        </a:lnSpc>
                        <a:spcBef>
                          <a:spcPts val="0"/>
                        </a:spcBef>
                        <a:spcAft>
                          <a:spcPts val="0"/>
                        </a:spcAft>
                        <a:buClrTx/>
                        <a:buSzTx/>
                        <a:buFontTx/>
                        <a:buAutoNum type="arabicPeriod" startAt="4"/>
                        <a:tabLst/>
                        <a:defRPr/>
                      </a:pPr>
                      <a:r>
                        <a:rPr lang="cs-CZ" sz="1600" dirty="0" smtClean="0">
                          <a:latin typeface="Times New Roman" pitchFamily="18" charset="0"/>
                          <a:cs typeface="Times New Roman" pitchFamily="18" charset="0"/>
                        </a:rPr>
                        <a:t>Autorem</a:t>
                      </a:r>
                      <a:r>
                        <a:rPr lang="cs-CZ" sz="1600" baseline="0" dirty="0" smtClean="0">
                          <a:latin typeface="Times New Roman" pitchFamily="18" charset="0"/>
                          <a:cs typeface="Times New Roman" pitchFamily="18" charset="0"/>
                        </a:rPr>
                        <a:t> známých eposů </a:t>
                      </a:r>
                      <a:r>
                        <a:rPr lang="cs-CZ" sz="1600" baseline="0" dirty="0" err="1" smtClean="0">
                          <a:latin typeface="Times New Roman" pitchFamily="18" charset="0"/>
                          <a:cs typeface="Times New Roman" pitchFamily="18" charset="0"/>
                        </a:rPr>
                        <a:t>Ílias</a:t>
                      </a:r>
                      <a:r>
                        <a:rPr lang="cs-CZ" sz="1600" baseline="0" dirty="0" smtClean="0">
                          <a:latin typeface="Times New Roman" pitchFamily="18" charset="0"/>
                          <a:cs typeface="Times New Roman" pitchFamily="18" charset="0"/>
                        </a:rPr>
                        <a:t> a </a:t>
                      </a:r>
                      <a:r>
                        <a:rPr lang="cs-CZ" sz="1600" baseline="0" dirty="0" err="1" smtClean="0">
                          <a:latin typeface="Times New Roman" pitchFamily="18" charset="0"/>
                          <a:cs typeface="Times New Roman" pitchFamily="18" charset="0"/>
                        </a:rPr>
                        <a:t>Odysseia</a:t>
                      </a:r>
                      <a:r>
                        <a:rPr lang="cs-CZ" sz="1600" baseline="0" dirty="0" smtClean="0">
                          <a:latin typeface="Times New Roman" pitchFamily="18" charset="0"/>
                          <a:cs typeface="Times New Roman" pitchFamily="18" charset="0"/>
                        </a:rPr>
                        <a:t> je:</a:t>
                      </a:r>
                    </a:p>
                    <a:p>
                      <a:pPr marL="0" marR="0" indent="0" algn="l" defTabSz="914400" rtl="0" eaLnBrk="1" fontAlgn="auto" latinLnBrk="0" hangingPunct="1">
                        <a:lnSpc>
                          <a:spcPct val="100000"/>
                        </a:lnSpc>
                        <a:spcBef>
                          <a:spcPts val="0"/>
                        </a:spcBef>
                        <a:spcAft>
                          <a:spcPts val="0"/>
                        </a:spcAft>
                        <a:buClrTx/>
                        <a:buSzTx/>
                        <a:buFontTx/>
                        <a:buNone/>
                        <a:tabLst/>
                        <a:defRPr/>
                      </a:pPr>
                      <a:endParaRPr lang="cs-CZ" sz="1600" dirty="0" smtClean="0">
                        <a:latin typeface="Times New Roman" pitchFamily="18" charset="0"/>
                        <a:cs typeface="Times New Roman" pitchFamily="18" charset="0"/>
                      </a:endParaRPr>
                    </a:p>
                    <a:p>
                      <a:pPr marL="0" marR="0" indent="0" algn="l" defTabSz="914400" rtl="0" eaLnBrk="1" fontAlgn="auto" latinLnBrk="0" hangingPunct="1">
                        <a:lnSpc>
                          <a:spcPct val="100000"/>
                        </a:lnSpc>
                        <a:spcBef>
                          <a:spcPts val="0"/>
                        </a:spcBef>
                        <a:spcAft>
                          <a:spcPts val="0"/>
                        </a:spcAft>
                        <a:buClrTx/>
                        <a:buSzTx/>
                        <a:buFontTx/>
                        <a:buNone/>
                        <a:tabLst/>
                        <a:defRPr/>
                      </a:pPr>
                      <a:r>
                        <a:rPr lang="cs-CZ" sz="1200" dirty="0" smtClean="0">
                          <a:latin typeface="Times New Roman" pitchFamily="18" charset="0"/>
                          <a:cs typeface="Times New Roman" pitchFamily="18" charset="0"/>
                        </a:rPr>
                        <a:t>a/  Hérodotos</a:t>
                      </a:r>
                    </a:p>
                    <a:p>
                      <a:pPr marL="0" marR="0" indent="0" algn="l" defTabSz="914400" rtl="0" eaLnBrk="1" fontAlgn="auto" latinLnBrk="0" hangingPunct="1">
                        <a:lnSpc>
                          <a:spcPct val="100000"/>
                        </a:lnSpc>
                        <a:spcBef>
                          <a:spcPts val="0"/>
                        </a:spcBef>
                        <a:spcAft>
                          <a:spcPts val="0"/>
                        </a:spcAft>
                        <a:buClrTx/>
                        <a:buSzTx/>
                        <a:buFontTx/>
                        <a:buNone/>
                        <a:tabLst/>
                        <a:defRPr/>
                      </a:pPr>
                      <a:r>
                        <a:rPr lang="cs-CZ" sz="1200" dirty="0" smtClean="0">
                          <a:latin typeface="Times New Roman" pitchFamily="18" charset="0"/>
                          <a:cs typeface="Times New Roman" pitchFamily="18" charset="0"/>
                        </a:rPr>
                        <a:t>b/  Hippokrates</a:t>
                      </a:r>
                    </a:p>
                    <a:p>
                      <a:pPr marL="0" marR="0" indent="0" algn="l" defTabSz="914400" rtl="0" eaLnBrk="1" fontAlgn="auto" latinLnBrk="0" hangingPunct="1">
                        <a:lnSpc>
                          <a:spcPct val="100000"/>
                        </a:lnSpc>
                        <a:spcBef>
                          <a:spcPts val="0"/>
                        </a:spcBef>
                        <a:spcAft>
                          <a:spcPts val="0"/>
                        </a:spcAft>
                        <a:buClrTx/>
                        <a:buSzTx/>
                        <a:buFontTx/>
                        <a:buNone/>
                        <a:tabLst/>
                        <a:defRPr/>
                      </a:pPr>
                      <a:r>
                        <a:rPr lang="cs-CZ" sz="1200" dirty="0" smtClean="0">
                          <a:latin typeface="Times New Roman" pitchFamily="18" charset="0"/>
                          <a:cs typeface="Times New Roman" pitchFamily="18" charset="0"/>
                        </a:rPr>
                        <a:t>c/  Homér</a:t>
                      </a:r>
                      <a:endParaRPr lang="cs-CZ" sz="1200" baseline="0" dirty="0" smtClean="0">
                        <a:latin typeface="Times New Roman" pitchFamily="18" charset="0"/>
                        <a:cs typeface="Times New Roman" pitchFamily="18" charset="0"/>
                      </a:endParaRPr>
                    </a:p>
                    <a:p>
                      <a:pPr marL="0" marR="0" indent="0" algn="l" defTabSz="914400" rtl="0" eaLnBrk="1" fontAlgn="auto" latinLnBrk="0" hangingPunct="1">
                        <a:lnSpc>
                          <a:spcPct val="100000"/>
                        </a:lnSpc>
                        <a:spcBef>
                          <a:spcPts val="0"/>
                        </a:spcBef>
                        <a:spcAft>
                          <a:spcPts val="0"/>
                        </a:spcAft>
                        <a:buClrTx/>
                        <a:buSzTx/>
                        <a:buFontTx/>
                        <a:buNone/>
                        <a:tabLst/>
                        <a:defRPr/>
                      </a:pPr>
                      <a:r>
                        <a:rPr lang="cs-CZ" sz="1200" baseline="0" dirty="0" smtClean="0">
                          <a:latin typeface="Times New Roman" pitchFamily="18" charset="0"/>
                          <a:cs typeface="Times New Roman" pitchFamily="18" charset="0"/>
                        </a:rPr>
                        <a:t>d/  </a:t>
                      </a:r>
                      <a:r>
                        <a:rPr lang="cs-CZ" sz="1200" baseline="0" dirty="0" err="1" smtClean="0">
                          <a:latin typeface="Times New Roman" pitchFamily="18" charset="0"/>
                          <a:cs typeface="Times New Roman" pitchFamily="18" charset="0"/>
                        </a:rPr>
                        <a:t>Hésiodos</a:t>
                      </a:r>
                      <a:endParaRPr lang="cs-CZ" sz="1600" dirty="0">
                        <a:latin typeface="Times New Roman" pitchFamily="18" charset="0"/>
                        <a:cs typeface="Times New Roman"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path path="circle">
                        <a:fillToRect l="50000" t="50000" r="50000" b="50000"/>
                      </a:path>
                      <a:tileRect/>
                    </a:gradFill>
                  </a:tcPr>
                </a:tc>
              </a:tr>
            </a:tbl>
          </a:graphicData>
        </a:graphic>
      </p:graphicFrame>
      <p:sp>
        <p:nvSpPr>
          <p:cNvPr id="16" name="TextovéPole 15"/>
          <p:cNvSpPr txBox="1"/>
          <p:nvPr/>
        </p:nvSpPr>
        <p:spPr>
          <a:xfrm>
            <a:off x="7596336" y="1419622"/>
            <a:ext cx="504056" cy="1200329"/>
          </a:xfrm>
          <a:prstGeom prst="rect">
            <a:avLst/>
          </a:prstGeom>
          <a:noFill/>
        </p:spPr>
        <p:txBody>
          <a:bodyPr wrap="square" rtlCol="0">
            <a:spAutoFit/>
          </a:bodyPr>
          <a:lstStyle/>
          <a:p>
            <a:pPr marL="228600" indent="-228600">
              <a:buAutoNum type="arabicPeriod"/>
            </a:pPr>
            <a:endParaRPr lang="cs-CZ" sz="1200" dirty="0" smtClean="0"/>
          </a:p>
          <a:p>
            <a:pPr marL="228600" indent="-228600">
              <a:buAutoNum type="arabicPeriod"/>
            </a:pPr>
            <a:r>
              <a:rPr lang="cs-CZ" sz="1200" dirty="0">
                <a:latin typeface="Times New Roman" pitchFamily="18" charset="0"/>
                <a:cs typeface="Times New Roman" pitchFamily="18" charset="0"/>
              </a:rPr>
              <a:t>c</a:t>
            </a:r>
            <a:endParaRPr lang="cs-CZ" sz="1200" dirty="0" smtClean="0">
              <a:latin typeface="Times New Roman" pitchFamily="18" charset="0"/>
              <a:cs typeface="Times New Roman" pitchFamily="18" charset="0"/>
            </a:endParaRPr>
          </a:p>
          <a:p>
            <a:pPr marL="228600" indent="-228600">
              <a:buAutoNum type="arabicPeriod"/>
            </a:pPr>
            <a:r>
              <a:rPr lang="cs-CZ" sz="1200" dirty="0">
                <a:latin typeface="Times New Roman" pitchFamily="18" charset="0"/>
                <a:cs typeface="Times New Roman" pitchFamily="18" charset="0"/>
              </a:rPr>
              <a:t>d</a:t>
            </a:r>
            <a:endParaRPr lang="cs-CZ" sz="1200" dirty="0" smtClean="0">
              <a:latin typeface="Times New Roman" pitchFamily="18" charset="0"/>
              <a:cs typeface="Times New Roman" pitchFamily="18" charset="0"/>
            </a:endParaRPr>
          </a:p>
          <a:p>
            <a:pPr marL="228600" indent="-228600">
              <a:buAutoNum type="arabicPeriod"/>
            </a:pPr>
            <a:r>
              <a:rPr lang="cs-CZ" sz="1200" dirty="0">
                <a:latin typeface="Times New Roman" pitchFamily="18" charset="0"/>
                <a:cs typeface="Times New Roman" pitchFamily="18" charset="0"/>
              </a:rPr>
              <a:t>b</a:t>
            </a:r>
            <a:endParaRPr lang="cs-CZ" sz="1200" dirty="0" smtClean="0">
              <a:latin typeface="Times New Roman" pitchFamily="18" charset="0"/>
              <a:cs typeface="Times New Roman" pitchFamily="18" charset="0"/>
            </a:endParaRPr>
          </a:p>
          <a:p>
            <a:pPr marL="228600" indent="-228600">
              <a:buAutoNum type="arabicPeriod"/>
            </a:pPr>
            <a:r>
              <a:rPr lang="cs-CZ" sz="1200" dirty="0">
                <a:latin typeface="Times New Roman" pitchFamily="18" charset="0"/>
                <a:cs typeface="Times New Roman" pitchFamily="18" charset="0"/>
              </a:rPr>
              <a:t>c</a:t>
            </a:r>
            <a:endParaRPr lang="cs-CZ" sz="1200" dirty="0" smtClean="0">
              <a:latin typeface="Times New Roman" pitchFamily="18" charset="0"/>
              <a:cs typeface="Times New Roman" pitchFamily="18" charset="0"/>
            </a:endParaRPr>
          </a:p>
          <a:p>
            <a:pPr marL="228600" indent="-228600"/>
            <a:endParaRPr lang="cs-CZ" sz="1200" dirty="0"/>
          </a:p>
        </p:txBody>
      </p:sp>
      <p:sp>
        <p:nvSpPr>
          <p:cNvPr id="17" name="TextovéPole 16"/>
          <p:cNvSpPr txBox="1"/>
          <p:nvPr/>
        </p:nvSpPr>
        <p:spPr>
          <a:xfrm>
            <a:off x="7532712" y="4236318"/>
            <a:ext cx="1440160" cy="307777"/>
          </a:xfrm>
          <a:prstGeom prst="rect">
            <a:avLst/>
          </a:prstGeom>
          <a:noFill/>
        </p:spPr>
        <p:txBody>
          <a:bodyPr wrap="square" rtlCol="0">
            <a:spAutoFit/>
          </a:bodyPr>
          <a:lstStyle/>
          <a:p>
            <a:r>
              <a:rPr lang="cs-CZ" sz="1400" dirty="0" smtClean="0">
                <a:solidFill>
                  <a:srgbClr val="813763"/>
                </a:solidFill>
                <a:latin typeface="Times New Roman" pitchFamily="18" charset="0"/>
                <a:cs typeface="Times New Roman" pitchFamily="18" charset="0"/>
              </a:rPr>
              <a:t>Test  na známku</a:t>
            </a:r>
            <a:endParaRPr lang="cs-CZ" sz="1400" dirty="0">
              <a:solidFill>
                <a:srgbClr val="813763"/>
              </a:solidFill>
              <a:latin typeface="Times New Roman" pitchFamily="18" charset="0"/>
              <a:cs typeface="Times New Roman" pitchFamily="18" charset="0"/>
            </a:endParaRPr>
          </a:p>
        </p:txBody>
      </p:sp>
      <p:sp>
        <p:nvSpPr>
          <p:cNvPr id="14" name="TextovéPole 13"/>
          <p:cNvSpPr txBox="1"/>
          <p:nvPr/>
        </p:nvSpPr>
        <p:spPr>
          <a:xfrm>
            <a:off x="0" y="0"/>
            <a:ext cx="9144000" cy="492443"/>
          </a:xfrm>
          <a:prstGeom prst="rect">
            <a:avLst/>
          </a:prstGeom>
          <a:solidFill>
            <a:schemeClr val="accent6">
              <a:lumMod val="40000"/>
              <a:lumOff val="60000"/>
            </a:schemeClr>
          </a:solidFill>
        </p:spPr>
        <p:txBody>
          <a:bodyPr wrap="square" rtlCol="0">
            <a:spAutoFit/>
          </a:bodyPr>
          <a:lstStyle/>
          <a:p>
            <a:r>
              <a:rPr lang="cs-CZ" sz="1200" b="1" dirty="0" smtClean="0">
                <a:solidFill>
                  <a:schemeClr val="accent3">
                    <a:lumMod val="50000"/>
                  </a:schemeClr>
                </a:solidFill>
                <a:latin typeface="Times New Roman" pitchFamily="18" charset="0"/>
                <a:cs typeface="Times New Roman" pitchFamily="18" charset="0"/>
              </a:rPr>
              <a:t>Elektronická  učebnice - II. stupeň                 </a:t>
            </a:r>
            <a:r>
              <a:rPr lang="cs-CZ" sz="1000" dirty="0" smtClean="0">
                <a:solidFill>
                  <a:schemeClr val="accent3">
                    <a:lumMod val="50000"/>
                  </a:schemeClr>
                </a:solidFill>
                <a:latin typeface="Times New Roman" pitchFamily="18" charset="0"/>
                <a:cs typeface="Times New Roman" pitchFamily="18" charset="0"/>
              </a:rPr>
              <a:t>Základní škola Děčín VI, Na Stráni 879/2  – příspěvková organizace                                                            </a:t>
            </a:r>
            <a:r>
              <a:rPr lang="cs-CZ" sz="1600" b="1" dirty="0" smtClean="0">
                <a:solidFill>
                  <a:schemeClr val="accent3">
                    <a:lumMod val="50000"/>
                  </a:schemeClr>
                </a:solidFill>
                <a:latin typeface="Times New Roman" pitchFamily="18" charset="0"/>
                <a:cs typeface="Times New Roman" pitchFamily="18" charset="0"/>
              </a:rPr>
              <a:t>Dějepis</a:t>
            </a:r>
          </a:p>
          <a:p>
            <a:endParaRPr lang="cs-CZ" sz="1000" dirty="0">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grpId="0" nodeType="clickEffect">
                                  <p:stCondLst>
                                    <p:cond delay="0"/>
                                  </p:stCondLst>
                                  <p:childTnLst>
                                    <p:set>
                                      <p:cBhvr>
                                        <p:cTn id="12" dur="1" fill="hold">
                                          <p:stCondLst>
                                            <p:cond delay="0"/>
                                          </p:stCondLst>
                                        </p:cTn>
                                        <p:tgtEl>
                                          <p:spTgt spid="17"/>
                                        </p:tgtEl>
                                        <p:attrNameLst>
                                          <p:attrName>style.visibility</p:attrName>
                                        </p:attrNameLst>
                                      </p:cBhvr>
                                      <p:to>
                                        <p:strVal val="visible"/>
                                      </p:to>
                                    </p:set>
                                    <p:animEffect transition="in" filter="fade">
                                      <p:cBhvr>
                                        <p:cTn id="13" dur="1000"/>
                                        <p:tgtEl>
                                          <p:spTgt spid="17"/>
                                        </p:tgtEl>
                                      </p:cBhvr>
                                    </p:animEffect>
                                    <p:anim calcmode="lin" valueType="num">
                                      <p:cBhvr>
                                        <p:cTn id="14" dur="1000" fill="hold"/>
                                        <p:tgtEl>
                                          <p:spTgt spid="17"/>
                                        </p:tgtEl>
                                        <p:attrNameLst>
                                          <p:attrName>ppt_x</p:attrName>
                                        </p:attrNameLst>
                                      </p:cBhvr>
                                      <p:tavLst>
                                        <p:tav tm="0">
                                          <p:val>
                                            <p:strVal val="#ppt_x"/>
                                          </p:val>
                                        </p:tav>
                                        <p:tav tm="100000">
                                          <p:val>
                                            <p:strVal val="#ppt_x"/>
                                          </p:val>
                                        </p:tav>
                                      </p:tavLst>
                                    </p:anim>
                                    <p:anim calcmode="lin" valueType="num">
                                      <p:cBhvr>
                                        <p:cTn id="15"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2" presetClass="entr" presetSubtype="4" fill="hold" nodeType="clickEffect">
                                  <p:stCondLst>
                                    <p:cond delay="0"/>
                                  </p:stCondLst>
                                  <p:childTnLst>
                                    <p:set>
                                      <p:cBhvr>
                                        <p:cTn id="19" dur="1" fill="hold">
                                          <p:stCondLst>
                                            <p:cond delay="0"/>
                                          </p:stCondLst>
                                        </p:cTn>
                                        <p:tgtEl>
                                          <p:spTgt spid="15"/>
                                        </p:tgtEl>
                                        <p:attrNameLst>
                                          <p:attrName>style.visibility</p:attrName>
                                        </p:attrNameLst>
                                      </p:cBhvr>
                                      <p:to>
                                        <p:strVal val="visible"/>
                                      </p:to>
                                    </p:set>
                                    <p:anim calcmode="lin" valueType="num">
                                      <p:cBhvr additive="base">
                                        <p:cTn id="20" dur="500" fill="hold"/>
                                        <p:tgtEl>
                                          <p:spTgt spid="15"/>
                                        </p:tgtEl>
                                        <p:attrNameLst>
                                          <p:attrName>ppt_x</p:attrName>
                                        </p:attrNameLst>
                                      </p:cBhvr>
                                      <p:tavLst>
                                        <p:tav tm="0">
                                          <p:val>
                                            <p:strVal val="#ppt_x"/>
                                          </p:val>
                                        </p:tav>
                                        <p:tav tm="100000">
                                          <p:val>
                                            <p:strVal val="#ppt_x"/>
                                          </p:val>
                                        </p:tav>
                                      </p:tavLst>
                                    </p:anim>
                                    <p:anim calcmode="lin" valueType="num">
                                      <p:cBhvr additive="base">
                                        <p:cTn id="21"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26" presetClass="entr" presetSubtype="0" fill="hold" grpId="0" nodeType="clickEffect">
                                  <p:stCondLst>
                                    <p:cond delay="0"/>
                                  </p:stCondLst>
                                  <p:childTnLst>
                                    <p:set>
                                      <p:cBhvr>
                                        <p:cTn id="25" dur="1" fill="hold">
                                          <p:stCondLst>
                                            <p:cond delay="0"/>
                                          </p:stCondLst>
                                        </p:cTn>
                                        <p:tgtEl>
                                          <p:spTgt spid="13"/>
                                        </p:tgtEl>
                                        <p:attrNameLst>
                                          <p:attrName>style.visibility</p:attrName>
                                        </p:attrNameLst>
                                      </p:cBhvr>
                                      <p:to>
                                        <p:strVal val="visible"/>
                                      </p:to>
                                    </p:set>
                                    <p:animEffect transition="in" filter="wipe(down)">
                                      <p:cBhvr>
                                        <p:cTn id="26" dur="580">
                                          <p:stCondLst>
                                            <p:cond delay="0"/>
                                          </p:stCondLst>
                                        </p:cTn>
                                        <p:tgtEl>
                                          <p:spTgt spid="13"/>
                                        </p:tgtEl>
                                      </p:cBhvr>
                                    </p:animEffect>
                                    <p:anim calcmode="lin" valueType="num">
                                      <p:cBhvr>
                                        <p:cTn id="27" dur="1822" tmFilter="0,0; 0.14,0.36; 0.43,0.73; 0.71,0.91; 1.0,1.0">
                                          <p:stCondLst>
                                            <p:cond delay="0"/>
                                          </p:stCondLst>
                                        </p:cTn>
                                        <p:tgtEl>
                                          <p:spTgt spid="13"/>
                                        </p:tgtEl>
                                        <p:attrNameLst>
                                          <p:attrName>ppt_x</p:attrName>
                                        </p:attrNameLst>
                                      </p:cBhvr>
                                      <p:tavLst>
                                        <p:tav tm="0">
                                          <p:val>
                                            <p:strVal val="#ppt_x-0.25"/>
                                          </p:val>
                                        </p:tav>
                                        <p:tav tm="100000">
                                          <p:val>
                                            <p:strVal val="#ppt_x"/>
                                          </p:val>
                                        </p:tav>
                                      </p:tavLst>
                                    </p:anim>
                                    <p:anim calcmode="lin" valueType="num">
                                      <p:cBhvr>
                                        <p:cTn id="28" dur="664" tmFilter="0.0,0.0; 0.25,0.07; 0.50,0.2; 0.75,0.467; 1.0,1.0">
                                          <p:stCondLst>
                                            <p:cond delay="0"/>
                                          </p:stCondLst>
                                        </p:cTn>
                                        <p:tgtEl>
                                          <p:spTgt spid="13"/>
                                        </p:tgtEl>
                                        <p:attrNameLst>
                                          <p:attrName>ppt_y</p:attrName>
                                        </p:attrNameLst>
                                      </p:cBhvr>
                                      <p:tavLst>
                                        <p:tav tm="0" fmla="#ppt_y-sin(pi*$)/3">
                                          <p:val>
                                            <p:fltVal val="0.5"/>
                                          </p:val>
                                        </p:tav>
                                        <p:tav tm="100000">
                                          <p:val>
                                            <p:fltVal val="1"/>
                                          </p:val>
                                        </p:tav>
                                      </p:tavLst>
                                    </p:anim>
                                    <p:anim calcmode="lin" valueType="num">
                                      <p:cBhvr>
                                        <p:cTn id="29" dur="664" tmFilter="0, 0; 0.125,0.2665; 0.25,0.4; 0.375,0.465; 0.5,0.5;  0.625,0.535; 0.75,0.6; 0.875,0.7335; 1,1">
                                          <p:stCondLst>
                                            <p:cond delay="664"/>
                                          </p:stCondLst>
                                        </p:cTn>
                                        <p:tgtEl>
                                          <p:spTgt spid="13"/>
                                        </p:tgtEl>
                                        <p:attrNameLst>
                                          <p:attrName>ppt_y</p:attrName>
                                        </p:attrNameLst>
                                      </p:cBhvr>
                                      <p:tavLst>
                                        <p:tav tm="0" fmla="#ppt_y-sin(pi*$)/9">
                                          <p:val>
                                            <p:fltVal val="0"/>
                                          </p:val>
                                        </p:tav>
                                        <p:tav tm="100000">
                                          <p:val>
                                            <p:fltVal val="1"/>
                                          </p:val>
                                        </p:tav>
                                      </p:tavLst>
                                    </p:anim>
                                    <p:anim calcmode="lin" valueType="num">
                                      <p:cBhvr>
                                        <p:cTn id="30" dur="332" tmFilter="0, 0; 0.125,0.2665; 0.25,0.4; 0.375,0.465; 0.5,0.5;  0.625,0.535; 0.75,0.6; 0.875,0.7335; 1,1">
                                          <p:stCondLst>
                                            <p:cond delay="1324"/>
                                          </p:stCondLst>
                                        </p:cTn>
                                        <p:tgtEl>
                                          <p:spTgt spid="13"/>
                                        </p:tgtEl>
                                        <p:attrNameLst>
                                          <p:attrName>ppt_y</p:attrName>
                                        </p:attrNameLst>
                                      </p:cBhvr>
                                      <p:tavLst>
                                        <p:tav tm="0" fmla="#ppt_y-sin(pi*$)/27">
                                          <p:val>
                                            <p:fltVal val="0"/>
                                          </p:val>
                                        </p:tav>
                                        <p:tav tm="100000">
                                          <p:val>
                                            <p:fltVal val="1"/>
                                          </p:val>
                                        </p:tav>
                                      </p:tavLst>
                                    </p:anim>
                                    <p:anim calcmode="lin" valueType="num">
                                      <p:cBhvr>
                                        <p:cTn id="31" dur="164" tmFilter="0, 0; 0.125,0.2665; 0.25,0.4; 0.375,0.465; 0.5,0.5;  0.625,0.535; 0.75,0.6; 0.875,0.7335; 1,1">
                                          <p:stCondLst>
                                            <p:cond delay="1656"/>
                                          </p:stCondLst>
                                        </p:cTn>
                                        <p:tgtEl>
                                          <p:spTgt spid="13"/>
                                        </p:tgtEl>
                                        <p:attrNameLst>
                                          <p:attrName>ppt_y</p:attrName>
                                        </p:attrNameLst>
                                      </p:cBhvr>
                                      <p:tavLst>
                                        <p:tav tm="0" fmla="#ppt_y-sin(pi*$)/81">
                                          <p:val>
                                            <p:fltVal val="0"/>
                                          </p:val>
                                        </p:tav>
                                        <p:tav tm="100000">
                                          <p:val>
                                            <p:fltVal val="1"/>
                                          </p:val>
                                        </p:tav>
                                      </p:tavLst>
                                    </p:anim>
                                    <p:animScale>
                                      <p:cBhvr>
                                        <p:cTn id="32" dur="26">
                                          <p:stCondLst>
                                            <p:cond delay="650"/>
                                          </p:stCondLst>
                                        </p:cTn>
                                        <p:tgtEl>
                                          <p:spTgt spid="13"/>
                                        </p:tgtEl>
                                      </p:cBhvr>
                                      <p:to x="100000" y="60000"/>
                                    </p:animScale>
                                    <p:animScale>
                                      <p:cBhvr>
                                        <p:cTn id="33" dur="166" decel="50000">
                                          <p:stCondLst>
                                            <p:cond delay="676"/>
                                          </p:stCondLst>
                                        </p:cTn>
                                        <p:tgtEl>
                                          <p:spTgt spid="13"/>
                                        </p:tgtEl>
                                      </p:cBhvr>
                                      <p:to x="100000" y="100000"/>
                                    </p:animScale>
                                    <p:animScale>
                                      <p:cBhvr>
                                        <p:cTn id="34" dur="26">
                                          <p:stCondLst>
                                            <p:cond delay="1312"/>
                                          </p:stCondLst>
                                        </p:cTn>
                                        <p:tgtEl>
                                          <p:spTgt spid="13"/>
                                        </p:tgtEl>
                                      </p:cBhvr>
                                      <p:to x="100000" y="80000"/>
                                    </p:animScale>
                                    <p:animScale>
                                      <p:cBhvr>
                                        <p:cTn id="35" dur="166" decel="50000">
                                          <p:stCondLst>
                                            <p:cond delay="1338"/>
                                          </p:stCondLst>
                                        </p:cTn>
                                        <p:tgtEl>
                                          <p:spTgt spid="13"/>
                                        </p:tgtEl>
                                      </p:cBhvr>
                                      <p:to x="100000" y="100000"/>
                                    </p:animScale>
                                    <p:animScale>
                                      <p:cBhvr>
                                        <p:cTn id="36" dur="26">
                                          <p:stCondLst>
                                            <p:cond delay="1642"/>
                                          </p:stCondLst>
                                        </p:cTn>
                                        <p:tgtEl>
                                          <p:spTgt spid="13"/>
                                        </p:tgtEl>
                                      </p:cBhvr>
                                      <p:to x="100000" y="90000"/>
                                    </p:animScale>
                                    <p:animScale>
                                      <p:cBhvr>
                                        <p:cTn id="37" dur="166" decel="50000">
                                          <p:stCondLst>
                                            <p:cond delay="1668"/>
                                          </p:stCondLst>
                                        </p:cTn>
                                        <p:tgtEl>
                                          <p:spTgt spid="13"/>
                                        </p:tgtEl>
                                      </p:cBhvr>
                                      <p:to x="100000" y="100000"/>
                                    </p:animScale>
                                    <p:animScale>
                                      <p:cBhvr>
                                        <p:cTn id="38" dur="26">
                                          <p:stCondLst>
                                            <p:cond delay="1808"/>
                                          </p:stCondLst>
                                        </p:cTn>
                                        <p:tgtEl>
                                          <p:spTgt spid="13"/>
                                        </p:tgtEl>
                                      </p:cBhvr>
                                      <p:to x="100000" y="95000"/>
                                    </p:animScale>
                                    <p:animScale>
                                      <p:cBhvr>
                                        <p:cTn id="39" dur="166" decel="50000">
                                          <p:stCondLst>
                                            <p:cond delay="1834"/>
                                          </p:stCondLst>
                                        </p:cTn>
                                        <p:tgtEl>
                                          <p:spTgt spid="13"/>
                                        </p:tgtEl>
                                      </p:cBhvr>
                                      <p:to x="100000" y="100000"/>
                                    </p:animScale>
                                  </p:childTnLst>
                                </p:cTn>
                              </p:par>
                            </p:childTnLst>
                          </p:cTn>
                        </p:par>
                      </p:childTnLst>
                    </p:cTn>
                  </p:par>
                  <p:par>
                    <p:cTn id="40" fill="hold">
                      <p:stCondLst>
                        <p:cond delay="indefinite"/>
                      </p:stCondLst>
                      <p:childTnLst>
                        <p:par>
                          <p:cTn id="41" fill="hold">
                            <p:stCondLst>
                              <p:cond delay="0"/>
                            </p:stCondLst>
                            <p:childTnLst>
                              <p:par>
                                <p:cTn id="42" presetID="7" presetClass="entr" presetSubtype="4" fill="hold" grpId="0" nodeType="clickEffect">
                                  <p:stCondLst>
                                    <p:cond delay="0"/>
                                  </p:stCondLst>
                                  <p:childTnLst>
                                    <p:set>
                                      <p:cBhvr>
                                        <p:cTn id="43" dur="1" fill="hold">
                                          <p:stCondLst>
                                            <p:cond delay="0"/>
                                          </p:stCondLst>
                                        </p:cTn>
                                        <p:tgtEl>
                                          <p:spTgt spid="16"/>
                                        </p:tgtEl>
                                        <p:attrNameLst>
                                          <p:attrName>style.visibility</p:attrName>
                                        </p:attrNameLst>
                                      </p:cBhvr>
                                      <p:to>
                                        <p:strVal val="visible"/>
                                      </p:to>
                                    </p:set>
                                    <p:anim calcmode="lin" valueType="num">
                                      <p:cBhvr additive="base">
                                        <p:cTn id="44" dur="5000" fill="hold"/>
                                        <p:tgtEl>
                                          <p:spTgt spid="16"/>
                                        </p:tgtEl>
                                        <p:attrNameLst>
                                          <p:attrName>ppt_x</p:attrName>
                                        </p:attrNameLst>
                                      </p:cBhvr>
                                      <p:tavLst>
                                        <p:tav tm="0">
                                          <p:val>
                                            <p:strVal val="#ppt_x"/>
                                          </p:val>
                                        </p:tav>
                                        <p:tav tm="100000">
                                          <p:val>
                                            <p:strVal val="#ppt_x"/>
                                          </p:val>
                                        </p:tav>
                                      </p:tavLst>
                                    </p:anim>
                                    <p:anim calcmode="lin" valueType="num">
                                      <p:cBhvr additive="base">
                                        <p:cTn id="45" dur="5000" fill="hold"/>
                                        <p:tgtEl>
                                          <p:spTgt spid="1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3" grpId="0"/>
      <p:bldP spid="16" grpId="0"/>
      <p:bldP spid="17"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txBox="1">
            <a:spLocks/>
          </p:cNvSpPr>
          <p:nvPr/>
        </p:nvSpPr>
        <p:spPr>
          <a:xfrm>
            <a:off x="20150" y="498603"/>
            <a:ext cx="4623858" cy="594066"/>
          </a:xfrm>
          <a:prstGeom prst="rect">
            <a:avLst/>
          </a:prstGeom>
        </p:spPr>
        <p:txBody>
          <a:bodyP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cs-CZ" sz="2500" b="1" dirty="0">
                <a:latin typeface="Times New Roman" pitchFamily="18" charset="0"/>
                <a:cs typeface="Times New Roman" pitchFamily="18" charset="0"/>
              </a:rPr>
              <a:t>6</a:t>
            </a:r>
            <a:r>
              <a:rPr lang="cs-CZ" sz="2500" b="1" dirty="0" smtClean="0">
                <a:latin typeface="Times New Roman" pitchFamily="18" charset="0"/>
                <a:cs typeface="Times New Roman" pitchFamily="18" charset="0"/>
              </a:rPr>
              <a:t>.9 Použité zdroje, citace</a:t>
            </a:r>
            <a:endParaRPr lang="cs-CZ" sz="2500" b="1" dirty="0">
              <a:latin typeface="Times New Roman" pitchFamily="18" charset="0"/>
              <a:cs typeface="Times New Roman" pitchFamily="18" charset="0"/>
            </a:endParaRPr>
          </a:p>
        </p:txBody>
      </p:sp>
      <p:sp>
        <p:nvSpPr>
          <p:cNvPr id="3" name="TextovéPole 2"/>
          <p:cNvSpPr txBox="1"/>
          <p:nvPr/>
        </p:nvSpPr>
        <p:spPr>
          <a:xfrm>
            <a:off x="0" y="0"/>
            <a:ext cx="9144000" cy="492443"/>
          </a:xfrm>
          <a:prstGeom prst="rect">
            <a:avLst/>
          </a:prstGeom>
          <a:solidFill>
            <a:schemeClr val="accent6">
              <a:lumMod val="40000"/>
              <a:lumOff val="60000"/>
            </a:schemeClr>
          </a:solidFill>
        </p:spPr>
        <p:txBody>
          <a:bodyPr wrap="square" rtlCol="0">
            <a:spAutoFit/>
          </a:bodyPr>
          <a:lstStyle/>
          <a:p>
            <a:r>
              <a:rPr lang="cs-CZ" sz="1200" b="1" dirty="0" smtClean="0">
                <a:solidFill>
                  <a:schemeClr val="accent3">
                    <a:lumMod val="50000"/>
                  </a:schemeClr>
                </a:solidFill>
                <a:latin typeface="Times New Roman" pitchFamily="18" charset="0"/>
                <a:cs typeface="Times New Roman" pitchFamily="18" charset="0"/>
              </a:rPr>
              <a:t>Elektronická  učebnice - II. stupeň                      </a:t>
            </a:r>
            <a:r>
              <a:rPr lang="cs-CZ" sz="1000" dirty="0" smtClean="0">
                <a:solidFill>
                  <a:schemeClr val="accent3">
                    <a:lumMod val="50000"/>
                  </a:schemeClr>
                </a:solidFill>
                <a:latin typeface="Times New Roman" pitchFamily="18" charset="0"/>
                <a:cs typeface="Times New Roman" pitchFamily="18" charset="0"/>
              </a:rPr>
              <a:t>Základní škola Děčín VI, Na Stráni 879/2  – příspěvková organizace                       	                  </a:t>
            </a:r>
            <a:r>
              <a:rPr lang="cs-CZ" sz="1600" b="1" dirty="0">
                <a:solidFill>
                  <a:schemeClr val="accent3">
                    <a:lumMod val="50000"/>
                  </a:schemeClr>
                </a:solidFill>
                <a:latin typeface="Times New Roman" pitchFamily="18" charset="0"/>
                <a:cs typeface="Times New Roman" pitchFamily="18" charset="0"/>
              </a:rPr>
              <a:t> </a:t>
            </a:r>
            <a:r>
              <a:rPr lang="cs-CZ" sz="1600" b="1" dirty="0" smtClean="0">
                <a:solidFill>
                  <a:schemeClr val="accent3">
                    <a:lumMod val="50000"/>
                  </a:schemeClr>
                </a:solidFill>
                <a:latin typeface="Times New Roman" pitchFamily="18" charset="0"/>
                <a:cs typeface="Times New Roman" pitchFamily="18" charset="0"/>
              </a:rPr>
              <a:t>  Dějepis</a:t>
            </a:r>
          </a:p>
          <a:p>
            <a:endParaRPr lang="cs-CZ" sz="1000" dirty="0">
              <a:latin typeface="Times New Roman" pitchFamily="18" charset="0"/>
              <a:cs typeface="Times New Roman" pitchFamily="18" charset="0"/>
            </a:endParaRPr>
          </a:p>
        </p:txBody>
      </p:sp>
      <p:sp>
        <p:nvSpPr>
          <p:cNvPr id="4" name="TextovéPole 3"/>
          <p:cNvSpPr txBox="1"/>
          <p:nvPr/>
        </p:nvSpPr>
        <p:spPr>
          <a:xfrm>
            <a:off x="755576" y="1203598"/>
            <a:ext cx="7441909" cy="3231654"/>
          </a:xfrm>
          <a:prstGeom prst="rect">
            <a:avLst/>
          </a:prstGeom>
        </p:spPr>
        <p:style>
          <a:lnRef idx="1">
            <a:schemeClr val="accent1"/>
          </a:lnRef>
          <a:fillRef idx="2">
            <a:schemeClr val="accent1"/>
          </a:fillRef>
          <a:effectRef idx="1">
            <a:schemeClr val="accent1"/>
          </a:effectRef>
          <a:fontRef idx="minor">
            <a:schemeClr val="dk1"/>
          </a:fontRef>
        </p:style>
        <p:txBody>
          <a:bodyPr wrap="none" rtlCol="0">
            <a:spAutoFit/>
          </a:bodyPr>
          <a:lstStyle/>
          <a:p>
            <a:pPr marL="171450" indent="-171450">
              <a:buFont typeface="Arial" pitchFamily="34" charset="0"/>
              <a:buChar char="•"/>
            </a:pPr>
            <a:r>
              <a:rPr lang="cs-CZ" sz="1200" dirty="0" smtClean="0">
                <a:latin typeface="Times New Roman" pitchFamily="18" charset="0"/>
                <a:cs typeface="Times New Roman" pitchFamily="18" charset="0"/>
              </a:rPr>
              <a:t>Kol. autorů, Dějepis 6. Pravěk a starověk. Učebnice pro základní školy a víceletá gymnázia,  Plzeň, Fraus 2007.</a:t>
            </a:r>
          </a:p>
          <a:p>
            <a:pPr marL="171450" indent="-171450">
              <a:buFont typeface="Arial" pitchFamily="34" charset="0"/>
              <a:buChar char="•"/>
            </a:pPr>
            <a:r>
              <a:rPr lang="cs-CZ" sz="1200" dirty="0" smtClean="0">
                <a:latin typeface="Times New Roman" pitchFamily="18" charset="0"/>
                <a:cs typeface="Times New Roman" pitchFamily="18" charset="0"/>
              </a:rPr>
              <a:t>Mandelová, H., Kunstová, E., Pařízková, I., Dějiny pravěku a starověku, Liberec, Dialog 2001.</a:t>
            </a:r>
          </a:p>
          <a:p>
            <a:pPr marL="171450" indent="-171450">
              <a:buFont typeface="Arial" pitchFamily="34" charset="0"/>
              <a:buChar char="•"/>
            </a:pPr>
            <a:r>
              <a:rPr lang="cs-CZ" sz="1200" dirty="0" smtClean="0">
                <a:latin typeface="Times New Roman" pitchFamily="18" charset="0"/>
                <a:cs typeface="Times New Roman" pitchFamily="18" charset="0"/>
              </a:rPr>
              <a:t>Obrázky z databáze klipart.</a:t>
            </a:r>
          </a:p>
          <a:p>
            <a:pPr marL="171450" indent="-171450">
              <a:buFont typeface="Arial" pitchFamily="34" charset="0"/>
              <a:buChar char="•"/>
            </a:pPr>
            <a:r>
              <a:rPr lang="cs-CZ" sz="1200" dirty="0">
                <a:latin typeface="Times New Roman" pitchFamily="18" charset="0"/>
                <a:cs typeface="Times New Roman" pitchFamily="18" charset="0"/>
                <a:hlinkClick r:id="rId2"/>
              </a:rPr>
              <a:t>http://</a:t>
            </a:r>
            <a:r>
              <a:rPr lang="cs-CZ" sz="1200" dirty="0" smtClean="0">
                <a:latin typeface="Times New Roman" pitchFamily="18" charset="0"/>
                <a:cs typeface="Times New Roman" pitchFamily="18" charset="0"/>
                <a:hlinkClick r:id="rId2"/>
              </a:rPr>
              <a:t>de.wikipedia.org/w/index.php?title=Datei:Theater_Epidauros.jpg&amp;filetimestamp=20080204064655</a:t>
            </a:r>
            <a:r>
              <a:rPr lang="cs-CZ" sz="1200" dirty="0" smtClean="0">
                <a:latin typeface="Times New Roman" pitchFamily="18" charset="0"/>
                <a:cs typeface="Times New Roman" pitchFamily="18" charset="0"/>
              </a:rPr>
              <a:t> (</a:t>
            </a:r>
            <a:r>
              <a:rPr lang="cs-CZ" sz="1200" dirty="0" err="1" smtClean="0">
                <a:latin typeface="Times New Roman" pitchFamily="18" charset="0"/>
                <a:cs typeface="Times New Roman" pitchFamily="18" charset="0"/>
              </a:rPr>
              <a:t>slide</a:t>
            </a:r>
            <a:r>
              <a:rPr lang="cs-CZ" sz="1200" dirty="0" smtClean="0">
                <a:latin typeface="Times New Roman" pitchFamily="18" charset="0"/>
                <a:cs typeface="Times New Roman" pitchFamily="18" charset="0"/>
              </a:rPr>
              <a:t> 2)</a:t>
            </a:r>
          </a:p>
          <a:p>
            <a:pPr marL="171450" indent="-171450">
              <a:buFont typeface="Arial" pitchFamily="34" charset="0"/>
              <a:buChar char="•"/>
            </a:pPr>
            <a:r>
              <a:rPr lang="cs-CZ" sz="1200" dirty="0">
                <a:latin typeface="Times New Roman" pitchFamily="18" charset="0"/>
                <a:cs typeface="Times New Roman" pitchFamily="18" charset="0"/>
                <a:hlinkClick r:id="rId3"/>
              </a:rPr>
              <a:t>http://</a:t>
            </a:r>
            <a:r>
              <a:rPr lang="cs-CZ" sz="1200" dirty="0" smtClean="0">
                <a:latin typeface="Times New Roman" pitchFamily="18" charset="0"/>
                <a:cs typeface="Times New Roman" pitchFamily="18" charset="0"/>
                <a:hlinkClick r:id="rId3"/>
              </a:rPr>
              <a:t>www.umeni.euweb.cz/obsah/recko/drskinskkorintsksloup.html</a:t>
            </a:r>
            <a:r>
              <a:rPr lang="cs-CZ" sz="1200" dirty="0" smtClean="0">
                <a:latin typeface="Times New Roman" pitchFamily="18" charset="0"/>
                <a:cs typeface="Times New Roman" pitchFamily="18" charset="0"/>
              </a:rPr>
              <a:t> (</a:t>
            </a:r>
            <a:r>
              <a:rPr lang="cs-CZ" sz="1200" dirty="0" err="1" smtClean="0">
                <a:latin typeface="Times New Roman" pitchFamily="18" charset="0"/>
                <a:cs typeface="Times New Roman" pitchFamily="18" charset="0"/>
              </a:rPr>
              <a:t>slide</a:t>
            </a:r>
            <a:r>
              <a:rPr lang="cs-CZ" sz="1200" dirty="0" smtClean="0">
                <a:latin typeface="Times New Roman" pitchFamily="18" charset="0"/>
                <a:cs typeface="Times New Roman" pitchFamily="18" charset="0"/>
              </a:rPr>
              <a:t> 3)</a:t>
            </a:r>
          </a:p>
          <a:p>
            <a:pPr marL="171450" indent="-171450">
              <a:buFont typeface="Arial" pitchFamily="34" charset="0"/>
              <a:buChar char="•"/>
            </a:pPr>
            <a:r>
              <a:rPr lang="cs-CZ" sz="1200" dirty="0">
                <a:latin typeface="Times New Roman" pitchFamily="18" charset="0"/>
                <a:cs typeface="Times New Roman" pitchFamily="18" charset="0"/>
                <a:hlinkClick r:id="rId4"/>
              </a:rPr>
              <a:t>http://</a:t>
            </a:r>
            <a:r>
              <a:rPr lang="cs-CZ" sz="1200" dirty="0" smtClean="0">
                <a:latin typeface="Times New Roman" pitchFamily="18" charset="0"/>
                <a:cs typeface="Times New Roman" pitchFamily="18" charset="0"/>
                <a:hlinkClick r:id="rId4"/>
              </a:rPr>
              <a:t>cs.wikipedia.org/wiki/Soubor:Stoa_of_Attalos_at_the_Ancient_Agora_of_Athens_3.jpg</a:t>
            </a:r>
            <a:r>
              <a:rPr lang="cs-CZ" sz="1200" dirty="0" smtClean="0">
                <a:latin typeface="Times New Roman" pitchFamily="18" charset="0"/>
                <a:cs typeface="Times New Roman" pitchFamily="18" charset="0"/>
              </a:rPr>
              <a:t> (</a:t>
            </a:r>
            <a:r>
              <a:rPr lang="cs-CZ" sz="1200" dirty="0" err="1" smtClean="0">
                <a:latin typeface="Times New Roman" pitchFamily="18" charset="0"/>
                <a:cs typeface="Times New Roman" pitchFamily="18" charset="0"/>
              </a:rPr>
              <a:t>slide</a:t>
            </a:r>
            <a:r>
              <a:rPr lang="cs-CZ" sz="1200" dirty="0" smtClean="0">
                <a:latin typeface="Times New Roman" pitchFamily="18" charset="0"/>
                <a:cs typeface="Times New Roman" pitchFamily="18" charset="0"/>
              </a:rPr>
              <a:t> 3)</a:t>
            </a:r>
          </a:p>
          <a:p>
            <a:pPr marL="171450" indent="-171450">
              <a:buFont typeface="Arial" pitchFamily="34" charset="0"/>
              <a:buChar char="•"/>
            </a:pPr>
            <a:r>
              <a:rPr lang="cs-CZ" sz="1200" dirty="0">
                <a:latin typeface="Times New Roman" pitchFamily="18" charset="0"/>
                <a:cs typeface="Times New Roman" pitchFamily="18" charset="0"/>
                <a:hlinkClick r:id="rId5"/>
              </a:rPr>
              <a:t>http://</a:t>
            </a:r>
            <a:r>
              <a:rPr lang="cs-CZ" sz="1200" dirty="0" smtClean="0">
                <a:latin typeface="Times New Roman" pitchFamily="18" charset="0"/>
                <a:cs typeface="Times New Roman" pitchFamily="18" charset="0"/>
                <a:hlinkClick r:id="rId5"/>
              </a:rPr>
              <a:t>www.mgplzen.cz/aktivity/rim_2004/2denA.htm</a:t>
            </a:r>
            <a:r>
              <a:rPr lang="cs-CZ" sz="1200" dirty="0" smtClean="0">
                <a:latin typeface="Times New Roman" pitchFamily="18" charset="0"/>
                <a:cs typeface="Times New Roman" pitchFamily="18" charset="0"/>
              </a:rPr>
              <a:t> (</a:t>
            </a:r>
            <a:r>
              <a:rPr lang="cs-CZ" sz="1200" dirty="0" err="1" smtClean="0">
                <a:latin typeface="Times New Roman" pitchFamily="18" charset="0"/>
                <a:cs typeface="Times New Roman" pitchFamily="18" charset="0"/>
              </a:rPr>
              <a:t>slide</a:t>
            </a:r>
            <a:r>
              <a:rPr lang="cs-CZ" sz="1200" dirty="0" smtClean="0">
                <a:latin typeface="Times New Roman" pitchFamily="18" charset="0"/>
                <a:cs typeface="Times New Roman" pitchFamily="18" charset="0"/>
              </a:rPr>
              <a:t> 3)</a:t>
            </a:r>
          </a:p>
          <a:p>
            <a:pPr marL="171450" indent="-171450">
              <a:buFont typeface="Arial" pitchFamily="34" charset="0"/>
              <a:buChar char="•"/>
            </a:pPr>
            <a:r>
              <a:rPr lang="cs-CZ" sz="1200" dirty="0">
                <a:latin typeface="Times New Roman" pitchFamily="18" charset="0"/>
                <a:cs typeface="Times New Roman" pitchFamily="18" charset="0"/>
                <a:hlinkClick r:id="rId6"/>
              </a:rPr>
              <a:t>http://</a:t>
            </a:r>
            <a:r>
              <a:rPr lang="cs-CZ" sz="1200" dirty="0" smtClean="0">
                <a:latin typeface="Times New Roman" pitchFamily="18" charset="0"/>
                <a:cs typeface="Times New Roman" pitchFamily="18" charset="0"/>
                <a:hlinkClick r:id="rId6"/>
              </a:rPr>
              <a:t>liborcermak.blog.idnes.cz/c/116754/Staroveke-Recko-z-hlediska-archeoastronautiky.html</a:t>
            </a:r>
            <a:r>
              <a:rPr lang="cs-CZ" sz="1200" dirty="0" smtClean="0">
                <a:latin typeface="Times New Roman" pitchFamily="18" charset="0"/>
                <a:cs typeface="Times New Roman" pitchFamily="18" charset="0"/>
              </a:rPr>
              <a:t> (</a:t>
            </a:r>
            <a:r>
              <a:rPr lang="cs-CZ" sz="1200" dirty="0" err="1" smtClean="0">
                <a:latin typeface="Times New Roman" pitchFamily="18" charset="0"/>
                <a:cs typeface="Times New Roman" pitchFamily="18" charset="0"/>
              </a:rPr>
              <a:t>slide</a:t>
            </a:r>
            <a:r>
              <a:rPr lang="cs-CZ" sz="1200" dirty="0" smtClean="0">
                <a:latin typeface="Times New Roman" pitchFamily="18" charset="0"/>
                <a:cs typeface="Times New Roman" pitchFamily="18" charset="0"/>
              </a:rPr>
              <a:t> 4)</a:t>
            </a:r>
          </a:p>
          <a:p>
            <a:pPr marL="171450" indent="-171450">
              <a:buFont typeface="Arial" pitchFamily="34" charset="0"/>
              <a:buChar char="•"/>
            </a:pPr>
            <a:r>
              <a:rPr lang="cs-CZ" sz="1200" dirty="0">
                <a:latin typeface="Times New Roman" pitchFamily="18" charset="0"/>
                <a:cs typeface="Times New Roman" pitchFamily="18" charset="0"/>
                <a:hlinkClick r:id="rId7"/>
              </a:rPr>
              <a:t>http://</a:t>
            </a:r>
            <a:r>
              <a:rPr lang="cs-CZ" sz="1200" dirty="0" smtClean="0">
                <a:latin typeface="Times New Roman" pitchFamily="18" charset="0"/>
                <a:cs typeface="Times New Roman" pitchFamily="18" charset="0"/>
                <a:hlinkClick r:id="rId7"/>
              </a:rPr>
              <a:t>divysveta.webzdarma.cz/zeus.html</a:t>
            </a:r>
            <a:r>
              <a:rPr lang="cs-CZ" sz="1200" dirty="0" smtClean="0">
                <a:latin typeface="Times New Roman" pitchFamily="18" charset="0"/>
                <a:cs typeface="Times New Roman" pitchFamily="18" charset="0"/>
              </a:rPr>
              <a:t> (</a:t>
            </a:r>
            <a:r>
              <a:rPr lang="cs-CZ" sz="1200" dirty="0" err="1" smtClean="0">
                <a:latin typeface="Times New Roman" pitchFamily="18" charset="0"/>
                <a:cs typeface="Times New Roman" pitchFamily="18" charset="0"/>
              </a:rPr>
              <a:t>slide</a:t>
            </a:r>
            <a:r>
              <a:rPr lang="cs-CZ" sz="1200" dirty="0" smtClean="0">
                <a:latin typeface="Times New Roman" pitchFamily="18" charset="0"/>
                <a:cs typeface="Times New Roman" pitchFamily="18" charset="0"/>
              </a:rPr>
              <a:t> 4)</a:t>
            </a:r>
          </a:p>
          <a:p>
            <a:pPr marL="171450" indent="-171450">
              <a:buFont typeface="Arial" pitchFamily="34" charset="0"/>
              <a:buChar char="•"/>
            </a:pPr>
            <a:r>
              <a:rPr lang="cs-CZ" sz="1200" dirty="0">
                <a:latin typeface="Times New Roman" pitchFamily="18" charset="0"/>
                <a:cs typeface="Times New Roman" pitchFamily="18" charset="0"/>
                <a:hlinkClick r:id="rId8"/>
              </a:rPr>
              <a:t>http://iob.webnode.cz/skola/dejepis/ucebni-materialy-6-rocnik</a:t>
            </a:r>
            <a:r>
              <a:rPr lang="cs-CZ" sz="1200" dirty="0" smtClean="0">
                <a:latin typeface="Times New Roman" pitchFamily="18" charset="0"/>
                <a:cs typeface="Times New Roman" pitchFamily="18" charset="0"/>
                <a:hlinkClick r:id="rId8"/>
              </a:rPr>
              <a:t>/</a:t>
            </a:r>
            <a:r>
              <a:rPr lang="cs-CZ" sz="1200" dirty="0" smtClean="0">
                <a:latin typeface="Times New Roman" pitchFamily="18" charset="0"/>
                <a:cs typeface="Times New Roman" pitchFamily="18" charset="0"/>
              </a:rPr>
              <a:t> (</a:t>
            </a:r>
            <a:r>
              <a:rPr lang="cs-CZ" sz="1200" dirty="0" err="1" smtClean="0">
                <a:latin typeface="Times New Roman" pitchFamily="18" charset="0"/>
                <a:cs typeface="Times New Roman" pitchFamily="18" charset="0"/>
              </a:rPr>
              <a:t>slide</a:t>
            </a:r>
            <a:r>
              <a:rPr lang="cs-CZ" sz="1200" dirty="0" smtClean="0">
                <a:latin typeface="Times New Roman" pitchFamily="18" charset="0"/>
                <a:cs typeface="Times New Roman" pitchFamily="18" charset="0"/>
              </a:rPr>
              <a:t> 4)</a:t>
            </a:r>
          </a:p>
          <a:p>
            <a:pPr marL="171450" indent="-171450">
              <a:buFont typeface="Arial" pitchFamily="34" charset="0"/>
              <a:buChar char="•"/>
            </a:pPr>
            <a:r>
              <a:rPr lang="cs-CZ" sz="1200" dirty="0">
                <a:latin typeface="Times New Roman" pitchFamily="18" charset="0"/>
                <a:cs typeface="Times New Roman" pitchFamily="18" charset="0"/>
                <a:hlinkClick r:id="rId9"/>
              </a:rPr>
              <a:t>http://</a:t>
            </a:r>
            <a:r>
              <a:rPr lang="cs-CZ" sz="1200" dirty="0" smtClean="0">
                <a:latin typeface="Times New Roman" pitchFamily="18" charset="0"/>
                <a:cs typeface="Times New Roman" pitchFamily="18" charset="0"/>
                <a:hlinkClick r:id="rId9"/>
              </a:rPr>
              <a:t>cs.wikipedia.org/wiki/Soubor:Apollo1.JPG</a:t>
            </a:r>
            <a:r>
              <a:rPr lang="cs-CZ" sz="1200" dirty="0" smtClean="0">
                <a:latin typeface="Times New Roman" pitchFamily="18" charset="0"/>
                <a:cs typeface="Times New Roman" pitchFamily="18" charset="0"/>
              </a:rPr>
              <a:t> (</a:t>
            </a:r>
            <a:r>
              <a:rPr lang="cs-CZ" sz="1200" dirty="0" err="1" smtClean="0">
                <a:latin typeface="Times New Roman" pitchFamily="18" charset="0"/>
                <a:cs typeface="Times New Roman" pitchFamily="18" charset="0"/>
              </a:rPr>
              <a:t>slide</a:t>
            </a:r>
            <a:r>
              <a:rPr lang="cs-CZ" sz="1200" dirty="0" smtClean="0">
                <a:latin typeface="Times New Roman" pitchFamily="18" charset="0"/>
                <a:cs typeface="Times New Roman" pitchFamily="18" charset="0"/>
              </a:rPr>
              <a:t> 4)</a:t>
            </a:r>
          </a:p>
          <a:p>
            <a:pPr marL="171450" indent="-171450">
              <a:buFont typeface="Arial" pitchFamily="34" charset="0"/>
              <a:buChar char="•"/>
            </a:pPr>
            <a:r>
              <a:rPr lang="cs-CZ" sz="1200" dirty="0">
                <a:latin typeface="Times New Roman" pitchFamily="18" charset="0"/>
                <a:cs typeface="Times New Roman" pitchFamily="18" charset="0"/>
                <a:hlinkClick r:id="rId10"/>
              </a:rPr>
              <a:t>http://</a:t>
            </a:r>
            <a:r>
              <a:rPr lang="cs-CZ" sz="1200" dirty="0" smtClean="0">
                <a:latin typeface="Times New Roman" pitchFamily="18" charset="0"/>
                <a:cs typeface="Times New Roman" pitchFamily="18" charset="0"/>
                <a:hlinkClick r:id="rId10"/>
              </a:rPr>
              <a:t>cs.wikipedia.org/wiki/Soubor:AC_marbles.jpg</a:t>
            </a:r>
            <a:r>
              <a:rPr lang="cs-CZ" sz="1200" dirty="0" smtClean="0">
                <a:latin typeface="Times New Roman" pitchFamily="18" charset="0"/>
                <a:cs typeface="Times New Roman" pitchFamily="18" charset="0"/>
              </a:rPr>
              <a:t> (</a:t>
            </a:r>
            <a:r>
              <a:rPr lang="cs-CZ" sz="1200" dirty="0" err="1" smtClean="0">
                <a:latin typeface="Times New Roman" pitchFamily="18" charset="0"/>
                <a:cs typeface="Times New Roman" pitchFamily="18" charset="0"/>
              </a:rPr>
              <a:t>slide</a:t>
            </a:r>
            <a:r>
              <a:rPr lang="cs-CZ" sz="1200" dirty="0" smtClean="0">
                <a:latin typeface="Times New Roman" pitchFamily="18" charset="0"/>
                <a:cs typeface="Times New Roman" pitchFamily="18" charset="0"/>
              </a:rPr>
              <a:t> 4)</a:t>
            </a:r>
          </a:p>
          <a:p>
            <a:pPr marL="171450" indent="-171450">
              <a:buFont typeface="Arial" pitchFamily="34" charset="0"/>
              <a:buChar char="•"/>
            </a:pPr>
            <a:r>
              <a:rPr lang="cs-CZ" sz="1200" dirty="0">
                <a:latin typeface="Times New Roman" pitchFamily="18" charset="0"/>
                <a:cs typeface="Times New Roman" pitchFamily="18" charset="0"/>
                <a:hlinkClick r:id="rId11"/>
              </a:rPr>
              <a:t>http://en.wikipedia.org/wiki/Pantheon,_</a:t>
            </a:r>
            <a:r>
              <a:rPr lang="cs-CZ" sz="1200" dirty="0" smtClean="0">
                <a:latin typeface="Times New Roman" pitchFamily="18" charset="0"/>
                <a:cs typeface="Times New Roman" pitchFamily="18" charset="0"/>
                <a:hlinkClick r:id="rId11"/>
              </a:rPr>
              <a:t>Rome#Christian_modifications</a:t>
            </a:r>
            <a:r>
              <a:rPr lang="cs-CZ" sz="1200" dirty="0" smtClean="0">
                <a:latin typeface="Times New Roman" pitchFamily="18" charset="0"/>
                <a:cs typeface="Times New Roman" pitchFamily="18" charset="0"/>
              </a:rPr>
              <a:t> (</a:t>
            </a:r>
            <a:r>
              <a:rPr lang="cs-CZ" sz="1200" dirty="0" err="1" smtClean="0">
                <a:latin typeface="Times New Roman" pitchFamily="18" charset="0"/>
                <a:cs typeface="Times New Roman" pitchFamily="18" charset="0"/>
              </a:rPr>
              <a:t>slide</a:t>
            </a:r>
            <a:r>
              <a:rPr lang="cs-CZ" sz="1200" dirty="0" smtClean="0">
                <a:latin typeface="Times New Roman" pitchFamily="18" charset="0"/>
                <a:cs typeface="Times New Roman" pitchFamily="18" charset="0"/>
              </a:rPr>
              <a:t> 6)</a:t>
            </a:r>
          </a:p>
          <a:p>
            <a:pPr marL="171450" indent="-171450">
              <a:buFont typeface="Arial" pitchFamily="34" charset="0"/>
              <a:buChar char="•"/>
            </a:pPr>
            <a:r>
              <a:rPr lang="cs-CZ" sz="1200" dirty="0">
                <a:latin typeface="Times New Roman" pitchFamily="18" charset="0"/>
                <a:cs typeface="Times New Roman" pitchFamily="18" charset="0"/>
                <a:hlinkClick r:id="rId12"/>
              </a:rPr>
              <a:t>http://</a:t>
            </a:r>
            <a:r>
              <a:rPr lang="cs-CZ" sz="1200" dirty="0" smtClean="0">
                <a:latin typeface="Times New Roman" pitchFamily="18" charset="0"/>
                <a:cs typeface="Times New Roman" pitchFamily="18" charset="0"/>
                <a:hlinkClick r:id="rId12"/>
              </a:rPr>
              <a:t>cs.wikipedia.org/wiki/Ath%C3%A9ny</a:t>
            </a:r>
            <a:r>
              <a:rPr lang="cs-CZ" sz="1200" dirty="0" smtClean="0">
                <a:latin typeface="Times New Roman" pitchFamily="18" charset="0"/>
                <a:cs typeface="Times New Roman" pitchFamily="18" charset="0"/>
              </a:rPr>
              <a:t> (</a:t>
            </a:r>
            <a:r>
              <a:rPr lang="cs-CZ" sz="1200" dirty="0" err="1" smtClean="0">
                <a:latin typeface="Times New Roman" pitchFamily="18" charset="0"/>
                <a:cs typeface="Times New Roman" pitchFamily="18" charset="0"/>
              </a:rPr>
              <a:t>slide</a:t>
            </a:r>
            <a:r>
              <a:rPr lang="cs-CZ" sz="1200" dirty="0" smtClean="0">
                <a:latin typeface="Times New Roman" pitchFamily="18" charset="0"/>
                <a:cs typeface="Times New Roman" pitchFamily="18" charset="0"/>
              </a:rPr>
              <a:t> 6)</a:t>
            </a:r>
          </a:p>
          <a:p>
            <a:pPr marL="171450" indent="-171450">
              <a:buFont typeface="Arial" pitchFamily="34" charset="0"/>
              <a:buChar char="•"/>
            </a:pPr>
            <a:r>
              <a:rPr lang="cs-CZ" sz="1200" dirty="0">
                <a:latin typeface="Times New Roman" pitchFamily="18" charset="0"/>
                <a:cs typeface="Times New Roman" pitchFamily="18" charset="0"/>
                <a:hlinkClick r:id="rId13"/>
              </a:rPr>
              <a:t>http://</a:t>
            </a:r>
            <a:r>
              <a:rPr lang="cs-CZ" sz="1200" dirty="0" smtClean="0">
                <a:latin typeface="Times New Roman" pitchFamily="18" charset="0"/>
                <a:cs typeface="Times New Roman" pitchFamily="18" charset="0"/>
                <a:hlinkClick r:id="rId13"/>
              </a:rPr>
              <a:t>italie.svetadily.cz/lazio/Rim/za-poznanim/clanky/Rim-Kapitol</a:t>
            </a:r>
            <a:r>
              <a:rPr lang="cs-CZ" sz="1200" dirty="0" smtClean="0">
                <a:latin typeface="Times New Roman" pitchFamily="18" charset="0"/>
                <a:cs typeface="Times New Roman" pitchFamily="18" charset="0"/>
              </a:rPr>
              <a:t> (</a:t>
            </a:r>
            <a:r>
              <a:rPr lang="cs-CZ" sz="1200" dirty="0" err="1" smtClean="0">
                <a:latin typeface="Times New Roman" pitchFamily="18" charset="0"/>
                <a:cs typeface="Times New Roman" pitchFamily="18" charset="0"/>
              </a:rPr>
              <a:t>slide</a:t>
            </a:r>
            <a:r>
              <a:rPr lang="cs-CZ" sz="1200" dirty="0" smtClean="0">
                <a:latin typeface="Times New Roman" pitchFamily="18" charset="0"/>
                <a:cs typeface="Times New Roman" pitchFamily="18" charset="0"/>
              </a:rPr>
              <a:t> 6)</a:t>
            </a:r>
          </a:p>
          <a:p>
            <a:pPr marL="171450" indent="-171450">
              <a:buFont typeface="Arial" pitchFamily="34" charset="0"/>
              <a:buChar char="•"/>
            </a:pPr>
            <a:r>
              <a:rPr lang="cs-CZ" sz="1200" dirty="0">
                <a:latin typeface="Times New Roman" pitchFamily="18" charset="0"/>
                <a:cs typeface="Times New Roman" pitchFamily="18" charset="0"/>
                <a:hlinkClick r:id="rId14"/>
              </a:rPr>
              <a:t>http://</a:t>
            </a:r>
            <a:r>
              <a:rPr lang="cs-CZ" sz="1200" dirty="0" smtClean="0">
                <a:latin typeface="Times New Roman" pitchFamily="18" charset="0"/>
                <a:cs typeface="Times New Roman" pitchFamily="18" charset="0"/>
                <a:hlinkClick r:id="rId14"/>
              </a:rPr>
              <a:t>en.wikipedia.org/wiki/Olympic_Games</a:t>
            </a:r>
            <a:r>
              <a:rPr lang="cs-CZ" sz="1200" dirty="0" smtClean="0">
                <a:latin typeface="Times New Roman" pitchFamily="18" charset="0"/>
                <a:cs typeface="Times New Roman" pitchFamily="18" charset="0"/>
              </a:rPr>
              <a:t> (</a:t>
            </a:r>
            <a:r>
              <a:rPr lang="cs-CZ" sz="1200" dirty="0" err="1" smtClean="0">
                <a:latin typeface="Times New Roman" pitchFamily="18" charset="0"/>
                <a:cs typeface="Times New Roman" pitchFamily="18" charset="0"/>
              </a:rPr>
              <a:t>slide</a:t>
            </a:r>
            <a:r>
              <a:rPr lang="cs-CZ" sz="1200" dirty="0" smtClean="0">
                <a:latin typeface="Times New Roman" pitchFamily="18" charset="0"/>
                <a:cs typeface="Times New Roman" pitchFamily="18" charset="0"/>
              </a:rPr>
              <a:t> 7)</a:t>
            </a:r>
          </a:p>
          <a:p>
            <a:pPr marL="171450" indent="-171450">
              <a:buFont typeface="Arial" pitchFamily="34" charset="0"/>
              <a:buChar char="•"/>
            </a:pPr>
            <a:r>
              <a:rPr lang="cs-CZ" sz="1200" dirty="0">
                <a:latin typeface="Times New Roman" pitchFamily="18" charset="0"/>
                <a:cs typeface="Times New Roman" pitchFamily="18" charset="0"/>
                <a:hlinkClick r:id="rId15"/>
              </a:rPr>
              <a:t>http://</a:t>
            </a:r>
            <a:r>
              <a:rPr lang="cs-CZ" sz="1200" dirty="0" smtClean="0">
                <a:latin typeface="Times New Roman" pitchFamily="18" charset="0"/>
                <a:cs typeface="Times New Roman" pitchFamily="18" charset="0"/>
                <a:hlinkClick r:id="rId15"/>
              </a:rPr>
              <a:t>cs.wikipedia.org/wiki/Olympijsk%C3%A9_kruhy</a:t>
            </a:r>
            <a:r>
              <a:rPr lang="cs-CZ" sz="1200" dirty="0" smtClean="0">
                <a:latin typeface="Times New Roman" pitchFamily="18" charset="0"/>
                <a:cs typeface="Times New Roman" pitchFamily="18" charset="0"/>
              </a:rPr>
              <a:t> (</a:t>
            </a:r>
            <a:r>
              <a:rPr lang="cs-CZ" sz="1200" dirty="0" err="1" smtClean="0">
                <a:latin typeface="Times New Roman" pitchFamily="18" charset="0"/>
                <a:cs typeface="Times New Roman" pitchFamily="18" charset="0"/>
              </a:rPr>
              <a:t>slide</a:t>
            </a:r>
            <a:r>
              <a:rPr lang="cs-CZ" sz="1200" dirty="0" smtClean="0">
                <a:latin typeface="Times New Roman" pitchFamily="18" charset="0"/>
                <a:cs typeface="Times New Roman" pitchFamily="18" charset="0"/>
              </a:rPr>
              <a:t> 7)</a:t>
            </a:r>
          </a:p>
        </p:txBody>
      </p:sp>
    </p:spTree>
    <p:extLst>
      <p:ext uri="{BB962C8B-B14F-4D97-AF65-F5344CB8AC3E}">
        <p14:creationId xmlns:p14="http://schemas.microsoft.com/office/powerpoint/2010/main" val="1497179246"/>
      </p:ext>
    </p:extLst>
  </p:cSld>
  <p:clrMapOvr>
    <a:masterClrMapping/>
  </p:clrMapOvr>
  <p:timing>
    <p:tnLst>
      <p:par>
        <p:cTn id="1" dur="indefinite" restart="never" nodeType="tmRoot"/>
      </p:par>
    </p:tnLst>
  </p:timing>
</p:sld>
</file>

<file path=ppt/theme/theme1.xml><?xml version="1.0" encoding="utf-8"?>
<a:theme xmlns:a="http://schemas.openxmlformats.org/drawingml/2006/main" name="Motiv sady Office">
  <a:themeElements>
    <a:clrScheme name="Kancelář">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celář">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solidFill>
          <a:schemeClr val="accent6">
            <a:lumMod val="40000"/>
            <a:lumOff val="60000"/>
          </a:schemeClr>
        </a:solidFill>
      </a:spPr>
      <a:bodyPr wrap="square" rtlCol="0">
        <a:spAutoFit/>
      </a:bodyPr>
      <a:lstStyle>
        <a:defPPr>
          <a:defRPr sz="1200" b="1" dirty="0" smtClean="0">
            <a:solidFill>
              <a:schemeClr val="accent3">
                <a:lumMod val="50000"/>
              </a:schemeClr>
            </a:solidFill>
          </a:defRPr>
        </a:defPPr>
      </a:lstStyle>
    </a:txDef>
  </a:objectDefaults>
  <a:extraClrSchemeLst/>
</a:theme>
</file>

<file path=ppt/theme/theme2.xml><?xml version="1.0" encoding="utf-8"?>
<a:theme xmlns:a="http://schemas.openxmlformats.org/drawingml/2006/main" name="Motiv sady Office">
  <a:themeElements>
    <a:clrScheme name="Kancelář">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celář">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Motiv sady Office">
  <a:themeElements>
    <a:clrScheme name="Kancelář">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celář">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1803</TotalTime>
  <Words>1358</Words>
  <Application>Microsoft Office PowerPoint</Application>
  <PresentationFormat>Předvádění na obrazovce (16:9)</PresentationFormat>
  <Paragraphs>187</Paragraphs>
  <Slides>10</Slides>
  <Notes>8</Notes>
  <HiddenSlides>0</HiddenSlides>
  <MMClips>0</MMClips>
  <ScaleCrop>false</ScaleCrop>
  <HeadingPairs>
    <vt:vector size="4" baseType="variant">
      <vt:variant>
        <vt:lpstr>Motiv</vt:lpstr>
      </vt:variant>
      <vt:variant>
        <vt:i4>1</vt:i4>
      </vt:variant>
      <vt:variant>
        <vt:lpstr>Nadpisy snímků</vt:lpstr>
      </vt:variant>
      <vt:variant>
        <vt:i4>10</vt:i4>
      </vt:variant>
    </vt:vector>
  </HeadingPairs>
  <TitlesOfParts>
    <vt:vector size="11" baseType="lpstr">
      <vt:lpstr>Motiv sady Office</vt:lpstr>
      <vt:lpstr>6.1 Antická kultura</vt:lpstr>
      <vt:lpstr>6.2 Co již víme?</vt:lpstr>
      <vt:lpstr>6.3 Jaké si řekneme nové termíny a názvy?</vt:lpstr>
      <vt:lpstr>6.4 Co si řekneme nového?</vt:lpstr>
      <vt:lpstr>6.5 Procvičení a příklady</vt:lpstr>
      <vt:lpstr>6.6 Něco navíc pro šikovné</vt:lpstr>
      <vt:lpstr>6.7 CLIL</vt:lpstr>
      <vt:lpstr>6.8 Test znalostí</vt:lpstr>
      <vt:lpstr>Prezentace aplikace PowerPoint</vt:lpstr>
      <vt:lpstr>Prezentace aplikace PowerPoint</vt:lpstr>
    </vt:vector>
  </TitlesOfParts>
  <Company>Základní škla Děčín VI</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Snímek 1</dc:title>
  <dc:creator>prusa</dc:creator>
  <cp:lastModifiedBy>kadlecova</cp:lastModifiedBy>
  <cp:revision>171</cp:revision>
  <dcterms:created xsi:type="dcterms:W3CDTF">2010-10-18T18:21:56Z</dcterms:created>
  <dcterms:modified xsi:type="dcterms:W3CDTF">2013-04-17T17:39:59Z</dcterms:modified>
</cp:coreProperties>
</file>