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handoutMasterIdLst>
    <p:handoutMasterId r:id="rId13"/>
  </p:handoutMasterIdLst>
  <p:sldIdLst>
    <p:sldId id="257" r:id="rId2"/>
    <p:sldId id="258" r:id="rId3"/>
    <p:sldId id="259" r:id="rId4"/>
    <p:sldId id="264" r:id="rId5"/>
    <p:sldId id="260" r:id="rId6"/>
    <p:sldId id="261" r:id="rId7"/>
    <p:sldId id="262" r:id="rId8"/>
    <p:sldId id="263" r:id="rId9"/>
    <p:sldId id="265" r:id="rId10"/>
    <p:sldId id="266" r:id="rId11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512373"/>
    <a:srgbClr val="81376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řední styl 2 – zvýraznění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C4B1156A-380E-4F78-BDF5-A606A8083BF9}" styleName="Střední styl 4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EB9631B5-78F2-41C9-869B-9F39066F8104}" styleName="Střední styl 3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E171933-4619-4E11-9A3F-F7608DF75F80}" styleName="Střední styl 1 – zvýraznění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D27102A9-8310-4765-A935-A1911B00CA55}" styleName="Světlý styl 1 – zvýraznění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75DCB02-9BB8-47FD-8907-85C794F793BA}" styleName="Styl s motivem 1 – zvýraznění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780" y="-10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033583E-89BF-4ECB-AA3F-75DD3E829E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D771979-99DB-4828-878C-66DC5CF305D5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9170762"/>
      </p:ext>
    </p:extLst>
  </p:cSld>
  <p:clrMap bg1="lt1" tx1="dk1" bg2="lt2" tx2="dk2" accent1="accent1" accent2="accent2" accent3="accent3" accent4="accent4" accent5="accent5" accent6="accent6" hlink="hlink" folHlink="folHlink"/>
  <p:hf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527786-DE88-4C02-A0B7-082242F2B663}" type="datetimeFigureOut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C757F8-8F25-4CF1-88DC-C9C420F53004}" type="slidenum">
              <a:rPr lang="cs-CZ" smtClean="0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661376821"/>
      </p:ext>
    </p:extLst>
  </p:cSld>
  <p:clrMap bg1="lt1" tx1="dk1" bg2="lt2" tx2="dk2" accent1="accent1" accent2="accent2" accent3="accent3" accent4="accent4" accent5="accent5" accent6="accent6" hlink="hlink" folHlink="folHlink"/>
  <p:hf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1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2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3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4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5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6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7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C757F8-8F25-4CF1-88DC-C9C420F53004}" type="slidenum">
              <a:rPr lang="cs-CZ" smtClean="0"/>
              <a:pPr/>
              <a:t>8</a:t>
            </a:fld>
            <a:endParaRPr lang="cs-CZ"/>
          </a:p>
        </p:txBody>
      </p:sp>
      <p:sp>
        <p:nvSpPr>
          <p:cNvPr id="5" name="Zástupný symbol pro záhlaví 4"/>
          <p:cNvSpPr>
            <a:spLocks noGrp="1"/>
          </p:cNvSpPr>
          <p:nvPr>
            <p:ph type="hdr" sz="quarter" idx="11"/>
          </p:nvPr>
        </p:nvSpPr>
        <p:spPr/>
        <p:txBody>
          <a:bodyPr/>
          <a:lstStyle/>
          <a:p>
            <a:r>
              <a:rPr lang="cs-CZ" smtClean="0"/>
              <a:t>Elektronická učebnice - Základní škola Děčín VI, Na Stráni 879/2, příspěvková organizace</a:t>
            </a:r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946E6A-BCBB-4397-B238-D9666C12CA3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84DB5B-C4F9-421B-B915-96C77EBC177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1027F35-795A-4B52-AF4B-8AF9D6F591C2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B4C2E-6E06-4E9C-9D85-8F31E0E288E6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4ABC8E-B95F-4149-9A9A-D11A584EB29D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0DED4-D2BA-48CB-B2B6-1875E7FDB29C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829A91E-1CCF-40B7-8986-DCBC22B998A1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ECEE0F-07E8-4FA4-BC5E-B1097BC39F9A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561AB1-11DE-4681-8765-EB93C13598AF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F688AF0-EED2-4674-8E08-6CB36054DDEB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B1AB8-A318-494C-B197-385F53BD80D4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CC00">
            <a:alpha val="50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ACAF81-B0B1-45DF-898B-A867B8150E23}" type="datetime1">
              <a:rPr lang="cs-CZ" smtClean="0"/>
              <a:pPr/>
              <a:t>2.8.2012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5059B0-F0F3-4110-8E3E-B7F9093C10A3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eg"/><Relationship Id="rId13" Type="http://schemas.openxmlformats.org/officeDocument/2006/relationships/image" Target="../media/image10.wmf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openxmlformats.org/officeDocument/2006/relationships/image" Target="../media/image9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png"/><Relationship Id="rId11" Type="http://schemas.openxmlformats.org/officeDocument/2006/relationships/image" Target="../media/image8.gif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hyperlink" Target="http://cs.wikipedia.org/wiki/Antick%C3%BD_%C5%99%C3%ADm" TargetMode="External"/><Relationship Id="rId9" Type="http://schemas.openxmlformats.org/officeDocument/2006/relationships/image" Target="../media/image6.png"/><Relationship Id="rId14" Type="http://schemas.openxmlformats.org/officeDocument/2006/relationships/image" Target="../media/image11.wm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hyperlink" Target="http://cs.wikipedia.org/wiki/Brennus" TargetMode="External"/><Relationship Id="rId3" Type="http://schemas.openxmlformats.org/officeDocument/2006/relationships/image" Target="../media/image12.wmf"/><Relationship Id="rId7" Type="http://schemas.openxmlformats.org/officeDocument/2006/relationships/image" Target="../media/image13.wmf"/><Relationship Id="rId12" Type="http://schemas.openxmlformats.org/officeDocument/2006/relationships/hyperlink" Target="http://cs.wikipedia.org/wiki/Pyrrhos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Pov%C4%9Bst_o_zalo%C5%BEen%C3%AD_%C5%98%C3%ADma" TargetMode="External"/><Relationship Id="rId11" Type="http://schemas.openxmlformats.org/officeDocument/2006/relationships/hyperlink" Target="http://antika.avonet.cz/article.php?ID=1493" TargetMode="External"/><Relationship Id="rId5" Type="http://schemas.openxmlformats.org/officeDocument/2006/relationships/hyperlink" Target="http://cs.wikipedia.org/wiki/Romulus_a_Remus" TargetMode="External"/><Relationship Id="rId15" Type="http://schemas.openxmlformats.org/officeDocument/2006/relationships/hyperlink" Target="http://cs.wikipedia.org/wiki/Punsk%C3%A9_v%C3%A1lky" TargetMode="External"/><Relationship Id="rId10" Type="http://schemas.openxmlformats.org/officeDocument/2006/relationships/image" Target="../media/image15.gif"/><Relationship Id="rId4" Type="http://schemas.openxmlformats.org/officeDocument/2006/relationships/hyperlink" Target="http://cs.wikipedia.org/wiki/Aeneas" TargetMode="External"/><Relationship Id="rId9" Type="http://schemas.openxmlformats.org/officeDocument/2006/relationships/hyperlink" Target="http://cs.wikipedia.org/wiki/Tarquinius_Superbus" TargetMode="External"/><Relationship Id="rId14" Type="http://schemas.openxmlformats.org/officeDocument/2006/relationships/image" Target="../media/image1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cs.wikipedia.org/wiki/Etruskov%C3%A9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Julius_Caesar" TargetMode="External"/><Relationship Id="rId3" Type="http://schemas.openxmlformats.org/officeDocument/2006/relationships/image" Target="../media/image18.jpeg"/><Relationship Id="rId7" Type="http://schemas.openxmlformats.org/officeDocument/2006/relationships/hyperlink" Target="http://cs.wikipedia.org/wiki/Triumvir%C3%A1t" TargetMode="External"/><Relationship Id="rId12" Type="http://schemas.openxmlformats.org/officeDocument/2006/relationships/hyperlink" Target="http://cs.wikipedia.org/wiki/Romulus_Augustus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cs.wikipedia.org/wiki/Spartakus" TargetMode="External"/><Relationship Id="rId11" Type="http://schemas.openxmlformats.org/officeDocument/2006/relationships/hyperlink" Target="http://cs.wikipedia.org/wiki/Seznam_%C5%99%C3%ADmsk%C3%BDch_c%C3%ADsa%C5%99%C5%AF" TargetMode="External"/><Relationship Id="rId5" Type="http://schemas.openxmlformats.org/officeDocument/2006/relationships/hyperlink" Target="http://cs.wikipedia.org/wiki/Gladi%C3%A1to%C5%99i" TargetMode="External"/><Relationship Id="rId10" Type="http://schemas.openxmlformats.org/officeDocument/2006/relationships/hyperlink" Target="http://cs.wikipedia.org/wiki/Domin%C3%A1t" TargetMode="External"/><Relationship Id="rId4" Type="http://schemas.openxmlformats.org/officeDocument/2006/relationships/hyperlink" Target="http://dejepis.com/index.php?page=000&amp;kap=005&amp;pod=3" TargetMode="External"/><Relationship Id="rId9" Type="http://schemas.openxmlformats.org/officeDocument/2006/relationships/hyperlink" Target="http://cs.wikipedia.org/wiki/Princip%C3%A1t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hyperlink" Target="http://cs.wikipedia.org/wiki/Legion%C3%A1%C5%99" TargetMode="External"/><Relationship Id="rId7" Type="http://schemas.openxmlformats.org/officeDocument/2006/relationships/image" Target="../media/image22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1.jpeg"/><Relationship Id="rId5" Type="http://schemas.openxmlformats.org/officeDocument/2006/relationships/image" Target="../media/image20.pn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7.wmf"/><Relationship Id="rId5" Type="http://schemas.openxmlformats.org/officeDocument/2006/relationships/image" Target="../media/image26.jpeg"/><Relationship Id="rId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0.png"/><Relationship Id="rId5" Type="http://schemas.openxmlformats.org/officeDocument/2006/relationships/image" Target="../media/image29.jpeg"/><Relationship Id="rId4" Type="http://schemas.openxmlformats.org/officeDocument/2006/relationships/image" Target="../media/image2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hubblesite.org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hyperlink" Target="http://cs.wikipedia.org/wiki/Soubor:Fasces_lictoriae.svg" TargetMode="External"/><Relationship Id="rId13" Type="http://schemas.openxmlformats.org/officeDocument/2006/relationships/hyperlink" Target="http://cs.wikipedia.org/wiki/Soubor:HannibalFrescoCapitolinec1510.jpg" TargetMode="External"/><Relationship Id="rId3" Type="http://schemas.openxmlformats.org/officeDocument/2006/relationships/hyperlink" Target="http://cs.wikipedia.org/wiki/Soubor:Maccari-Cicero.jpg" TargetMode="External"/><Relationship Id="rId7" Type="http://schemas.openxmlformats.org/officeDocument/2006/relationships/hyperlink" Target="http://cs.wikipedia.org/wiki/Soubor:Heinrich_Leutemann,_Pl%C3%BCnderung_Roms_durch_die_Vandalen_(c._1860%E2%80%931880).jpg" TargetMode="External"/><Relationship Id="rId12" Type="http://schemas.openxmlformats.org/officeDocument/2006/relationships/hyperlink" Target="http://cs.wikipedia.org/wiki/Soubor:Testudo_relief_Marcus_Aurelius_column.png" TargetMode="External"/><Relationship Id="rId2" Type="http://schemas.openxmlformats.org/officeDocument/2006/relationships/hyperlink" Target="http://cs.wikipedia.org/wiki/Soubor:She-wolf_suckles_Romulus_and_Remus.jpg" TargetMode="External"/><Relationship Id="rId16" Type="http://schemas.openxmlformats.org/officeDocument/2006/relationships/hyperlink" Target="http://en.wikipedia.org/wiki/File:628px-Western_and_Eastern_Roman_Empires_476AD(3).PNG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cs.wikipedia.org/wiki/Soubor:Statue-Augustus.jpg" TargetMode="External"/><Relationship Id="rId11" Type="http://schemas.openxmlformats.org/officeDocument/2006/relationships/hyperlink" Target="http://cs.wikipedia.org/wiki/Soubor:L%C3%A9gionnaire_romain.JPG" TargetMode="External"/><Relationship Id="rId5" Type="http://schemas.openxmlformats.org/officeDocument/2006/relationships/hyperlink" Target="http://cs.wikipedia.org/wiki/Soubor:HannibalTheCarthaginian.jpg" TargetMode="External"/><Relationship Id="rId15" Type="http://schemas.openxmlformats.org/officeDocument/2006/relationships/hyperlink" Target="http://en.wikipedia.org/wiki/File:RomulusAugustus.jpg" TargetMode="External"/><Relationship Id="rId10" Type="http://schemas.openxmlformats.org/officeDocument/2006/relationships/hyperlink" Target="http://leccos.com/pics/pic/imperium_romanum-_mapa.jpg" TargetMode="External"/><Relationship Id="rId4" Type="http://schemas.openxmlformats.org/officeDocument/2006/relationships/hyperlink" Target="http://cs.wikipedia.org/wiki/Soubor:Vexilloid_of_the_Roman_Empire.svg" TargetMode="External"/><Relationship Id="rId9" Type="http://schemas.openxmlformats.org/officeDocument/2006/relationships/hyperlink" Target="http://cs.wikipedia.org/wiki/Soubor:Etruska_abeceda.gif" TargetMode="External"/><Relationship Id="rId14" Type="http://schemas.openxmlformats.org/officeDocument/2006/relationships/hyperlink" Target="http://en.wikipedia.org/wiki/File:Young_Folks'_History_of_Rome_illus420.png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3518"/>
            <a:ext cx="439248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.1 Starověký Řím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TextovéPole 2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</a:t>
            </a:r>
            <a:r>
              <a:rPr lang="cs-CZ" sz="1000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0" y="4527947"/>
            <a:ext cx="9144000" cy="61555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cs-CZ" sz="1200" b="1" dirty="0">
              <a:solidFill>
                <a:schemeClr val="accent3">
                  <a:lumMod val="50000"/>
                </a:schemeClr>
              </a:solidFill>
            </a:endParaRPr>
          </a:p>
          <a:p>
            <a:r>
              <a:rPr lang="cs-CZ" sz="12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Autor: 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Mgr. Zuzana Kadlecová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1" name="obrázek 5" descr="Image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0981" y="4550290"/>
            <a:ext cx="3053019" cy="59321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/>
          <p:cNvSpPr txBox="1"/>
          <p:nvPr/>
        </p:nvSpPr>
        <p:spPr>
          <a:xfrm>
            <a:off x="7812360" y="4144893"/>
            <a:ext cx="1207831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4"/>
              </a:rPr>
              <a:t>Starověký Řím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Vodorovný svitek 3"/>
          <p:cNvSpPr/>
          <p:nvPr/>
        </p:nvSpPr>
        <p:spPr>
          <a:xfrm>
            <a:off x="3131840" y="528477"/>
            <a:ext cx="1882841" cy="1152128"/>
          </a:xfrm>
          <a:prstGeom prst="horizontalScroll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b="1" u="sng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Starověký </a:t>
            </a:r>
          </a:p>
          <a:p>
            <a:pPr algn="ctr"/>
            <a:r>
              <a:rPr lang="cs-CZ" b="1" u="sng" cap="all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Řím</a:t>
            </a:r>
            <a:endParaRPr lang="cs-CZ" b="1" u="sng" cap="all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Vodorovný svitek 4"/>
          <p:cNvSpPr/>
          <p:nvPr/>
        </p:nvSpPr>
        <p:spPr>
          <a:xfrm>
            <a:off x="374028" y="1057210"/>
            <a:ext cx="1654696" cy="880801"/>
          </a:xfrm>
          <a:prstGeom prst="horizont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králů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753 - 510 př.n.l.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Vodorovný svitek 5"/>
          <p:cNvSpPr/>
          <p:nvPr/>
        </p:nvSpPr>
        <p:spPr>
          <a:xfrm>
            <a:off x="2772210" y="1791311"/>
            <a:ext cx="1799790" cy="872576"/>
          </a:xfrm>
          <a:prstGeom prst="horizont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republiky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510 - 31 př.n.l.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Vodorovný svitek 6"/>
          <p:cNvSpPr/>
          <p:nvPr/>
        </p:nvSpPr>
        <p:spPr>
          <a:xfrm>
            <a:off x="5538029" y="546908"/>
            <a:ext cx="2160240" cy="831214"/>
          </a:xfrm>
          <a:prstGeom prst="horizontalScroll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u="sng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u="sng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císařství</a:t>
            </a:r>
          </a:p>
          <a:p>
            <a:pPr algn="ctr"/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 př.n.l. – 476 n.l.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116216"/>
            <a:ext cx="1800200" cy="1350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43638" y="2831750"/>
            <a:ext cx="2540119" cy="1584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51" y="2710604"/>
            <a:ext cx="1218246" cy="1705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590458"/>
            <a:ext cx="874420" cy="114880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962515"/>
            <a:ext cx="1134248" cy="17013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6629" y="1400586"/>
            <a:ext cx="1774237" cy="222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 descr="C:\Users\Zuzka\AppData\Local\Microsoft\Windows\Temporary Internet Files\Content.IE5\842XVH7Q\MM900172529[1].gif"/>
          <p:cNvPicPr>
            <a:picLocks noChangeAspect="1" noChangeArrowheads="1" noCrop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6376" y="3031212"/>
            <a:ext cx="1063815" cy="8636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 descr="C:\Users\Zuzka\AppData\Local\Microsoft\Windows\Temporary Internet Files\Content.IE5\RCB8OLWN\MP900401390[1].jpg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4028" y="3577454"/>
            <a:ext cx="1267152" cy="84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C:\Users\Zuzka\AppData\Local\Microsoft\Windows\Temporary Internet Files\Content.IE5\E9RU5M6G\MC900233653[1].wmf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4151" y="1148494"/>
            <a:ext cx="911430" cy="967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C:\Users\Zuzka\AppData\Local\Microsoft\Windows\Temporary Internet Files\Content.IE5\RCB8OLWN\MC900233976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7928" y="3723409"/>
            <a:ext cx="1440341" cy="8480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Nadpis 1"/>
          <p:cNvSpPr txBox="1">
            <a:spLocks/>
          </p:cNvSpPr>
          <p:nvPr/>
        </p:nvSpPr>
        <p:spPr>
          <a:xfrm>
            <a:off x="20150" y="498603"/>
            <a:ext cx="3831769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5.10 Anotace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1221698"/>
              </p:ext>
            </p:extLst>
          </p:nvPr>
        </p:nvGraphicFramePr>
        <p:xfrm>
          <a:off x="1043608" y="1275606"/>
          <a:ext cx="7272808" cy="3524298"/>
        </p:xfrm>
        <a:graphic>
          <a:graphicData uri="http://schemas.openxmlformats.org/drawingml/2006/table">
            <a:tbl>
              <a:tblPr firstRow="1" bandRow="1">
                <a:tableStyleId>{10A1B5D5-9B99-4C35-A422-299274C87663}</a:tableStyleId>
              </a:tblPr>
              <a:tblGrid>
                <a:gridCol w="1907305"/>
                <a:gridCol w="5365503"/>
              </a:tblGrid>
              <a:tr h="545574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Autor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Mgr. Zuzana Kadlecová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Období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01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– 06/2012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6. ročník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553152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Klíčová slova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Starověký Řím, doba království/republiky/císařství, Caesar, Augustus, Marcus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Aurelius, Konstantin I., </a:t>
                      </a:r>
                      <a:r>
                        <a:rPr lang="cs-CZ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Odoaker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, zánik Říma.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958020">
                <a:tc>
                  <a:txBody>
                    <a:bodyPr/>
                    <a:lstStyle/>
                    <a:p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Anotace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just"/>
                      <a:r>
                        <a:rPr lang="cs-CZ" dirty="0" smtClean="0">
                          <a:latin typeface="Times New Roman" pitchFamily="18" charset="0"/>
                          <a:cs typeface="Times New Roman" pitchFamily="18" charset="0"/>
                        </a:rPr>
                        <a:t>Prezentace popisující vývoj starověkého Říma přes období vlády</a:t>
                      </a:r>
                      <a:r>
                        <a:rPr lang="cs-CZ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králů, období republiky až po vznik císařství i následný zánik západní části impéria.</a:t>
                      </a:r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95152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 descr="C:\Users\Zuzka\AppData\Local\Microsoft\Windows\Temporary Internet Files\Content.IE5\RCB8OLWN\MC900433658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" y="923482"/>
            <a:ext cx="1152128" cy="13372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500754"/>
            <a:ext cx="269979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.2 Co již víme?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Zaoblený obdélník 3"/>
          <p:cNvSpPr/>
          <p:nvPr/>
        </p:nvSpPr>
        <p:spPr>
          <a:xfrm>
            <a:off x="1809123" y="1034430"/>
            <a:ext cx="3096344" cy="1346448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ověsti o počátcích dějin: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rojský hrdina Aeneas a jeho potomci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vojčata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Romulus a Remus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odkojená vlčicí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aložení Říma na 7 pahorcích roku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753 př.n.l.</a:t>
            </a:r>
          </a:p>
        </p:txBody>
      </p:sp>
      <p:sp>
        <p:nvSpPr>
          <p:cNvPr id="5" name="Zaoblený obdélník 4"/>
          <p:cNvSpPr/>
          <p:nvPr/>
        </p:nvSpPr>
        <p:spPr>
          <a:xfrm>
            <a:off x="1809122" y="2556825"/>
            <a:ext cx="3096343" cy="91440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rozdělení společnosti</a:t>
            </a:r>
          </a:p>
          <a:p>
            <a:pPr algn="just"/>
            <a:endParaRPr lang="cs-CZ" sz="12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atricijové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plebejové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9" name="Přímá spojnice se šipkou 8"/>
          <p:cNvCxnSpPr/>
          <p:nvPr/>
        </p:nvCxnSpPr>
        <p:spPr>
          <a:xfrm flipH="1">
            <a:off x="2339752" y="2859782"/>
            <a:ext cx="1017541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Přímá spojnice se šipkou 10"/>
          <p:cNvCxnSpPr/>
          <p:nvPr/>
        </p:nvCxnSpPr>
        <p:spPr>
          <a:xfrm>
            <a:off x="3357295" y="2859782"/>
            <a:ext cx="1142697" cy="28803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lačítko akce: Informace 11">
            <a:hlinkClick r:id="rId4" highlightClick="1"/>
          </p:cNvPr>
          <p:cNvSpPr>
            <a:spLocks noChangeAspect="1"/>
          </p:cNvSpPr>
          <p:nvPr/>
        </p:nvSpPr>
        <p:spPr>
          <a:xfrm>
            <a:off x="1367031" y="1232103"/>
            <a:ext cx="360000" cy="36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lačítko akce: Informace 13">
            <a:hlinkClick r:id="rId5" highlightClick="1"/>
          </p:cNvPr>
          <p:cNvSpPr>
            <a:spLocks noChangeAspect="1"/>
          </p:cNvSpPr>
          <p:nvPr/>
        </p:nvSpPr>
        <p:spPr>
          <a:xfrm>
            <a:off x="2514965" y="610278"/>
            <a:ext cx="360000" cy="36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lačítko akce: Nápověda 14">
            <a:hlinkClick r:id="rId6" highlightClick="1"/>
          </p:cNvPr>
          <p:cNvSpPr>
            <a:spLocks noChangeAspect="1"/>
          </p:cNvSpPr>
          <p:nvPr/>
        </p:nvSpPr>
        <p:spPr>
          <a:xfrm>
            <a:off x="3116678" y="610278"/>
            <a:ext cx="360000" cy="360000"/>
          </a:xfrm>
          <a:prstGeom prst="actionButtonHelp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2" name="Picture 4" descr="C:\Users\Zuzka\AppData\Local\Microsoft\Windows\Temporary Internet Files\Content.IE5\RCB8OLWN\MC900406366[1].wmf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4" y="2391153"/>
            <a:ext cx="1468107" cy="1245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Zaoblený obdélník 16"/>
          <p:cNvSpPr/>
          <p:nvPr/>
        </p:nvSpPr>
        <p:spPr>
          <a:xfrm>
            <a:off x="110846" y="3719602"/>
            <a:ext cx="2512369" cy="1368152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iktoři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osobní stráž králů, její příslušníci kráčeli před ním a vybízeli kolemjdoucí k povinné úctě; přes levé rameno nosili svazek prutů (</a:t>
            </a:r>
            <a:r>
              <a:rPr lang="cs-CZ" sz="1200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fasces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na znamení moci toho, jemuž sloužili (později přejato konzuly)</a:t>
            </a:r>
            <a:endParaRPr lang="cs-CZ" sz="12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63524" y="3194025"/>
            <a:ext cx="713154" cy="19070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Mrak 17"/>
          <p:cNvSpPr/>
          <p:nvPr/>
        </p:nvSpPr>
        <p:spPr>
          <a:xfrm>
            <a:off x="893606" y="1884075"/>
            <a:ext cx="1090348" cy="75330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králů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Zaoblený obdélník 18"/>
          <p:cNvSpPr/>
          <p:nvPr/>
        </p:nvSpPr>
        <p:spPr>
          <a:xfrm>
            <a:off x="3635855" y="3775580"/>
            <a:ext cx="2304257" cy="130042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onec vlády králů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pro krutost a zhýralost královská rodina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510 př.n.l.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navždy vyhnána  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rál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Tarquinius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Superbus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a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jeho syn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Sextus</a:t>
            </a:r>
            <a:endParaRPr lang="cs-CZ" sz="1200" b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=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počátek republiky</a:t>
            </a:r>
          </a:p>
        </p:txBody>
      </p:sp>
      <p:sp>
        <p:nvSpPr>
          <p:cNvPr id="20" name="Tlačítko akce: Informace 19">
            <a:hlinkClick r:id="rId9" highlightClick="1"/>
          </p:cNvPr>
          <p:cNvSpPr>
            <a:spLocks noChangeAspect="1"/>
          </p:cNvSpPr>
          <p:nvPr/>
        </p:nvSpPr>
        <p:spPr>
          <a:xfrm>
            <a:off x="5580112" y="4775100"/>
            <a:ext cx="360000" cy="36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5" name="Picture 7" descr="C:\Users\Zuzka\AppData\Local\Microsoft\Windows\Temporary Internet Files\Content.IE5\RCB8OLWN\MM900283985[1].gif"/>
          <p:cNvPicPr>
            <a:picLocks noChangeAspect="1" noChangeArrowheads="1" noCrop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3465" y="2518733"/>
            <a:ext cx="571500" cy="571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Mrak 20"/>
          <p:cNvSpPr/>
          <p:nvPr/>
        </p:nvSpPr>
        <p:spPr>
          <a:xfrm>
            <a:off x="4945522" y="578192"/>
            <a:ext cx="1440160" cy="784172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republiky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2" name="Zaoblený obdélník 21"/>
          <p:cNvSpPr/>
          <p:nvPr/>
        </p:nvSpPr>
        <p:spPr>
          <a:xfrm>
            <a:off x="6516000" y="504578"/>
            <a:ext cx="2555776" cy="1533740"/>
          </a:xfrm>
          <a:prstGeom prst="round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m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ezi svobodnými občany rozdíly v majetku i v politickém postavení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oj plebejů s patricii o podíl na správě města trval přes 2 století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ýsledek: vlastní úředník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tribun lidu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s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právem veta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, sepsání zákonů a přístup k úřadům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TextovéPole 22"/>
          <p:cNvSpPr txBox="1"/>
          <p:nvPr/>
        </p:nvSpPr>
        <p:spPr>
          <a:xfrm>
            <a:off x="5236571" y="1494956"/>
            <a:ext cx="1047082" cy="46166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úřady v době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1"/>
              </a:rPr>
              <a:t> republiky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Zaoblený obdélník 2"/>
          <p:cNvSpPr/>
          <p:nvPr/>
        </p:nvSpPr>
        <p:spPr>
          <a:xfrm>
            <a:off x="5103494" y="2139334"/>
            <a:ext cx="3816424" cy="1440896"/>
          </a:xfrm>
          <a:prstGeom prst="roundRect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Ovládnutí Apeninského poloostrova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odražení vpádu Galů (r.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390 př.n.l.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vyplenili Řím) 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onečná porážka etruských kmenů r.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265 př.n.l.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orážka Samnitů a Řeků (král 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  <a:hlinkClick r:id="rId12"/>
              </a:rPr>
              <a:t>Pyrrhos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) r. 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272 př.n.l.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ásada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Divide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et </a:t>
            </a:r>
            <a:r>
              <a:rPr lang="cs-CZ" sz="1200" b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impera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= Rozděl a panuj</a:t>
            </a:r>
          </a:p>
          <a:p>
            <a:pPr algn="just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=  Římané vládci celého poloostrova</a:t>
            </a:r>
            <a:endParaRPr lang="cs-CZ" sz="1200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lačítko akce: Informace 5">
            <a:hlinkClick r:id="rId13" highlightClick="1"/>
          </p:cNvPr>
          <p:cNvSpPr>
            <a:spLocks noChangeAspect="1"/>
          </p:cNvSpPr>
          <p:nvPr/>
        </p:nvSpPr>
        <p:spPr>
          <a:xfrm>
            <a:off x="8711776" y="3014025"/>
            <a:ext cx="360000" cy="36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 descr="C:\Users\Zuzka\AppData\Local\Microsoft\Windows\Temporary Internet Files\Content.IE5\FJFVS7BJ\MC900329591[1].wmf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39728" y="2119637"/>
            <a:ext cx="432048" cy="756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Zaoblený obdélník 6"/>
          <p:cNvSpPr/>
          <p:nvPr/>
        </p:nvSpPr>
        <p:spPr>
          <a:xfrm>
            <a:off x="6110066" y="3471225"/>
            <a:ext cx="2987824" cy="1672275"/>
          </a:xfrm>
          <a:prstGeom prst="round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Punské války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války Římanů s Kartágem (námořní mocnost západního Středomoří)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1. 264 př.n.l. -  241 př.n.l.</a:t>
            </a:r>
          </a:p>
          <a:p>
            <a:pPr algn="just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2. 218 př.n.l. – 201 př.n.l.</a:t>
            </a:r>
          </a:p>
          <a:p>
            <a:pPr algn="just"/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3. 149 př.n.l. – 146 př.n.l.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onečné vítězství Říma, Kartágo zničeno</a:t>
            </a:r>
          </a:p>
        </p:txBody>
      </p:sp>
      <p:sp>
        <p:nvSpPr>
          <p:cNvPr id="8" name="Tlačítko akce: Informace 7">
            <a:hlinkClick r:id="rId15" highlightClick="1"/>
          </p:cNvPr>
          <p:cNvSpPr>
            <a:spLocks noChangeAspect="1"/>
          </p:cNvSpPr>
          <p:nvPr/>
        </p:nvSpPr>
        <p:spPr>
          <a:xfrm>
            <a:off x="8507543" y="4147550"/>
            <a:ext cx="360000" cy="36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80" y="492443"/>
            <a:ext cx="6804248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.3 Jaké si řekneme nové termíny a názvy?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ovéPole 17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51519" y="1059582"/>
            <a:ext cx="8496945" cy="3970318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Etruskové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záhadami obestřený vyspělý národ usazený ve střední Itálii, na vrcholu v 6. st. př.n.l.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atricijové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skupina svobodných obyvatel označená podle slova </a:t>
            </a:r>
            <a:r>
              <a:rPr lang="cs-CZ" sz="1200" i="1" dirty="0" smtClean="0">
                <a:latin typeface="Times New Roman" pitchFamily="18" charset="0"/>
                <a:cs typeface="Times New Roman" pitchFamily="18" charset="0"/>
              </a:rPr>
              <a:t>patricii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mající otce; vlastníci půdy, urození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lebejové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 skupina nových obyvatel (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pleo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= naplňuji); z počátku bez politických práv, chudí</a:t>
            </a:r>
          </a:p>
          <a:p>
            <a:pPr algn="just"/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opulus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národ, lid;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populus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Romanus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římský lid (lidé, kteří rozhodovali o dění ve státě)</a:t>
            </a:r>
          </a:p>
          <a:p>
            <a:pPr algn="just"/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roletarii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nejchudší obyvatelé Říma, označení podle toho, že jejich jediným bohatstvím byly děti =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proles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enatus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senex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= starý,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původně poradní sbor krále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epublika = res publica = věc veřejná,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původně společný majetek (půda, pastviny, aj.), později stát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tribun lidu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úředník volený plebeji k zastupování jejich zájmů v senátě, kde seděl na vyvýšeném místě, osobně nedotknutelný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právo veta = „zakazuji“,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znemožnění přijetí zákona nevýhodného pro plebeje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Zákony dvanácti desek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sepsání a zveřejnění zákonů na </a:t>
            </a:r>
            <a:r>
              <a:rPr lang="cs-CZ" sz="1200" dirty="0" err="1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oru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zamezovalo soudcům vykládat zvykové právo ve prospěch patricijů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onzul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nejvyšší úředník, velitel vojska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i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mpérium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1. moc udělovaná jen nejvyšším úředníkům, 2. velká říše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ímské občanství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získával jej člověk narozením z plnoprávného manželství Římanů, udělením, nebo u otroků jejich propuštěním na svobodu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Pyrrhovo vítězství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dosažené za cenu tak velkých ztrát, že oslabený vítěz již dále nemůže bojovat a výhra se rovná porážce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pojenecká smlouva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dohoda, uzavřená Římany s poraženými kmeny v Itálii (jejich příslušníci pak sloužili v pomocných jednotkách římského vojska)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Punové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= římské označení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Kartáginců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překládá se jako „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jablkožrouti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“ (podle bohyně držící v ruce jablko)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iktatura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neomezená vláda jedince (původně na 6 měsíců, později bez omezení)</a:t>
            </a:r>
          </a:p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riumvirát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trojspolek</a:t>
            </a:r>
          </a:p>
          <a:p>
            <a:pPr algn="just"/>
            <a:r>
              <a:rPr lang="cs-CZ" sz="1200" b="1" dirty="0" err="1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rinceps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=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přední, vedoucí muž </a:t>
            </a:r>
          </a:p>
        </p:txBody>
      </p:sp>
      <p:sp>
        <p:nvSpPr>
          <p:cNvPr id="4" name="Tlačítko akce: Informace 3">
            <a:hlinkClick r:id="rId3" highlightClick="1"/>
          </p:cNvPr>
          <p:cNvSpPr>
            <a:spLocks noChangeAspect="1"/>
          </p:cNvSpPr>
          <p:nvPr/>
        </p:nvSpPr>
        <p:spPr>
          <a:xfrm>
            <a:off x="6876256" y="951590"/>
            <a:ext cx="360000" cy="360000"/>
          </a:xfrm>
          <a:prstGeom prst="actionButtonInformation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452318" y="545642"/>
            <a:ext cx="1564185" cy="18776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.4 Co si řekneme nového?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TextovéPole 20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Obdélník 2"/>
          <p:cNvSpPr/>
          <p:nvPr/>
        </p:nvSpPr>
        <p:spPr>
          <a:xfrm>
            <a:off x="251518" y="987574"/>
            <a:ext cx="2808312" cy="457200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66000"/>
                  <a:satMod val="160000"/>
                </a:schemeClr>
              </a:gs>
              <a:gs pos="50000">
                <a:schemeClr val="accent1">
                  <a:tint val="44500"/>
                  <a:satMod val="160000"/>
                </a:schemeClr>
              </a:gs>
              <a:gs pos="100000">
                <a:schemeClr val="accent1">
                  <a:tint val="23500"/>
                  <a:satMod val="160000"/>
                </a:schemeClr>
              </a:gs>
            </a:gsLst>
            <a:lin ang="2700000" scaled="1"/>
            <a:tileRect/>
          </a:gra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Vytvoření římského impéria</a:t>
            </a:r>
            <a:endParaRPr lang="cs-CZ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Zuzka\Desktop\imperium_romanum-_mapa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8612" y="481844"/>
            <a:ext cx="5205388" cy="3691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240484" y="1563637"/>
            <a:ext cx="3262432" cy="1200329"/>
          </a:xfrm>
          <a:prstGeom prst="rect">
            <a:avLst/>
          </a:prstGeom>
          <a:solidFill>
            <a:srgbClr val="0070C0"/>
          </a:solidFill>
          <a:ln w="12700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148 př.n.l. porážka Makedonie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146 př.n.l. porážka Řecka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133 př.n.l. zisk </a:t>
            </a:r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Pergamonského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království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63 př.n.l. zisk Sýrie a Jeruzaléma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58 – 50 př.n.l. boje v Galii, vylodění v Británii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30 př.n.l. zisk Egypta</a:t>
            </a:r>
          </a:p>
        </p:txBody>
      </p:sp>
      <p:sp>
        <p:nvSpPr>
          <p:cNvPr id="5" name="Tlačítko akce: Domů 4">
            <a:hlinkClick r:id="rId4" highlightClick="1"/>
          </p:cNvPr>
          <p:cNvSpPr>
            <a:spLocks noChangeAspect="1"/>
          </p:cNvSpPr>
          <p:nvPr/>
        </p:nvSpPr>
        <p:spPr>
          <a:xfrm>
            <a:off x="3322916" y="1036174"/>
            <a:ext cx="360000" cy="360000"/>
          </a:xfrm>
          <a:prstGeom prst="actionButtonHome">
            <a:avLst/>
          </a:prstGeom>
          <a:solidFill>
            <a:srgbClr val="0070C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6" name="TextovéPole 5"/>
          <p:cNvSpPr txBox="1"/>
          <p:nvPr/>
        </p:nvSpPr>
        <p:spPr>
          <a:xfrm>
            <a:off x="19539" y="2880527"/>
            <a:ext cx="827471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5"/>
              </a:rPr>
              <a:t>Gladiátor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1013772" y="3157526"/>
            <a:ext cx="857927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Spartakus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1872000" y="2808000"/>
            <a:ext cx="953915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7"/>
              </a:rPr>
              <a:t>Triumvirát</a:t>
            </a:r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hlinkClick r:id="rId7"/>
              </a:rPr>
              <a:t>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9" name="TextovéPole 8"/>
          <p:cNvSpPr txBox="1"/>
          <p:nvPr/>
        </p:nvSpPr>
        <p:spPr>
          <a:xfrm>
            <a:off x="2766289" y="3157526"/>
            <a:ext cx="1113253" cy="276999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8"/>
              </a:rPr>
              <a:t>Julius Caesar 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9539" y="3507854"/>
            <a:ext cx="3860003" cy="1569660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Slábnoucí republika</a:t>
            </a:r>
          </a:p>
          <a:p>
            <a:pPr algn="just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-  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levná pracovní síla: otroci</a:t>
            </a:r>
          </a:p>
          <a:p>
            <a:pPr marL="171450" indent="-171450" algn="just">
              <a:buFontTx/>
              <a:buChar char="-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zvětšující se náklady na armádu</a:t>
            </a:r>
          </a:p>
          <a:p>
            <a:pPr marL="171450" indent="-171450" algn="just">
              <a:buFontTx/>
              <a:buChar char="-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toupající oblíbenost vojevůdců = nebezpečí diktatury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31 př.n.l.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se souhlasem senátu soustředěna nejvyšší politická i vojenská moc v rukou 1 člověka =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GAIA OCTAVIA</a:t>
            </a:r>
          </a:p>
          <a:p>
            <a:pPr marL="171450" indent="-171450" algn="just">
              <a:buFontTx/>
              <a:buChar char="-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27 př.n.l.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udělen senátem titul </a:t>
            </a:r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Augustus</a:t>
            </a:r>
          </a:p>
        </p:txBody>
      </p:sp>
      <p:sp>
        <p:nvSpPr>
          <p:cNvPr id="11" name="Mrak 10"/>
          <p:cNvSpPr/>
          <p:nvPr/>
        </p:nvSpPr>
        <p:spPr>
          <a:xfrm>
            <a:off x="3995936" y="4301964"/>
            <a:ext cx="1368152" cy="720080"/>
          </a:xfrm>
          <a:prstGeom prst="cloud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1400" b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bdobí císařství</a:t>
            </a:r>
            <a:endParaRPr lang="cs-CZ" sz="14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TextovéPole 11"/>
          <p:cNvSpPr txBox="1"/>
          <p:nvPr/>
        </p:nvSpPr>
        <p:spPr>
          <a:xfrm>
            <a:off x="5580112" y="4292684"/>
            <a:ext cx="869149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9"/>
              </a:rPr>
              <a:t>principát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13" name="TextovéPole 12"/>
          <p:cNvSpPr txBox="1"/>
          <p:nvPr/>
        </p:nvSpPr>
        <p:spPr>
          <a:xfrm>
            <a:off x="5580112" y="4731989"/>
            <a:ext cx="731290" cy="276999"/>
          </a:xfrm>
          <a:prstGeom prst="rect">
            <a:avLst/>
          </a:prstGeom>
          <a:solidFill>
            <a:srgbClr val="FF00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  <a:hlinkClick r:id="rId10"/>
              </a:rPr>
              <a:t>dominát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5" name="Přímá spojnice se šipkou 14"/>
          <p:cNvCxnSpPr>
            <a:stCxn id="11" idx="0"/>
            <a:endCxn id="12" idx="1"/>
          </p:cNvCxnSpPr>
          <p:nvPr/>
        </p:nvCxnSpPr>
        <p:spPr>
          <a:xfrm flipV="1">
            <a:off x="5362948" y="4431184"/>
            <a:ext cx="217164" cy="23082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Přímá spojnice se šipkou 16"/>
          <p:cNvCxnSpPr>
            <a:stCxn id="11" idx="0"/>
            <a:endCxn id="13" idx="1"/>
          </p:cNvCxnSpPr>
          <p:nvPr/>
        </p:nvCxnSpPr>
        <p:spPr>
          <a:xfrm>
            <a:off x="5362948" y="4662004"/>
            <a:ext cx="217164" cy="208485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ovéPole 17"/>
          <p:cNvSpPr txBox="1"/>
          <p:nvPr/>
        </p:nvSpPr>
        <p:spPr>
          <a:xfrm>
            <a:off x="6732240" y="4292683"/>
            <a:ext cx="1792478" cy="276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  <a:hlinkClick r:id="rId11"/>
              </a:rPr>
              <a:t>Seznam římských císařů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TextovéPole 18"/>
          <p:cNvSpPr txBox="1"/>
          <p:nvPr/>
        </p:nvSpPr>
        <p:spPr>
          <a:xfrm>
            <a:off x="6449261" y="4766246"/>
            <a:ext cx="2612767" cy="276999"/>
          </a:xfrm>
          <a:prstGeom prst="rect">
            <a:avLst/>
          </a:prstGeom>
          <a:gradFill flip="none" rotWithShape="1">
            <a:gsLst>
              <a:gs pos="0">
                <a:srgbClr val="FF0000">
                  <a:tint val="66000"/>
                  <a:satMod val="160000"/>
                </a:srgbClr>
              </a:gs>
              <a:gs pos="50000">
                <a:srgbClr val="FF0000">
                  <a:tint val="44500"/>
                  <a:satMod val="160000"/>
                </a:srgbClr>
              </a:gs>
              <a:gs pos="100000">
                <a:srgbClr val="FF00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p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oslední vládce –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  <a:hlinkClick r:id="rId12"/>
              </a:rPr>
              <a:t>Romulus Augustus </a:t>
            </a:r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84143"/>
            <a:ext cx="399695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.5 Procvičení a příklady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107504" y="1059582"/>
            <a:ext cx="3960440" cy="523220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400" b="1" u="sng" dirty="0" smtClean="0">
                <a:latin typeface="Times New Roman" pitchFamily="18" charset="0"/>
                <a:cs typeface="Times New Roman" pitchFamily="18" charset="0"/>
              </a:rPr>
              <a:t>Víš, co popisují tyto pojmy? Dokážeš je vysvětlit?</a:t>
            </a:r>
            <a:endParaRPr lang="cs-CZ" sz="1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cs-CZ" sz="1400" b="1" dirty="0" smtClean="0">
                <a:latin typeface="Times New Roman" pitchFamily="18" charset="0"/>
                <a:cs typeface="Times New Roman" pitchFamily="18" charset="0"/>
              </a:rPr>
              <a:t>sestercius – denár - </a:t>
            </a:r>
            <a:r>
              <a:rPr lang="cs-CZ" sz="1400" b="1" dirty="0" err="1" smtClean="0">
                <a:latin typeface="Times New Roman" pitchFamily="18" charset="0"/>
                <a:cs typeface="Times New Roman" pitchFamily="18" charset="0"/>
              </a:rPr>
              <a:t>ass</a:t>
            </a:r>
            <a:endParaRPr lang="cs-CZ" sz="1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41242" y="1661987"/>
            <a:ext cx="1324402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 err="1" smtClean="0">
                <a:latin typeface="Times New Roman" pitchFamily="18" charset="0"/>
                <a:cs typeface="Times New Roman" pitchFamily="18" charset="0"/>
              </a:rPr>
              <a:t>ass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peníz z mědi</a:t>
            </a:r>
          </a:p>
        </p:txBody>
      </p:sp>
      <p:sp>
        <p:nvSpPr>
          <p:cNvPr id="4" name="TextovéPole 3"/>
          <p:cNvSpPr txBox="1"/>
          <p:nvPr/>
        </p:nvSpPr>
        <p:spPr>
          <a:xfrm>
            <a:off x="1797770" y="1661987"/>
            <a:ext cx="2270173" cy="276999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enár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 – stříbrná mince, = 10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assů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98611" y="2080490"/>
            <a:ext cx="3926702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just"/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estercius 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– původně stříbrná, později bronzová mince v hodnotě 2, 5, později 4 </a:t>
            </a:r>
            <a:r>
              <a:rPr lang="cs-CZ" sz="1200" dirty="0" err="1" smtClean="0">
                <a:latin typeface="Times New Roman" pitchFamily="18" charset="0"/>
                <a:cs typeface="Times New Roman" pitchFamily="18" charset="0"/>
              </a:rPr>
              <a:t>assů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; nejběžnější římské platidlo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7256502" y="671524"/>
            <a:ext cx="1266693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Římský legionář</a:t>
            </a:r>
          </a:p>
        </p:txBody>
      </p:sp>
      <p:sp>
        <p:nvSpPr>
          <p:cNvPr id="7" name="Tlačítko akce: Informace 6">
            <a:hlinkClick r:id="rId3" highlightClick="1"/>
          </p:cNvPr>
          <p:cNvSpPr>
            <a:spLocks noChangeAspect="1"/>
          </p:cNvSpPr>
          <p:nvPr/>
        </p:nvSpPr>
        <p:spPr>
          <a:xfrm>
            <a:off x="8652751" y="648079"/>
            <a:ext cx="360000" cy="360000"/>
          </a:xfrm>
          <a:prstGeom prst="actionButtonInformation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050" name="Picture 2" descr="C:\Users\Zuzka\Desktop\353px-Légionnaire_romain[1]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810023"/>
            <a:ext cx="1710036" cy="2897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Zuzka\Desktop\Testudo_relief_Marcus_Aurelius_column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89" y="1126729"/>
            <a:ext cx="2892761" cy="26172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7981764" y="3772015"/>
            <a:ext cx="1019831" cy="27699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ř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ímská želva</a:t>
            </a:r>
          </a:p>
        </p:txBody>
      </p:sp>
      <p:sp>
        <p:nvSpPr>
          <p:cNvPr id="9" name="TextovéPole 8"/>
          <p:cNvSpPr txBox="1"/>
          <p:nvPr/>
        </p:nvSpPr>
        <p:spPr>
          <a:xfrm>
            <a:off x="5921996" y="603911"/>
            <a:ext cx="1242292" cy="430887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Z čeho se skládala </a:t>
            </a:r>
          </a:p>
          <a:p>
            <a:pPr algn="ctr"/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jeho výzbroj?</a:t>
            </a:r>
          </a:p>
        </p:txBody>
      </p:sp>
      <p:pic>
        <p:nvPicPr>
          <p:cNvPr id="2052" name="Picture 4" descr="C:\Users\Zuzka\Desktop\800px-HannibalFrescoCapitolinec1510[1]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00" y="2700000"/>
            <a:ext cx="3228042" cy="24210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ovéPole 10"/>
          <p:cNvSpPr txBox="1"/>
          <p:nvPr/>
        </p:nvSpPr>
        <p:spPr>
          <a:xfrm>
            <a:off x="3264042" y="4234413"/>
            <a:ext cx="2657954" cy="646331"/>
          </a:xfrm>
          <a:prstGeom prst="rect">
            <a:avLst/>
          </a:prstGeom>
          <a:solidFill>
            <a:srgbClr val="0070C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Poznáš, jaká událost z římských dějin je na obrázku znázorněna?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Zjisti o ní více informací.</a:t>
            </a:r>
          </a:p>
        </p:txBody>
      </p:sp>
      <p:pic>
        <p:nvPicPr>
          <p:cNvPr id="2053" name="Picture 5" descr="C:\Users\Zuzka\AppData\Local\Microsoft\Windows\Temporary Internet Files\Content.IE5\XV0TSTSR\MM900288870[1]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885" y="3282729"/>
            <a:ext cx="619125" cy="809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ovéPole 11"/>
          <p:cNvSpPr txBox="1"/>
          <p:nvPr/>
        </p:nvSpPr>
        <p:spPr>
          <a:xfrm>
            <a:off x="7303318" y="4459669"/>
            <a:ext cx="1562544" cy="461665"/>
          </a:xfrm>
          <a:prstGeom prst="rect">
            <a:avLst/>
          </a:prstGeom>
          <a:solidFill>
            <a:srgbClr val="00B050"/>
          </a:solidFill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Kdo pronesl slova 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VENI, VIDI, VICI! ?</a:t>
            </a:r>
          </a:p>
        </p:txBody>
      </p:sp>
      <p:pic>
        <p:nvPicPr>
          <p:cNvPr id="2054" name="Picture 6" descr="C:\Users\Zuzka\AppData\Local\Microsoft\Windows\Temporary Internet Files\Content.IE5\EUKZGBHN\MC900353606[1].wmf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9989" y="3798308"/>
            <a:ext cx="1115683" cy="13227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20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4284984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.6 Něco navíc pro šikovné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38766" y="2439912"/>
            <a:ext cx="2310184" cy="646331"/>
          </a:xfrm>
          <a:prstGeom prst="rect">
            <a:avLst/>
          </a:prstGeom>
          <a:gradFill flip="none" rotWithShape="1">
            <a:gsLst>
              <a:gs pos="0">
                <a:srgbClr val="0070C0">
                  <a:tint val="66000"/>
                  <a:satMod val="160000"/>
                </a:srgbClr>
              </a:gs>
              <a:gs pos="50000">
                <a:srgbClr val="0070C0">
                  <a:tint val="44500"/>
                  <a:satMod val="160000"/>
                </a:srgbClr>
              </a:gs>
              <a:gs pos="100000">
                <a:srgbClr val="0070C0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Najdi překlad citátu </a:t>
            </a:r>
          </a:p>
          <a:p>
            <a:pPr algn="ctr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HANNIBAL  ANTE  PORTAS!  </a:t>
            </a:r>
          </a:p>
          <a:p>
            <a:pPr algn="ctr"/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 vysvětli jej.</a:t>
            </a:r>
          </a:p>
        </p:txBody>
      </p:sp>
      <p:pic>
        <p:nvPicPr>
          <p:cNvPr id="3074" name="Picture 2" descr="C:\Users\Zuzka\Desktop\220px-HannibalTheCarthaginian[1]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2" y="1131590"/>
            <a:ext cx="1635657" cy="2156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4175955" y="3287683"/>
            <a:ext cx="4896545" cy="1754326"/>
          </a:xfrm>
          <a:prstGeom prst="rect">
            <a:avLst/>
          </a:prstGeom>
          <a:gradFill flip="none" rotWithShape="1">
            <a:gsLst>
              <a:gs pos="0">
                <a:srgbClr val="512373">
                  <a:tint val="66000"/>
                  <a:satMod val="160000"/>
                </a:srgbClr>
              </a:gs>
              <a:gs pos="50000">
                <a:srgbClr val="512373">
                  <a:tint val="44500"/>
                  <a:satMod val="160000"/>
                </a:srgbClr>
              </a:gs>
              <a:gs pos="100000">
                <a:srgbClr val="512373">
                  <a:tint val="23500"/>
                  <a:satMod val="160000"/>
                </a:srgbClr>
              </a:gs>
            </a:gsLst>
            <a:lin ang="5400000" scaled="1"/>
            <a:tileRect/>
          </a:gra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Správně přiřaď následující pojmy k sobě:</a:t>
            </a:r>
          </a:p>
          <a:p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balista                 peníze, které dostávali vojáci za službu v armádě</a:t>
            </a:r>
          </a:p>
          <a:p>
            <a:endParaRPr lang="cs-CZ" sz="12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eran                  metací stroj založený na principu luku k vystřelování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                    šípů a oštěpů přímo na cíl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k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atapult             válečný stroj k boření hradeb (vodorovně zavěšený trám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                    s železnou násadou v podobě beraní hlavy)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ž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old                     zbraň vrhající těžší kameny, šípy či břevna s kovovými </a:t>
            </a:r>
          </a:p>
          <a:p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                           bodci</a:t>
            </a:r>
          </a:p>
        </p:txBody>
      </p:sp>
      <p:sp>
        <p:nvSpPr>
          <p:cNvPr id="5" name="TextovéPole 4"/>
          <p:cNvSpPr txBox="1"/>
          <p:nvPr/>
        </p:nvSpPr>
        <p:spPr>
          <a:xfrm>
            <a:off x="124868" y="3435846"/>
            <a:ext cx="3796680" cy="1569660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Spoj událost a letopočet do dvojice.</a:t>
            </a:r>
          </a:p>
          <a:p>
            <a:pPr marL="228600" indent="-228600"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z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avraždění Caesara                           a. 510 př.n.l.</a:t>
            </a:r>
          </a:p>
          <a:p>
            <a:pPr marL="228600" indent="-228600"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Spartakovo povstání                          b. 216 př.n.l.</a:t>
            </a:r>
          </a:p>
          <a:p>
            <a:pPr marL="228600" indent="-228600"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b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itva u Kann                                       c. 44 př.n.l.</a:t>
            </a:r>
          </a:p>
          <a:p>
            <a:pPr marL="228600" indent="-228600"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d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atum vzniku římské republiky       d. 73 - 71 př.n.l.</a:t>
            </a:r>
          </a:p>
          <a:p>
            <a:pPr marL="228600" indent="-228600"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pád Hunů                                          e. 375 n.l.</a:t>
            </a:r>
          </a:p>
          <a:p>
            <a:pPr marL="228600" indent="-228600"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r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ozdělení římské říše                         f. 313 n.l.</a:t>
            </a:r>
          </a:p>
          <a:p>
            <a:pPr marL="228600" indent="-228600">
              <a:buAutoNum type="arabicPeriod"/>
            </a:pP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dikt milánský                                    g. 395 </a:t>
            </a:r>
            <a:r>
              <a:rPr lang="cs-CZ" sz="1200" b="1" dirty="0">
                <a:latin typeface="Times New Roman" pitchFamily="18" charset="0"/>
                <a:cs typeface="Times New Roman" pitchFamily="18" charset="0"/>
              </a:rPr>
              <a:t>n</a:t>
            </a: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.l.</a:t>
            </a:r>
          </a:p>
        </p:txBody>
      </p:sp>
      <p:sp>
        <p:nvSpPr>
          <p:cNvPr id="6" name="TextovéPole 5"/>
          <p:cNvSpPr txBox="1"/>
          <p:nvPr/>
        </p:nvSpPr>
        <p:spPr>
          <a:xfrm>
            <a:off x="4508660" y="687647"/>
            <a:ext cx="4392488" cy="2123658"/>
          </a:xfrm>
          <a:prstGeom prst="rect">
            <a:avLst/>
          </a:prstGeom>
          <a:solidFill>
            <a:srgbClr val="00B050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cs-CZ" sz="1200" b="1" u="sng" dirty="0" smtClean="0">
                <a:latin typeface="Times New Roman" pitchFamily="18" charset="0"/>
                <a:cs typeface="Times New Roman" pitchFamily="18" charset="0"/>
              </a:rPr>
              <a:t>Znáš jméno panovníka nebo událost?</a:t>
            </a:r>
          </a:p>
          <a:p>
            <a:pPr marL="228600" indent="-228600" algn="just"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Římský císař, který dal údajně zapálit Řím.</a:t>
            </a:r>
          </a:p>
          <a:p>
            <a:pPr marL="228600" indent="-228600" algn="just"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Oblíbené u starých Římanů byly hry gladiátorů. Tyto zápasy se odehrávaly v tzv. amfiteátrech. Největší se nacházel v Římě. Znáš jeho název?</a:t>
            </a:r>
          </a:p>
          <a:p>
            <a:pPr marL="228600" indent="-228600" algn="just"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 1. st. n.l. se začalo šířit nové náboženství založené na víře v jednoho Boha. Víš, o jaké náboženství se jednalo?</a:t>
            </a:r>
          </a:p>
          <a:p>
            <a:pPr marL="228600" indent="-228600" algn="just"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První římský císař (27 př.n.l. – 14 n.l.), schopný organizátor a politik.</a:t>
            </a:r>
          </a:p>
          <a:p>
            <a:pPr marL="228600" indent="-228600" algn="just">
              <a:buAutoNum type="arabicPeriod"/>
            </a:pPr>
            <a:r>
              <a:rPr lang="cs-CZ" sz="1200" b="1" dirty="0" smtClean="0">
                <a:latin typeface="Times New Roman" pitchFamily="18" charset="0"/>
                <a:cs typeface="Times New Roman" pitchFamily="18" charset="0"/>
              </a:rPr>
              <a:t>V roce 79 n.l. došlo k tragické události, jejímž důsledkem byl mj. zánik Pompejí. Víš, o co šlo?</a:t>
            </a:r>
          </a:p>
        </p:txBody>
      </p:sp>
      <p:pic>
        <p:nvPicPr>
          <p:cNvPr id="2051" name="Picture 3" descr="C:\Users\Zuzka\AppData\Local\Microsoft\Windows\Temporary Internet Files\Content.IE5\XV0TSTSR\MC900023950[1].wmf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1053741"/>
            <a:ext cx="1255506" cy="12233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C:\Users\Zuzka\AppData\Local\Microsoft\Windows\Temporary Internet Files\Content.IE5\VATL7VW5\MP900384909[1]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3268" y="987574"/>
            <a:ext cx="896437" cy="894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Zuzka\AppData\Local\Microsoft\Windows\Temporary Internet Files\Content.IE5\XV0TSTSR\MC900028169[1].wmf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304" y="2484000"/>
            <a:ext cx="824795" cy="8124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-5613" y="505915"/>
            <a:ext cx="1944216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.7 CLIL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          </a:t>
            </a:r>
            <a:r>
              <a:rPr lang="cs-CZ" sz="1600" b="1" dirty="0" err="1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History</a:t>
            </a:r>
            <a:endParaRPr lang="cs-CZ" sz="16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179512" y="987574"/>
            <a:ext cx="4032447" cy="3539430"/>
          </a:xfrm>
          <a:prstGeom prst="rect">
            <a:avLst/>
          </a:prstGeom>
          <a:gradFill flip="none" rotWithShape="1">
            <a:gsLst>
              <a:gs pos="0">
                <a:srgbClr val="00B050">
                  <a:tint val="66000"/>
                  <a:satMod val="160000"/>
                </a:srgbClr>
              </a:gs>
              <a:gs pos="50000">
                <a:srgbClr val="00B050">
                  <a:tint val="44500"/>
                  <a:satMod val="160000"/>
                </a:srgbClr>
              </a:gs>
              <a:gs pos="100000">
                <a:srgbClr val="00B050">
                  <a:tint val="23500"/>
                  <a:satMod val="160000"/>
                </a:srgbClr>
              </a:gs>
            </a:gsLst>
            <a:lin ang="0" scaled="1"/>
            <a:tileRect/>
          </a:gra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just"/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Romulus Augustus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(born perhaps around 460 – died after 476, possibly alive around 500), was the last Western Roman </a:t>
            </a:r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Emperor</a:t>
            </a:r>
            <a:r>
              <a:rPr lang="cs-CZ" sz="1600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reigning from 31 October 475 until 4 September 476. His deposition by Odoacer traditionally marks the end of the Western Roman Empire, the fall of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ancient Rome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, and the beginning of the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Middle Ages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in Western Europe.</a:t>
            </a:r>
          </a:p>
          <a:p>
            <a:pPr algn="just"/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He is also known by his </a:t>
            </a:r>
            <a:r>
              <a:rPr lang="en-US" sz="1600" b="1" dirty="0">
                <a:latin typeface="Times New Roman" pitchFamily="18" charset="0"/>
                <a:cs typeface="Times New Roman" pitchFamily="18" charset="0"/>
              </a:rPr>
              <a:t>nickname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"Romulus </a:t>
            </a:r>
            <a:r>
              <a:rPr lang="en-US" sz="1600" dirty="0" err="1">
                <a:latin typeface="Times New Roman" pitchFamily="18" charset="0"/>
                <a:cs typeface="Times New Roman" pitchFamily="18" charset="0"/>
              </a:rPr>
              <a:t>Augustulus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", though he ruled officially as Romulus Augustus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The Latin suffix </a:t>
            </a:r>
            <a:r>
              <a:rPr lang="en-US" sz="1600" i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ulus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is a diminutive; hence, </a:t>
            </a:r>
            <a:r>
              <a:rPr lang="en-US" sz="1600" i="1" dirty="0" err="1">
                <a:latin typeface="Times New Roman" pitchFamily="18" charset="0"/>
                <a:cs typeface="Times New Roman" pitchFamily="18" charset="0"/>
              </a:rPr>
              <a:t>Augustulus</a:t>
            </a:r>
            <a:r>
              <a:rPr lang="en-US" sz="1600" dirty="0">
                <a:latin typeface="Times New Roman" pitchFamily="18" charset="0"/>
                <a:cs typeface="Times New Roman" pitchFamily="18" charset="0"/>
              </a:rPr>
              <a:t> effectively means "Little </a:t>
            </a:r>
            <a:r>
              <a:rPr lang="en-US" sz="1600" dirty="0" smtClean="0">
                <a:latin typeface="Times New Roman" pitchFamily="18" charset="0"/>
                <a:cs typeface="Times New Roman" pitchFamily="18" charset="0"/>
              </a:rPr>
              <a:t>Augustus</a:t>
            </a:r>
            <a:r>
              <a:rPr lang="cs-CZ" sz="1600" b="1" dirty="0" smtClean="0">
                <a:latin typeface="Times New Roman" pitchFamily="18" charset="0"/>
                <a:cs typeface="Times New Roman" pitchFamily="18" charset="0"/>
              </a:rPr>
              <a:t>“.</a:t>
            </a:r>
            <a:endParaRPr lang="en-US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Zuzka\Desktop\Young_Folks'_History_of_Rome_illus420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2557" y="627533"/>
            <a:ext cx="2256792" cy="24392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ovéPole 3"/>
          <p:cNvSpPr txBox="1"/>
          <p:nvPr/>
        </p:nvSpPr>
        <p:spPr>
          <a:xfrm>
            <a:off x="5199895" y="2402040"/>
            <a:ext cx="1389676" cy="461665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Romulus Augustus 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resigns </a:t>
            </a:r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Crown</a:t>
            </a:r>
            <a:r>
              <a:rPr lang="cs-CZ" sz="1200" dirty="0" smtClean="0"/>
              <a:t>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1027" name="Picture 3" descr="C:\Users\Zuzka\Desktop\RomulusAugustus[1]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8471" y="658772"/>
            <a:ext cx="1587500" cy="149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Zuzka\Desktop\628px-Western_and_Eastern_Roman_Empires_476AD(3)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4914" y="3140959"/>
            <a:ext cx="3870176" cy="1905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ovéPole 4"/>
          <p:cNvSpPr txBox="1"/>
          <p:nvPr/>
        </p:nvSpPr>
        <p:spPr>
          <a:xfrm>
            <a:off x="1318910" y="4753856"/>
            <a:ext cx="3398559" cy="276999"/>
          </a:xfrm>
          <a:prstGeom prst="rect">
            <a:avLst/>
          </a:prstGeom>
          <a:solidFill>
            <a:srgbClr val="FFCC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dirty="0">
                <a:latin typeface="Times New Roman" pitchFamily="18" charset="0"/>
                <a:cs typeface="Times New Roman" pitchFamily="18" charset="0"/>
              </a:rPr>
              <a:t>The Western and the Eastern Roman Empire by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476</a:t>
            </a: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200" b="1" dirty="0" smtClean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0" y="492443"/>
            <a:ext cx="2916832" cy="594066"/>
          </a:xfrm>
        </p:spPr>
        <p:txBody>
          <a:bodyPr>
            <a:normAutofit/>
          </a:bodyPr>
          <a:lstStyle/>
          <a:p>
            <a:pPr algn="l"/>
            <a:r>
              <a:rPr lang="cs-CZ" sz="2500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.8</a:t>
            </a:r>
            <a:r>
              <a:rPr lang="cs-CZ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Test znalostí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ovéPole 10">
            <a:hlinkClick r:id="rId3"/>
          </p:cNvPr>
          <p:cNvSpPr txBox="1"/>
          <p:nvPr/>
        </p:nvSpPr>
        <p:spPr>
          <a:xfrm>
            <a:off x="6516216" y="3867895"/>
            <a:ext cx="230425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cs-CZ" sz="1200" dirty="0" smtClean="0"/>
          </a:p>
          <a:p>
            <a:endParaRPr lang="cs-CZ" sz="1200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7092280" y="1203598"/>
            <a:ext cx="144016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000" b="1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Správné odpovědi</a:t>
            </a:r>
            <a:r>
              <a:rPr lang="cs-CZ" sz="1000" b="1" dirty="0" smtClean="0">
                <a:solidFill>
                  <a:srgbClr val="813763"/>
                </a:solidFill>
              </a:rPr>
              <a:t>:</a:t>
            </a:r>
            <a:endParaRPr lang="cs-CZ" sz="1000" b="1" dirty="0">
              <a:solidFill>
                <a:srgbClr val="813763"/>
              </a:solidFill>
            </a:endParaRPr>
          </a:p>
        </p:txBody>
      </p:sp>
      <p:graphicFrame>
        <p:nvGraphicFramePr>
          <p:cNvPr id="15" name="Tabulka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8719561"/>
              </p:ext>
            </p:extLst>
          </p:nvPr>
        </p:nvGraphicFramePr>
        <p:xfrm>
          <a:off x="539552" y="1203598"/>
          <a:ext cx="6336704" cy="3505200"/>
        </p:xfrm>
        <a:graphic>
          <a:graphicData uri="http://schemas.openxmlformats.org/drawingml/2006/table">
            <a:tbl>
              <a:tblPr bandRow="1">
                <a:tableStyleId>{775DCB02-9BB8-47FD-8907-85C794F793BA}</a:tableStyleId>
              </a:tblPr>
              <a:tblGrid>
                <a:gridCol w="3048000"/>
                <a:gridCol w="3288704"/>
              </a:tblGrid>
              <a:tr h="370840">
                <a:tc>
                  <a:txBody>
                    <a:bodyPr/>
                    <a:lstStyle/>
                    <a:p>
                      <a:pPr marL="342900" indent="-342900" algn="just">
                        <a:buAutoNum type="arabicPeriod"/>
                      </a:pPr>
                      <a:r>
                        <a:rPr lang="cs-CZ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Pax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Romana 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v překladu znamená: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území získaná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Římem v době republiky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Augustovu zásadu zajistit vnitřní mír a klid na hranicích převahou silné armády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vojenské jednotky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Říma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osobní stráž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císaře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indent="-342900" algn="just">
                        <a:buAutoNum type="arabicPeriod" startAt="3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Jaké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tvrzení je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nesprávné?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Plebejové byli chudí obyvatelé Říma, zpočátku  </a:t>
                      </a:r>
                    </a:p>
                    <a:p>
                      <a:pPr marL="0" indent="0" algn="just">
                        <a:buNone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        bez politických práv.</a:t>
                      </a: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Z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řad patricijů byl volen úředník </a:t>
                      </a:r>
                      <a:r>
                        <a:rPr lang="cs-CZ" sz="12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tribun lidu.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Senát měl v době královské funkci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poradního sboru krále.</a:t>
                      </a: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just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Právo veta měl volený tribun lidu.</a:t>
                      </a:r>
                    </a:p>
                    <a:p>
                      <a:pPr marL="342900" indent="-342900" algn="l"/>
                      <a:endParaRPr lang="cs-CZ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marL="342900" indent="-342900" algn="l">
                        <a:buAutoNum type="arabicPeriod" startAt="2"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Jak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ý kmen r. 390 př.n.l. dobyl a vyplenil Řím?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indent="0" algn="l">
                        <a:buNone/>
                      </a:pPr>
                      <a:endParaRPr lang="cs-CZ" sz="12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Vandalové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Řekové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Galové</a:t>
                      </a:r>
                    </a:p>
                    <a:p>
                      <a:pPr marL="342900" indent="-342900" algn="l"/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d/  Makedonci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  <a:tc>
                  <a:txBody>
                    <a:bodyPr/>
                    <a:lstStyle/>
                    <a:p>
                      <a:pPr marL="342900" marR="0" indent="-34290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 startAt="4"/>
                        <a:tabLst/>
                        <a:defRPr/>
                      </a:pPr>
                      <a:r>
                        <a:rPr lang="cs-CZ" sz="1600" dirty="0" smtClean="0">
                          <a:latin typeface="Times New Roman" pitchFamily="18" charset="0"/>
                          <a:cs typeface="Times New Roman" pitchFamily="18" charset="0"/>
                        </a:rPr>
                        <a:t>Členy tzv.</a:t>
                      </a:r>
                      <a:r>
                        <a:rPr lang="cs-CZ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prvního </a:t>
                      </a:r>
                      <a:r>
                        <a:rPr lang="cs-CZ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triumvirátu</a:t>
                      </a:r>
                      <a:r>
                        <a:rPr lang="cs-CZ" sz="1600" b="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byli:</a:t>
                      </a: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cs-CZ" sz="160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a/  Caesar, Kleopatra, Pompeius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b/  Caesar, Octavius, Kleopatra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dirty="0" smtClean="0">
                          <a:latin typeface="Times New Roman" pitchFamily="18" charset="0"/>
                          <a:cs typeface="Times New Roman" pitchFamily="18" charset="0"/>
                        </a:rPr>
                        <a:t>c/  Caesar, Hannibal,</a:t>
                      </a: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Spartakus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1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d/  Caesar, Pompeius, </a:t>
                      </a:r>
                      <a:r>
                        <a:rPr lang="cs-CZ" sz="1200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Crassus</a:t>
                      </a:r>
                      <a:endParaRPr lang="cs-CZ" sz="16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gradFill flip="none" rotWithShape="1">
                      <a:gsLst>
                        <a:gs pos="0">
                          <a:srgbClr val="00B050">
                            <a:tint val="66000"/>
                            <a:satMod val="160000"/>
                          </a:srgbClr>
                        </a:gs>
                        <a:gs pos="50000">
                          <a:srgbClr val="00B050">
                            <a:tint val="44500"/>
                            <a:satMod val="160000"/>
                          </a:srgbClr>
                        </a:gs>
                        <a:gs pos="100000">
                          <a:srgbClr val="00B050">
                            <a:tint val="23500"/>
                            <a:satMod val="160000"/>
                          </a:srgbClr>
                        </a:gs>
                      </a:gsLst>
                      <a:path path="circle">
                        <a:fillToRect l="50000" t="50000" r="50000" b="50000"/>
                      </a:path>
                      <a:tileRect/>
                    </a:gradFill>
                  </a:tcPr>
                </a:tc>
              </a:tr>
            </a:tbl>
          </a:graphicData>
        </a:graphic>
      </p:graphicFrame>
      <p:sp>
        <p:nvSpPr>
          <p:cNvPr id="16" name="TextovéPole 15"/>
          <p:cNvSpPr txBox="1"/>
          <p:nvPr/>
        </p:nvSpPr>
        <p:spPr>
          <a:xfrm>
            <a:off x="7596336" y="1419622"/>
            <a:ext cx="5040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AutoNum type="arabicPeriod"/>
            </a:pPr>
            <a:endParaRPr lang="cs-CZ" sz="1200" dirty="0" smtClean="0"/>
          </a:p>
          <a:p>
            <a:pPr marL="228600" indent="-228600">
              <a:buAutoNum type="arabicPeriod"/>
            </a:pPr>
            <a:r>
              <a:rPr lang="cs-CZ" sz="1200" dirty="0" smtClean="0">
                <a:latin typeface="Times New Roman" pitchFamily="18" charset="0"/>
                <a:cs typeface="Times New Roman" pitchFamily="18" charset="0"/>
              </a:rPr>
              <a:t>b</a:t>
            </a: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c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b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>
              <a:buAutoNum type="arabicPeriod"/>
            </a:pPr>
            <a:r>
              <a:rPr lang="cs-CZ" sz="1200" dirty="0">
                <a:latin typeface="Times New Roman" pitchFamily="18" charset="0"/>
                <a:cs typeface="Times New Roman" pitchFamily="18" charset="0"/>
              </a:rPr>
              <a:t>d</a:t>
            </a:r>
            <a:endParaRPr lang="cs-CZ" sz="1200" dirty="0" smtClean="0">
              <a:latin typeface="Times New Roman" pitchFamily="18" charset="0"/>
              <a:cs typeface="Times New Roman" pitchFamily="18" charset="0"/>
            </a:endParaRPr>
          </a:p>
          <a:p>
            <a:pPr marL="228600" indent="-228600"/>
            <a:endParaRPr lang="cs-CZ" sz="1200" dirty="0"/>
          </a:p>
        </p:txBody>
      </p:sp>
      <p:sp>
        <p:nvSpPr>
          <p:cNvPr id="17" name="TextovéPole 16"/>
          <p:cNvSpPr txBox="1"/>
          <p:nvPr/>
        </p:nvSpPr>
        <p:spPr>
          <a:xfrm>
            <a:off x="7532712" y="4236318"/>
            <a:ext cx="144016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400" dirty="0" smtClean="0">
                <a:solidFill>
                  <a:srgbClr val="813763"/>
                </a:solidFill>
                <a:latin typeface="Times New Roman" pitchFamily="18" charset="0"/>
                <a:cs typeface="Times New Roman" pitchFamily="18" charset="0"/>
              </a:rPr>
              <a:t>Test  na známku</a:t>
            </a:r>
            <a:endParaRPr lang="cs-CZ" sz="1400" dirty="0">
              <a:solidFill>
                <a:srgbClr val="813763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                                    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 txBox="1">
            <a:spLocks/>
          </p:cNvSpPr>
          <p:nvPr/>
        </p:nvSpPr>
        <p:spPr>
          <a:xfrm>
            <a:off x="20150" y="498603"/>
            <a:ext cx="4623858" cy="594066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cs-CZ" sz="2500" b="1" dirty="0" smtClean="0">
                <a:latin typeface="Times New Roman" pitchFamily="18" charset="0"/>
                <a:cs typeface="Times New Roman" pitchFamily="18" charset="0"/>
              </a:rPr>
              <a:t>5.9 Použité zdroje, citace</a:t>
            </a:r>
            <a:endParaRPr lang="cs-CZ" sz="25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0" y="0"/>
            <a:ext cx="9144000" cy="492443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cs-CZ" sz="12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Elektronická  učebnice - II. stupeň                      </a:t>
            </a:r>
            <a:r>
              <a:rPr lang="cs-CZ" sz="10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Základní škola Děčín VI, Na Stráni 879/2  – příspěvková organizace                       	                  </a:t>
            </a:r>
            <a:r>
              <a:rPr lang="cs-CZ" sz="1600" b="1" dirty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cs-CZ" sz="1600" b="1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Dějepis</a:t>
            </a:r>
          </a:p>
          <a:p>
            <a:endParaRPr lang="cs-CZ" sz="1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206061" y="1275606"/>
            <a:ext cx="8731878" cy="3477875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H. Mandelová, E. Kunstová, I. Pařízková: Dějiny pravěku a starověku, Dialog, Liberec 2001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E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. Schulzová: Dějepis 6. Pracovní sešit,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Prodos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, Olomouc 1997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F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. Čapka, J.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Lunerová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: Dějepis I. Náměty pro tvořivou výuku, </a:t>
            </a:r>
            <a:r>
              <a:rPr lang="cs-CZ" sz="1100" dirty="0" err="1">
                <a:latin typeface="Times New Roman" pitchFamily="18" charset="0"/>
                <a:cs typeface="Times New Roman" pitchFamily="18" charset="0"/>
              </a:rPr>
              <a:t>Scientia</a:t>
            </a:r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, Praha 2008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cs-CZ" sz="1100" dirty="0" smtClean="0">
              <a:latin typeface="Times New Roman" pitchFamily="18" charset="0"/>
              <a:cs typeface="Times New Roman" pitchFamily="18" charset="0"/>
              <a:hlinkClick r:id="rId2"/>
            </a:endParaRPr>
          </a:p>
          <a:p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http</a:t>
            </a:r>
            <a:r>
              <a:rPr lang="cs-CZ" sz="1100" dirty="0">
                <a:latin typeface="Times New Roman" pitchFamily="18" charset="0"/>
                <a:cs typeface="Times New Roman" pitchFamily="18" charset="0"/>
                <a:hlinkClick r:id="rId2"/>
              </a:rPr>
              <a:t>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2"/>
              </a:rPr>
              <a:t>cs.wikipedia.org/wiki/Soubor:She-wolf_suckles_Romulus_and_Remus.jpg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3"/>
              </a:rPr>
              <a:t>cs.wikipedia.org/wiki/Soubor:Maccari-Cicero.jpg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4"/>
              </a:rPr>
              <a:t>cs.wikipedia.org/wiki/Soubor:Vexilloid_of_the_Roman_Empire.svg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cs.wikipedia.org/wiki/Soubor:HannibalTheCarthaginian.jpg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6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6"/>
              </a:rPr>
              <a:t>cs.wikipedia.org/wiki/Soubor:Statue-Augustus.jpg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7"/>
              </a:rPr>
              <a:t>http://cs.wikipedia.org/wiki/Soubor:Heinrich_Leutemann,_Pl%C3%BCnderung_Roms_durch_die_Vandalen_(c._1860%E2%80%931880).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7"/>
              </a:rPr>
              <a:t>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1)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8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8"/>
              </a:rPr>
              <a:t>cs.wikipedia.org/wiki/Soubor:Fasces_lictoriae.svg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2)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9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9"/>
              </a:rPr>
              <a:t>cs.wikipedia.org/wiki/Soubor:Etruska_abeceda.gif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3)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0"/>
              </a:rPr>
              <a:t>http://leccos.com/pics/pic/imperium_romanum-_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0"/>
              </a:rPr>
              <a:t>mapa.jpg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4)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1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1"/>
              </a:rPr>
              <a:t>cs.wikipedia.org/wiki/Soubor:L%C3%A9gionnaire_romain.JPG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2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2"/>
              </a:rPr>
              <a:t>cs.wikipedia.org/wiki/Soubor:Testudo_relief_Marcus_Aurelius_column.png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3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3"/>
              </a:rPr>
              <a:t>cs.wikipedia.org/wiki/Soubor:HannibalFrescoCapitolinec1510.jpg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5)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5"/>
              </a:rPr>
              <a:t>cs.wikipedia.org/wiki/Soubor:HannibalTheCarthaginian.jpg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6)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4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4"/>
              </a:rPr>
              <a:t>en.wikipedia.org/wiki/File:Young_Folks%27_History_of_Rome_illus420.png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5"/>
              </a:rPr>
              <a:t>http://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5"/>
              </a:rPr>
              <a:t>en.wikipedia.org/wiki/File:RomulusAugustus.jpg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  <a:hlinkClick r:id="rId16"/>
              </a:rPr>
              <a:t>http://en.wikipedia.org/wiki/File:628px-Western_and_Eastern_Roman_Empires_476AD(3).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  <a:hlinkClick r:id="rId16"/>
              </a:rPr>
              <a:t>PNG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cs-CZ" sz="1100" dirty="0" err="1" smtClean="0">
                <a:latin typeface="Times New Roman" pitchFamily="18" charset="0"/>
                <a:cs typeface="Times New Roman" pitchFamily="18" charset="0"/>
              </a:rPr>
              <a:t>slide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 7)</a:t>
            </a:r>
          </a:p>
          <a:p>
            <a:r>
              <a:rPr lang="cs-CZ" sz="1100" dirty="0">
                <a:latin typeface="Times New Roman" pitchFamily="18" charset="0"/>
                <a:cs typeface="Times New Roman" pitchFamily="18" charset="0"/>
              </a:rPr>
              <a:t>o</a:t>
            </a:r>
            <a:r>
              <a:rPr lang="cs-CZ" sz="1100" dirty="0" smtClean="0">
                <a:latin typeface="Times New Roman" pitchFamily="18" charset="0"/>
                <a:cs typeface="Times New Roman" pitchFamily="18" charset="0"/>
              </a:rPr>
              <a:t>brázky z databáze klipart</a:t>
            </a:r>
          </a:p>
        </p:txBody>
      </p:sp>
    </p:spTree>
    <p:extLst>
      <p:ext uri="{BB962C8B-B14F-4D97-AF65-F5344CB8AC3E}">
        <p14:creationId xmlns:p14="http://schemas.microsoft.com/office/powerpoint/2010/main" val="1497179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txDef>
      <a:spPr>
        <a:solidFill>
          <a:schemeClr val="accent6">
            <a:lumMod val="40000"/>
            <a:lumOff val="60000"/>
          </a:schemeClr>
        </a:solidFill>
      </a:spPr>
      <a:bodyPr wrap="square" rtlCol="0">
        <a:spAutoFit/>
      </a:bodyPr>
      <a:lstStyle>
        <a:defPPr>
          <a:defRPr sz="1200" b="1" dirty="0" smtClean="0">
            <a:solidFill>
              <a:schemeClr val="accent3">
                <a:lumMod val="50000"/>
              </a:schemeClr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2219</TotalTime>
  <Words>1886</Words>
  <Application>Microsoft Office PowerPoint</Application>
  <PresentationFormat>Předvádění na obrazovce (16:9)</PresentationFormat>
  <Paragraphs>226</Paragraphs>
  <Slides>10</Slides>
  <Notes>8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10</vt:i4>
      </vt:variant>
    </vt:vector>
  </HeadingPairs>
  <TitlesOfParts>
    <vt:vector size="11" baseType="lpstr">
      <vt:lpstr>Motiv sady Office</vt:lpstr>
      <vt:lpstr>5.1 Starověký Řím</vt:lpstr>
      <vt:lpstr>5.2 Co již víme?</vt:lpstr>
      <vt:lpstr>5.3 Jaké si řekneme nové termíny a názvy?</vt:lpstr>
      <vt:lpstr>5.4 Co si řekneme nového?</vt:lpstr>
      <vt:lpstr>5.5 Procvičení a příklady</vt:lpstr>
      <vt:lpstr>5.6 Něco navíc pro šikovné</vt:lpstr>
      <vt:lpstr>5.7 CLIL</vt:lpstr>
      <vt:lpstr>5.8 Test znalostí</vt:lpstr>
      <vt:lpstr>Prezentace aplikace PowerPoint</vt:lpstr>
      <vt:lpstr>Prezentace aplikace PowerPoint</vt:lpstr>
    </vt:vector>
  </TitlesOfParts>
  <Company>Základní škla Děčín VI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prusa</dc:creator>
  <cp:lastModifiedBy>krivankova</cp:lastModifiedBy>
  <cp:revision>199</cp:revision>
  <dcterms:created xsi:type="dcterms:W3CDTF">2010-10-18T18:21:56Z</dcterms:created>
  <dcterms:modified xsi:type="dcterms:W3CDTF">2012-08-02T19:38:27Z</dcterms:modified>
</cp:coreProperties>
</file>