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813763"/>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480" y="21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A6B8C78-C776-4C57-B4B7-057BDF702B41}" type="datetimeFigureOut">
              <a:rPr lang="cs-CZ"/>
              <a:pPr>
                <a:defRPr/>
              </a:pPr>
              <a:t>4.2.2012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CAA6862-221E-42F2-B560-B73CCDF42562}" type="slidenum">
              <a:rPr lang="cs-CZ"/>
              <a:pPr>
                <a:defRPr/>
              </a:pPr>
              <a:t>‹#›</a:t>
            </a:fld>
            <a:endParaRPr lang="cs-CZ"/>
          </a:p>
        </p:txBody>
      </p:sp>
    </p:spTree>
    <p:extLst>
      <p:ext uri="{BB962C8B-B14F-4D97-AF65-F5344CB8AC3E}">
        <p14:creationId xmlns:p14="http://schemas.microsoft.com/office/powerpoint/2010/main" val="5456253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E79AB0F-ED67-4AA4-9EBD-DC232440CC26}" type="datetimeFigureOut">
              <a:rPr lang="cs-CZ"/>
              <a:pPr>
                <a:defRPr/>
              </a:pPr>
              <a:t>4.2.2012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685E892-F604-4BB6-8033-9AB429579FEE}" type="slidenum">
              <a:rPr lang="cs-CZ"/>
              <a:pPr>
                <a:defRPr/>
              </a:pPr>
              <a:t>‹#›</a:t>
            </a:fld>
            <a:endParaRPr lang="cs-CZ"/>
          </a:p>
        </p:txBody>
      </p:sp>
    </p:spTree>
    <p:extLst>
      <p:ext uri="{BB962C8B-B14F-4D97-AF65-F5344CB8AC3E}">
        <p14:creationId xmlns:p14="http://schemas.microsoft.com/office/powerpoint/2010/main" val="309026067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163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638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220E96-9C1C-4D90-915F-93CE1AAD56EB}" type="slidenum">
              <a:rPr lang="cs-CZ"/>
              <a:pPr fontAlgn="base">
                <a:spcBef>
                  <a:spcPct val="0"/>
                </a:spcBef>
                <a:spcAft>
                  <a:spcPct val="0"/>
                </a:spcAft>
                <a:defRPr/>
              </a:pPr>
              <a:t>1</a:t>
            </a:fld>
            <a:endParaRPr lang="cs-CZ"/>
          </a:p>
        </p:txBody>
      </p:sp>
      <p:sp>
        <p:nvSpPr>
          <p:cNvPr id="1638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symbol pro obrázek snímku 1"/>
          <p:cNvSpPr>
            <a:spLocks noGrp="1" noRot="1" noChangeAspect="1"/>
          </p:cNvSpPr>
          <p:nvPr>
            <p:ph type="sldImg"/>
          </p:nvPr>
        </p:nvSpPr>
        <p:spPr bwMode="auto">
          <a:noFill/>
          <a:ln>
            <a:solidFill>
              <a:srgbClr val="000000"/>
            </a:solidFill>
            <a:miter lim="800000"/>
            <a:headEnd/>
            <a:tailEnd/>
          </a:ln>
        </p:spPr>
      </p:sp>
      <p:sp>
        <p:nvSpPr>
          <p:cNvPr id="184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843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1B2A02-269F-4260-AF7E-E3FCC17465D3}" type="slidenum">
              <a:rPr lang="cs-CZ"/>
              <a:pPr fontAlgn="base">
                <a:spcBef>
                  <a:spcPct val="0"/>
                </a:spcBef>
                <a:spcAft>
                  <a:spcPct val="0"/>
                </a:spcAft>
                <a:defRPr/>
              </a:pPr>
              <a:t>2</a:t>
            </a:fld>
            <a:endParaRPr lang="cs-CZ"/>
          </a:p>
        </p:txBody>
      </p:sp>
      <p:sp>
        <p:nvSpPr>
          <p:cNvPr id="1843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04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048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B9399A-6637-4A3A-A760-5AC4A8FE1F0E}" type="slidenum">
              <a:rPr lang="cs-CZ"/>
              <a:pPr fontAlgn="base">
                <a:spcBef>
                  <a:spcPct val="0"/>
                </a:spcBef>
                <a:spcAft>
                  <a:spcPct val="0"/>
                </a:spcAft>
                <a:defRPr/>
              </a:pPr>
              <a:t>3</a:t>
            </a:fld>
            <a:endParaRPr lang="cs-CZ"/>
          </a:p>
        </p:txBody>
      </p:sp>
      <p:sp>
        <p:nvSpPr>
          <p:cNvPr id="2048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symbol pro obrázek snímku 1"/>
          <p:cNvSpPr>
            <a:spLocks noGrp="1" noRot="1" noChangeAspect="1"/>
          </p:cNvSpPr>
          <p:nvPr>
            <p:ph type="sldImg"/>
          </p:nvPr>
        </p:nvSpPr>
        <p:spPr bwMode="auto">
          <a:noFill/>
          <a:ln>
            <a:solidFill>
              <a:srgbClr val="000000"/>
            </a:solidFill>
            <a:miter lim="800000"/>
            <a:headEnd/>
            <a:tailEnd/>
          </a:ln>
        </p:spPr>
      </p:sp>
      <p:sp>
        <p:nvSpPr>
          <p:cNvPr id="225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2531"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2BF681-F3C2-4616-9EB9-43C25E78BCF4}" type="slidenum">
              <a:rPr lang="cs-CZ"/>
              <a:pPr fontAlgn="base">
                <a:spcBef>
                  <a:spcPct val="0"/>
                </a:spcBef>
                <a:spcAft>
                  <a:spcPct val="0"/>
                </a:spcAft>
                <a:defRPr/>
              </a:pPr>
              <a:t>4</a:t>
            </a:fld>
            <a:endParaRPr lang="cs-CZ"/>
          </a:p>
        </p:txBody>
      </p:sp>
      <p:sp>
        <p:nvSpPr>
          <p:cNvPr id="22532"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ro obrázek snímku 1"/>
          <p:cNvSpPr>
            <a:spLocks noGrp="1" noRot="1" noChangeAspect="1"/>
          </p:cNvSpPr>
          <p:nvPr>
            <p:ph type="sldImg"/>
          </p:nvPr>
        </p:nvSpPr>
        <p:spPr bwMode="auto">
          <a:noFill/>
          <a:ln>
            <a:solidFill>
              <a:srgbClr val="000000"/>
            </a:solidFill>
            <a:miter lim="800000"/>
            <a:headEnd/>
            <a:tailEnd/>
          </a:ln>
        </p:spPr>
      </p:sp>
      <p:sp>
        <p:nvSpPr>
          <p:cNvPr id="245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457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0EC895-E3F3-4A3B-9027-A9351E0D5A99}" type="slidenum">
              <a:rPr lang="cs-CZ"/>
              <a:pPr fontAlgn="base">
                <a:spcBef>
                  <a:spcPct val="0"/>
                </a:spcBef>
                <a:spcAft>
                  <a:spcPct val="0"/>
                </a:spcAft>
                <a:defRPr/>
              </a:pPr>
              <a:t>5</a:t>
            </a:fld>
            <a:endParaRPr lang="cs-CZ"/>
          </a:p>
        </p:txBody>
      </p:sp>
      <p:sp>
        <p:nvSpPr>
          <p:cNvPr id="24580"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66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662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FE118F-D27A-47D3-AA7A-0AFF60D31A6A}" type="slidenum">
              <a:rPr lang="cs-CZ"/>
              <a:pPr fontAlgn="base">
                <a:spcBef>
                  <a:spcPct val="0"/>
                </a:spcBef>
                <a:spcAft>
                  <a:spcPct val="0"/>
                </a:spcAft>
                <a:defRPr/>
              </a:pPr>
              <a:t>6</a:t>
            </a:fld>
            <a:endParaRPr lang="cs-CZ"/>
          </a:p>
        </p:txBody>
      </p:sp>
      <p:sp>
        <p:nvSpPr>
          <p:cNvPr id="2662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86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867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C266A4-D094-44CA-A915-FBAF55A79A21}" type="slidenum">
              <a:rPr lang="cs-CZ"/>
              <a:pPr fontAlgn="base">
                <a:spcBef>
                  <a:spcPct val="0"/>
                </a:spcBef>
                <a:spcAft>
                  <a:spcPct val="0"/>
                </a:spcAft>
                <a:defRPr/>
              </a:pPr>
              <a:t>7</a:t>
            </a:fld>
            <a:endParaRPr lang="cs-CZ"/>
          </a:p>
        </p:txBody>
      </p:sp>
      <p:sp>
        <p:nvSpPr>
          <p:cNvPr id="2867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072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072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7523C-4B0D-4B45-A973-AC6768A897C0}" type="slidenum">
              <a:rPr lang="cs-CZ"/>
              <a:pPr fontAlgn="base">
                <a:spcBef>
                  <a:spcPct val="0"/>
                </a:spcBef>
                <a:spcAft>
                  <a:spcPct val="0"/>
                </a:spcAft>
                <a:defRPr/>
              </a:pPr>
              <a:t>8</a:t>
            </a:fld>
            <a:endParaRPr lang="cs-CZ"/>
          </a:p>
        </p:txBody>
      </p:sp>
      <p:sp>
        <p:nvSpPr>
          <p:cNvPr id="3072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38F1A7DD-00D5-4DFD-B212-6B92D920F042}"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A45FC42-1A60-4049-A4CE-B55E1011FFA8}"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CFA837B9-920B-4688-804E-1DA19C873DA4}"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46DA9CF-EE77-4723-A356-87140ABDA28A}"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A2366170-F47F-4071-91F9-F1F7845FB921}"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F6D4604-92CC-425F-80CB-8AC0AF5F9D31}"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B60A2052-20E7-4BB1-ADDC-8C87525B2972}"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6655A83-481A-43FF-81A9-25DE1B34A067}"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F9EDFD4E-DE1B-4EE4-B648-12C54E494C98}"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042C41B-3BD6-4380-9DC2-C618A129442E}"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1E2DCEDB-4AAC-40E5-A229-B2D5578CBC03}"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188D968-B307-470B-BF8E-9529487C60F0}"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B22F2E86-9C76-467A-AB50-188DCF6F48DD}" type="datetime1">
              <a:rPr lang="cs-CZ"/>
              <a:pPr>
                <a:defRPr/>
              </a:pPr>
              <a:t>4.2.2012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1E65B617-BF08-461A-9FD7-63410D26DEC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6138C5ED-E04B-469E-91EC-EE7F4C6C9CA4}" type="datetime1">
              <a:rPr lang="cs-CZ"/>
              <a:pPr>
                <a:defRPr/>
              </a:pPr>
              <a:t>4.2.2012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B4849441-73C7-45D2-8F6C-AC674B0C5696}"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B29B92EC-A4FF-46C1-B767-2D350BBE0E09}" type="datetime1">
              <a:rPr lang="cs-CZ"/>
              <a:pPr>
                <a:defRPr/>
              </a:pPr>
              <a:t>4.2.2012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A23FC55E-8E55-42C4-9BDE-96BD51E0FDD0}"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80BDA2B-B53F-4597-BF6C-2168D571446F}"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389A919-836A-49F4-B19C-C2D5FCE1B9F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AA4FDB8-A85F-44CC-8840-CC90B5A9B55A}"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2005E4AB-D9F9-4AB7-A389-729211996F5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50195"/>
          </a:srgbClr>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34FE0BB-1BA8-4127-8598-82D862DF9454}" type="datetime1">
              <a:rPr lang="cs-CZ"/>
              <a:pPr>
                <a:defRPr/>
              </a:pPr>
              <a:t>4.2.2012</a:t>
            </a:fld>
            <a:endParaRPr lang="cs-CZ"/>
          </a:p>
        </p:txBody>
      </p:sp>
      <p:sp>
        <p:nvSpPr>
          <p:cNvPr id="5" name="Zástupný symbol pro zápatí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96D6458-6941-4EC0-9D58-00E4B74190FA}"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cs.wikipedia.org/wiki/Soubor:Cartenormandie2.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hyperlink" Target="http://cs.wikipedia.org/wiki/Vikingov%C3%A9" TargetMode="External"/><Relationship Id="rId10" Type="http://schemas.openxmlformats.org/officeDocument/2006/relationships/image" Target="../media/image5.jpeg"/><Relationship Id="rId4" Type="http://schemas.openxmlformats.org/officeDocument/2006/relationships/hyperlink" Target="http://www.dejepis.com/index.php?page=000&amp;kap=007&amp;pod=5"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wmf"/><Relationship Id="rId5" Type="http://schemas.openxmlformats.org/officeDocument/2006/relationships/image" Target="../media/image13.jpeg"/><Relationship Id="rId4" Type="http://schemas.openxmlformats.org/officeDocument/2006/relationships/image" Target="../media/image12.wm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cs.wikipedia.org/wiki/Soubor:Wikinger.jp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cs.wikipedia.org/wiki/Vil%C3%A9m_I._Dobyvatel" TargetMode="Externa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vikingove.mysteria.cz/vikingove.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Soubor:Territories_and_Voyages_of_the_Vikings_blank.png" TargetMode="External"/><Relationship Id="rId13" Type="http://schemas.openxmlformats.org/officeDocument/2006/relationships/hyperlink" Target="http://vikingove.mysteria.cz/images/zbrane/mec.gif" TargetMode="External"/><Relationship Id="rId3" Type="http://schemas.openxmlformats.org/officeDocument/2006/relationships/hyperlink" Target="http://api.ning.com/files/6Z*tOTzQk7dMZ8BJSnpUx2noFNNQWgwZ7TGa9ZTi4zBUn64wylHIK1grvboLXe5O4nrBbk4gSOwR22I8B8gDFqWU1k9mIHur/vikings.jpg" TargetMode="External"/><Relationship Id="rId7" Type="http://schemas.openxmlformats.org/officeDocument/2006/relationships/hyperlink" Target="http://www.viking-mythology.com/images/The_Vikings_were_all_dirty_wild_looking_people.jpg" TargetMode="External"/><Relationship Id="rId12" Type="http://schemas.openxmlformats.org/officeDocument/2006/relationships/hyperlink" Target="http://vikingove.mysteria.cz/images/zbrane/kozena-helma.jpg" TargetMode="External"/><Relationship Id="rId17" Type="http://schemas.openxmlformats.org/officeDocument/2006/relationships/hyperlink" Target="http://img.aktualne.centrum.cz/90/2/900274-drakkar-vikingove.jpg" TargetMode="External"/><Relationship Id="rId2" Type="http://schemas.openxmlformats.org/officeDocument/2006/relationships/hyperlink" Target="http://cs.wikipedia.org/wiki/Soubor:Cartenormandie2.PNG" TargetMode="External"/><Relationship Id="rId16" Type="http://schemas.openxmlformats.org/officeDocument/2006/relationships/hyperlink" Target="http://www.gamepark.cz/articles/00/15/53/WFHLLVOK.jpg" TargetMode="External"/><Relationship Id="rId1" Type="http://schemas.openxmlformats.org/officeDocument/2006/relationships/slideLayout" Target="../slideLayouts/slideLayout7.xml"/><Relationship Id="rId6" Type="http://schemas.openxmlformats.org/officeDocument/2006/relationships/hyperlink" Target="http://www.treking.cz/mapy/skandinavie.gif" TargetMode="External"/><Relationship Id="rId11" Type="http://schemas.openxmlformats.org/officeDocument/2006/relationships/hyperlink" Target="http://vikingove.mysteria.cz/images/zbrane/stit-2.jpg" TargetMode="External"/><Relationship Id="rId5" Type="http://schemas.openxmlformats.org/officeDocument/2006/relationships/hyperlink" Target="http://i30.tinypic.com/24cv1n9.jpg" TargetMode="External"/><Relationship Id="rId15" Type="http://schemas.openxmlformats.org/officeDocument/2006/relationships/hyperlink" Target="http://cs.wikipedia.org/wiki/Soubor:Wikinger.jpg" TargetMode="External"/><Relationship Id="rId10" Type="http://schemas.openxmlformats.org/officeDocument/2006/relationships/hyperlink" Target="http://vikingove.mysteria.cz/images/zbrane/kopi.jpg" TargetMode="External"/><Relationship Id="rId4" Type="http://schemas.openxmlformats.org/officeDocument/2006/relationships/hyperlink" Target="http://www.atarot.cz/clanky/Runy/runy_obrazky/futhark.jpg" TargetMode="External"/><Relationship Id="rId9" Type="http://schemas.openxmlformats.org/officeDocument/2006/relationships/hyperlink" Target="http://cs.wikipedia.org/wiki/Soubor:Dobyvatel.jpg" TargetMode="External"/><Relationship Id="rId14" Type="http://schemas.openxmlformats.org/officeDocument/2006/relationships/hyperlink" Target="http://vikingove.mysteria.cz/images/zbrane/vikingsky-valecnik.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0" y="484188"/>
            <a:ext cx="3635375" cy="593725"/>
          </a:xfrm>
        </p:spPr>
        <p:txBody>
          <a:bodyPr/>
          <a:lstStyle/>
          <a:p>
            <a:pPr algn="l" eaLnBrk="1" hangingPunct="1"/>
            <a:r>
              <a:rPr lang="cs-CZ" sz="2500" b="1" dirty="0" smtClean="0">
                <a:latin typeface="Times New Roman" pitchFamily="18" charset="0"/>
                <a:cs typeface="Times New Roman" pitchFamily="18" charset="0"/>
              </a:rPr>
              <a:t> 44.1  Vikingové</a:t>
            </a:r>
          </a:p>
        </p:txBody>
      </p:sp>
      <p:sp>
        <p:nvSpPr>
          <p:cNvPr id="24" name="TextovéPole 23"/>
          <p:cNvSpPr txBox="1"/>
          <p:nvPr/>
        </p:nvSpPr>
        <p:spPr>
          <a:xfrm>
            <a:off x="0" y="0"/>
            <a:ext cx="9144000" cy="488950"/>
          </a:xfrm>
          <a:prstGeom prst="rect">
            <a:avLst/>
          </a:prstGeom>
          <a:solidFill>
            <a:schemeClr val="accent6">
              <a:lumMod val="40000"/>
              <a:lumOff val="60000"/>
            </a:schemeClr>
          </a:solidFill>
        </p:spPr>
        <p:txBody>
          <a:bodyPr>
            <a:spAutoFit/>
          </a:bodyPr>
          <a:lstStyle/>
          <a:p>
            <a:pPr>
              <a:defRPr/>
            </a:pPr>
            <a:r>
              <a:rPr lang="cs-CZ" sz="1200" b="1" dirty="0">
                <a:solidFill>
                  <a:srgbClr val="4F6228"/>
                </a:solidFill>
                <a:latin typeface="Times New Roman" pitchFamily="18" charset="0"/>
                <a:cs typeface="Times New Roman" pitchFamily="18" charset="0"/>
              </a:rPr>
              <a:t>Elektronická  učebnice - II. stupeň                 </a:t>
            </a:r>
            <a:r>
              <a:rPr lang="cs-CZ" sz="1200" b="1" dirty="0" smtClean="0">
                <a:solidFill>
                  <a:srgbClr val="4F6228"/>
                </a:solidFill>
                <a:latin typeface="Times New Roman" pitchFamily="18" charset="0"/>
                <a:cs typeface="Times New Roman" pitchFamily="18" charset="0"/>
              </a:rPr>
              <a:t>          </a:t>
            </a:r>
            <a:r>
              <a:rPr lang="cs-CZ" sz="1000" dirty="0" smtClean="0">
                <a:solidFill>
                  <a:srgbClr val="4F6228"/>
                </a:solidFill>
                <a:latin typeface="Times New Roman" pitchFamily="18" charset="0"/>
                <a:cs typeface="Times New Roman" pitchFamily="18" charset="0"/>
              </a:rPr>
              <a:t>Základní </a:t>
            </a:r>
            <a:r>
              <a:rPr lang="cs-CZ" sz="1000" dirty="0">
                <a:solidFill>
                  <a:srgbClr val="4F6228"/>
                </a:solidFill>
                <a:latin typeface="Times New Roman" pitchFamily="18" charset="0"/>
                <a:cs typeface="Times New Roman" pitchFamily="18" charset="0"/>
              </a:rPr>
              <a:t>škola Děčín VI, Na Stráni 879/2  – příspěvková organizace                                     </a:t>
            </a:r>
            <a:r>
              <a:rPr lang="cs-CZ" sz="1000" dirty="0" smtClean="0">
                <a:solidFill>
                  <a:srgbClr val="4F6228"/>
                </a:solidFill>
                <a:latin typeface="Times New Roman" pitchFamily="18" charset="0"/>
                <a:cs typeface="Times New Roman" pitchFamily="18" charset="0"/>
              </a:rPr>
              <a:t>          </a:t>
            </a:r>
            <a:r>
              <a:rPr lang="cs-CZ" sz="1600" b="1" dirty="0">
                <a:solidFill>
                  <a:srgbClr val="4F6228"/>
                </a:solidFill>
                <a:latin typeface="Times New Roman" pitchFamily="18" charset="0"/>
                <a:cs typeface="Times New Roman" pitchFamily="18" charset="0"/>
              </a:rPr>
              <a:t>Dějepis</a:t>
            </a:r>
          </a:p>
          <a:p>
            <a:pPr>
              <a:defRPr/>
            </a:pPr>
            <a:endParaRPr lang="cs-CZ" sz="1000" dirty="0">
              <a:latin typeface="Times New Roman" pitchFamily="18" charset="0"/>
              <a:cs typeface="Times New Roman" pitchFamily="18" charset="0"/>
            </a:endParaRPr>
          </a:p>
        </p:txBody>
      </p:sp>
      <p:sp>
        <p:nvSpPr>
          <p:cNvPr id="10" name="TextovéPole 9"/>
          <p:cNvSpPr txBox="1"/>
          <p:nvPr/>
        </p:nvSpPr>
        <p:spPr>
          <a:xfrm>
            <a:off x="0" y="4527550"/>
            <a:ext cx="9144000" cy="615950"/>
          </a:xfrm>
          <a:prstGeom prst="rect">
            <a:avLst/>
          </a:prstGeom>
          <a:solidFill>
            <a:schemeClr val="accent6">
              <a:lumMod val="40000"/>
              <a:lumOff val="60000"/>
            </a:schemeClr>
          </a:solidFill>
        </p:spPr>
        <p:txBody>
          <a:bodyPr>
            <a:spAutoFit/>
          </a:bodyPr>
          <a:lstStyle/>
          <a:p>
            <a:pPr fontAlgn="auto">
              <a:spcBef>
                <a:spcPts val="0"/>
              </a:spcBef>
              <a:spcAft>
                <a:spcPts val="0"/>
              </a:spcAft>
              <a:defRPr/>
            </a:pPr>
            <a:endParaRPr lang="cs-CZ" sz="1200" b="1" dirty="0">
              <a:solidFill>
                <a:schemeClr val="accent3">
                  <a:lumMod val="50000"/>
                </a:schemeClr>
              </a:solidFill>
              <a:latin typeface="+mn-lt"/>
            </a:endParaRPr>
          </a:p>
          <a:p>
            <a:pPr fontAlgn="auto">
              <a:spcBef>
                <a:spcPts val="0"/>
              </a:spcBef>
              <a:spcAft>
                <a:spcPts val="0"/>
              </a:spcAft>
              <a:defRPr/>
            </a:pPr>
            <a:r>
              <a:rPr lang="cs-CZ" sz="1200" dirty="0">
                <a:solidFill>
                  <a:schemeClr val="accent3">
                    <a:lumMod val="50000"/>
                  </a:schemeClr>
                </a:solidFill>
                <a:latin typeface="Times New Roman" pitchFamily="18" charset="0"/>
                <a:cs typeface="Times New Roman" pitchFamily="18" charset="0"/>
              </a:rPr>
              <a:t>Autor: </a:t>
            </a:r>
            <a:r>
              <a:rPr lang="cs-CZ" sz="1200" b="1" dirty="0">
                <a:solidFill>
                  <a:schemeClr val="accent3">
                    <a:lumMod val="50000"/>
                  </a:schemeClr>
                </a:solidFill>
                <a:latin typeface="Times New Roman" pitchFamily="18" charset="0"/>
                <a:cs typeface="Times New Roman" pitchFamily="18" charset="0"/>
              </a:rPr>
              <a:t> Mgr. Zuzana Kadlecová</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15364" name="obrázek 5" descr="Image"/>
          <p:cNvPicPr>
            <a:picLocks noChangeAspect="1" noChangeArrowheads="1"/>
          </p:cNvPicPr>
          <p:nvPr/>
        </p:nvPicPr>
        <p:blipFill>
          <a:blip r:embed="rId3" cstate="print"/>
          <a:srcRect/>
          <a:stretch>
            <a:fillRect/>
          </a:stretch>
        </p:blipFill>
        <p:spPr bwMode="auto">
          <a:xfrm>
            <a:off x="6091238" y="4549775"/>
            <a:ext cx="3052762" cy="571500"/>
          </a:xfrm>
          <a:prstGeom prst="rect">
            <a:avLst/>
          </a:prstGeom>
          <a:noFill/>
          <a:ln w="9525">
            <a:noFill/>
            <a:miter lim="800000"/>
            <a:headEnd/>
            <a:tailEnd/>
          </a:ln>
        </p:spPr>
      </p:pic>
      <p:sp>
        <p:nvSpPr>
          <p:cNvPr id="15365" name="Text Box 6"/>
          <p:cNvSpPr txBox="1">
            <a:spLocks noChangeArrowheads="1"/>
          </p:cNvSpPr>
          <p:nvPr/>
        </p:nvSpPr>
        <p:spPr bwMode="auto">
          <a:xfrm>
            <a:off x="5867400" y="4084638"/>
            <a:ext cx="1149350" cy="366712"/>
          </a:xfrm>
          <a:prstGeom prst="rect">
            <a:avLst/>
          </a:prstGeom>
          <a:noFill/>
          <a:ln w="9525">
            <a:noFill/>
            <a:miter lim="800000"/>
            <a:headEnd/>
            <a:tailEnd/>
          </a:ln>
        </p:spPr>
        <p:txBody>
          <a:bodyPr wrap="none">
            <a:spAutoFit/>
          </a:bodyPr>
          <a:lstStyle/>
          <a:p>
            <a:r>
              <a:rPr lang="cs-CZ">
                <a:latin typeface="Times New Roman" pitchFamily="18" charset="0"/>
                <a:hlinkClick r:id="rId4"/>
              </a:rPr>
              <a:t>Vikingové</a:t>
            </a:r>
            <a:endParaRPr lang="cs-CZ">
              <a:latin typeface="Times New Roman" pitchFamily="18" charset="0"/>
            </a:endParaRPr>
          </a:p>
        </p:txBody>
      </p:sp>
      <p:sp>
        <p:nvSpPr>
          <p:cNvPr id="15366" name="Text Box 7"/>
          <p:cNvSpPr txBox="1">
            <a:spLocks noChangeArrowheads="1"/>
          </p:cNvSpPr>
          <p:nvPr/>
        </p:nvSpPr>
        <p:spPr bwMode="auto">
          <a:xfrm>
            <a:off x="7137400" y="4084638"/>
            <a:ext cx="2006600" cy="366712"/>
          </a:xfrm>
          <a:prstGeom prst="rect">
            <a:avLst/>
          </a:prstGeom>
          <a:noFill/>
          <a:ln w="9525">
            <a:noFill/>
            <a:miter lim="800000"/>
            <a:headEnd/>
            <a:tailEnd/>
          </a:ln>
        </p:spPr>
        <p:txBody>
          <a:bodyPr wrap="none">
            <a:spAutoFit/>
          </a:bodyPr>
          <a:lstStyle/>
          <a:p>
            <a:r>
              <a:rPr lang="cs-CZ">
                <a:latin typeface="Times New Roman" pitchFamily="18" charset="0"/>
                <a:hlinkClick r:id="rId5"/>
              </a:rPr>
              <a:t>Severští mořeplavci</a:t>
            </a:r>
            <a:endParaRPr lang="cs-CZ">
              <a:latin typeface="Times New Roman" pitchFamily="18" charset="0"/>
            </a:endParaRPr>
          </a:p>
        </p:txBody>
      </p:sp>
      <p:sp>
        <p:nvSpPr>
          <p:cNvPr id="15367" name="Text Box 8"/>
          <p:cNvSpPr txBox="1">
            <a:spLocks noChangeArrowheads="1"/>
          </p:cNvSpPr>
          <p:nvPr/>
        </p:nvSpPr>
        <p:spPr bwMode="auto">
          <a:xfrm>
            <a:off x="395288" y="1058863"/>
            <a:ext cx="6445250" cy="366712"/>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w="9525">
            <a:noFill/>
            <a:miter lim="800000"/>
            <a:headEnd/>
            <a:tailEnd/>
          </a:ln>
        </p:spPr>
        <p:txBody>
          <a:bodyPr wrap="none">
            <a:spAutoFit/>
          </a:bodyPr>
          <a:lstStyle/>
          <a:p>
            <a:r>
              <a:rPr lang="cs-CZ" dirty="0">
                <a:latin typeface="Times New Roman" pitchFamily="18" charset="0"/>
              </a:rPr>
              <a:t>Objevil jako první Ameriku skutečně Kryštof Kolumbus roku 1492?</a:t>
            </a:r>
          </a:p>
        </p:txBody>
      </p:sp>
      <p:sp>
        <p:nvSpPr>
          <p:cNvPr id="15368" name="Text Box 9"/>
          <p:cNvSpPr txBox="1">
            <a:spLocks noChangeArrowheads="1"/>
          </p:cNvSpPr>
          <p:nvPr/>
        </p:nvSpPr>
        <p:spPr bwMode="auto">
          <a:xfrm>
            <a:off x="179388" y="3651250"/>
            <a:ext cx="2952750" cy="64135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w="9525">
            <a:noFill/>
            <a:miter lim="800000"/>
            <a:headEnd/>
            <a:tailEnd/>
          </a:ln>
        </p:spPr>
        <p:txBody>
          <a:bodyPr>
            <a:spAutoFit/>
          </a:bodyPr>
          <a:lstStyle/>
          <a:p>
            <a:pPr algn="ctr"/>
            <a:r>
              <a:rPr lang="cs-CZ" dirty="0">
                <a:latin typeface="Times New Roman" pitchFamily="18" charset="0"/>
              </a:rPr>
              <a:t>Slyšel/a jsi někdy pojmy Valhala, </a:t>
            </a:r>
            <a:r>
              <a:rPr lang="cs-CZ" dirty="0" err="1">
                <a:latin typeface="Times New Roman" pitchFamily="18" charset="0"/>
              </a:rPr>
              <a:t>Ódin</a:t>
            </a:r>
            <a:r>
              <a:rPr lang="cs-CZ" dirty="0">
                <a:latin typeface="Times New Roman" pitchFamily="18" charset="0"/>
              </a:rPr>
              <a:t>, </a:t>
            </a:r>
            <a:r>
              <a:rPr lang="cs-CZ" dirty="0" err="1">
                <a:latin typeface="Times New Roman" pitchFamily="18" charset="0"/>
              </a:rPr>
              <a:t>Thór</a:t>
            </a:r>
            <a:r>
              <a:rPr lang="cs-CZ" dirty="0">
                <a:latin typeface="Times New Roman" pitchFamily="18" charset="0"/>
              </a:rPr>
              <a:t>, </a:t>
            </a:r>
            <a:r>
              <a:rPr lang="cs-CZ" dirty="0" err="1">
                <a:latin typeface="Times New Roman" pitchFamily="18" charset="0"/>
              </a:rPr>
              <a:t>Freya</a:t>
            </a:r>
            <a:r>
              <a:rPr lang="cs-CZ" dirty="0">
                <a:latin typeface="Times New Roman" pitchFamily="18" charset="0"/>
              </a:rPr>
              <a:t>?</a:t>
            </a:r>
          </a:p>
        </p:txBody>
      </p:sp>
      <p:sp>
        <p:nvSpPr>
          <p:cNvPr id="15369" name="Text Box 11"/>
          <p:cNvSpPr txBox="1">
            <a:spLocks noChangeArrowheads="1"/>
          </p:cNvSpPr>
          <p:nvPr/>
        </p:nvSpPr>
        <p:spPr bwMode="auto">
          <a:xfrm>
            <a:off x="5148263" y="2859088"/>
            <a:ext cx="2016125" cy="64135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w="9525">
            <a:noFill/>
            <a:miter lim="800000"/>
            <a:headEnd/>
            <a:tailEnd/>
          </a:ln>
        </p:spPr>
        <p:txBody>
          <a:bodyPr>
            <a:spAutoFit/>
          </a:bodyPr>
          <a:lstStyle/>
          <a:p>
            <a:pPr algn="ctr"/>
            <a:r>
              <a:rPr lang="cs-CZ" dirty="0">
                <a:latin typeface="Times New Roman" pitchFamily="18" charset="0"/>
              </a:rPr>
              <a:t>K čemu mohly sloužit tzv. runy?</a:t>
            </a:r>
          </a:p>
        </p:txBody>
      </p:sp>
      <p:sp>
        <p:nvSpPr>
          <p:cNvPr id="15370" name="Text Box 12"/>
          <p:cNvSpPr txBox="1">
            <a:spLocks noChangeArrowheads="1"/>
          </p:cNvSpPr>
          <p:nvPr/>
        </p:nvSpPr>
        <p:spPr bwMode="auto">
          <a:xfrm>
            <a:off x="2484438" y="1779588"/>
            <a:ext cx="4565650" cy="366712"/>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w="9525">
            <a:noFill/>
            <a:miter lim="800000"/>
            <a:headEnd/>
            <a:tailEnd/>
          </a:ln>
        </p:spPr>
        <p:txBody>
          <a:bodyPr wrap="none">
            <a:spAutoFit/>
          </a:bodyPr>
          <a:lstStyle/>
          <a:p>
            <a:r>
              <a:rPr lang="cs-CZ" dirty="0">
                <a:latin typeface="Times New Roman" pitchFamily="18" charset="0"/>
              </a:rPr>
              <a:t>Víš, po kom nese území Normandie své jméno?</a:t>
            </a:r>
          </a:p>
        </p:txBody>
      </p:sp>
      <p:pic>
        <p:nvPicPr>
          <p:cNvPr id="15371" name="Picture 14" descr="MC900233483[1]"/>
          <p:cNvPicPr>
            <a:picLocks noChangeAspect="1" noChangeArrowheads="1"/>
          </p:cNvPicPr>
          <p:nvPr/>
        </p:nvPicPr>
        <p:blipFill>
          <a:blip r:embed="rId6" cstate="print"/>
          <a:srcRect/>
          <a:stretch>
            <a:fillRect/>
          </a:stretch>
        </p:blipFill>
        <p:spPr bwMode="auto">
          <a:xfrm>
            <a:off x="6804025" y="538163"/>
            <a:ext cx="2339975" cy="1157287"/>
          </a:xfrm>
          <a:prstGeom prst="rect">
            <a:avLst/>
          </a:prstGeom>
          <a:noFill/>
          <a:ln w="9525">
            <a:noFill/>
            <a:miter lim="800000"/>
            <a:headEnd/>
            <a:tailEnd/>
          </a:ln>
        </p:spPr>
      </p:pic>
      <p:pic>
        <p:nvPicPr>
          <p:cNvPr id="15372" name="Picture 16" descr="220px-Cartenormandie2">
            <a:hlinkClick r:id="rId7"/>
          </p:cNvPr>
          <p:cNvPicPr>
            <a:picLocks noChangeAspect="1" noChangeArrowheads="1"/>
          </p:cNvPicPr>
          <p:nvPr/>
        </p:nvPicPr>
        <p:blipFill>
          <a:blip r:embed="rId8" cstate="print"/>
          <a:srcRect/>
          <a:stretch>
            <a:fillRect/>
          </a:stretch>
        </p:blipFill>
        <p:spPr bwMode="auto">
          <a:xfrm>
            <a:off x="179388" y="1708150"/>
            <a:ext cx="2305050" cy="1655763"/>
          </a:xfrm>
          <a:prstGeom prst="rect">
            <a:avLst/>
          </a:prstGeom>
          <a:noFill/>
          <a:ln w="9525">
            <a:noFill/>
            <a:miter lim="800000"/>
            <a:headEnd/>
            <a:tailEnd/>
          </a:ln>
        </p:spPr>
      </p:pic>
      <p:pic>
        <p:nvPicPr>
          <p:cNvPr id="15373" name="Picture 18" descr="11b39d3cf2_13518367_o2"/>
          <p:cNvPicPr>
            <a:picLocks noChangeAspect="1" noChangeArrowheads="1"/>
          </p:cNvPicPr>
          <p:nvPr/>
        </p:nvPicPr>
        <p:blipFill>
          <a:blip r:embed="rId9" cstate="print"/>
          <a:srcRect/>
          <a:stretch>
            <a:fillRect/>
          </a:stretch>
        </p:blipFill>
        <p:spPr bwMode="auto">
          <a:xfrm>
            <a:off x="7164388" y="2066925"/>
            <a:ext cx="1871662" cy="1943100"/>
          </a:xfrm>
          <a:prstGeom prst="rect">
            <a:avLst/>
          </a:prstGeom>
          <a:noFill/>
          <a:ln w="9525">
            <a:noFill/>
            <a:miter lim="800000"/>
            <a:headEnd/>
            <a:tailEnd/>
          </a:ln>
        </p:spPr>
      </p:pic>
      <p:pic>
        <p:nvPicPr>
          <p:cNvPr id="15374" name="Picture 20" descr="valhalla"/>
          <p:cNvPicPr>
            <a:picLocks noChangeAspect="1" noChangeArrowheads="1"/>
          </p:cNvPicPr>
          <p:nvPr/>
        </p:nvPicPr>
        <p:blipFill>
          <a:blip r:embed="rId10" cstate="print"/>
          <a:srcRect/>
          <a:stretch>
            <a:fillRect/>
          </a:stretch>
        </p:blipFill>
        <p:spPr bwMode="auto">
          <a:xfrm>
            <a:off x="3132138" y="2211388"/>
            <a:ext cx="1941512"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832226852"/>
              </p:ext>
            </p:extLst>
          </p:nvPr>
        </p:nvGraphicFramePr>
        <p:xfrm>
          <a:off x="1043608" y="1275606"/>
          <a:ext cx="7272808" cy="3163050"/>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Mgr. Zuzana Kadlecová</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07</a:t>
                      </a:r>
                      <a:r>
                        <a:rPr lang="cs-CZ" baseline="0" dirty="0" smtClean="0">
                          <a:latin typeface="Times New Roman" pitchFamily="18" charset="0"/>
                          <a:cs typeface="Times New Roman" pitchFamily="18" charset="0"/>
                        </a:rPr>
                        <a:t> – 12/2011</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6. 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Vikingové, směry expanze</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Prezentace popisující Vikingy, jejich společnost a směry expanze.</a:t>
                      </a:r>
                      <a:endParaRPr lang="cs-CZ" dirty="0">
                        <a:latin typeface="Times New Roman" pitchFamily="18" charset="0"/>
                        <a:cs typeface="Times New Roman" pitchFamily="18" charset="0"/>
                      </a:endParaRPr>
                    </a:p>
                  </a:txBody>
                  <a:tcPr/>
                </a:tc>
              </a:tr>
            </a:tbl>
          </a:graphicData>
        </a:graphic>
      </p:graphicFrame>
      <p:sp>
        <p:nvSpPr>
          <p:cNvPr id="3" name="TextovéPole 2"/>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200" b="1" dirty="0" smtClean="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Základní </a:t>
            </a:r>
            <a:r>
              <a:rPr lang="cs-CZ" sz="1000" dirty="0">
                <a:solidFill>
                  <a:schemeClr val="accent3">
                    <a:lumMod val="50000"/>
                  </a:schemeClr>
                </a:solidFill>
                <a:latin typeface="Times New Roman" pitchFamily="18" charset="0"/>
                <a:cs typeface="Times New Roman" pitchFamily="18" charset="0"/>
              </a:rPr>
              <a:t>škola Děčín VI, Na Stráni 879/2  – příspěvková organizace                                      </a:t>
            </a:r>
            <a:r>
              <a:rPr lang="cs-CZ" sz="1000" dirty="0" smtClean="0">
                <a:solidFill>
                  <a:schemeClr val="accent3">
                    <a:lumMod val="50000"/>
                  </a:schemeClr>
                </a:solidFill>
                <a:latin typeface="Times New Roman" pitchFamily="18" charset="0"/>
                <a:cs typeface="Times New Roman" pitchFamily="18" charset="0"/>
              </a:rPr>
              <a:t>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4" name="Nadpis 1"/>
          <p:cNvSpPr txBox="1">
            <a:spLocks/>
          </p:cNvSpPr>
          <p:nvPr/>
        </p:nvSpPr>
        <p:spPr>
          <a:xfrm>
            <a:off x="0" y="484188"/>
            <a:ext cx="3563938" cy="5937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cs-CZ" sz="2500" b="1" dirty="0" smtClean="0">
                <a:latin typeface="Times New Roman" pitchFamily="18" charset="0"/>
                <a:cs typeface="Times New Roman" pitchFamily="18" charset="0"/>
              </a:rPr>
              <a:t> 44.10  Anotace</a:t>
            </a:r>
            <a:endParaRPr lang="cs-CZ" sz="25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091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ctrTitle"/>
          </p:nvPr>
        </p:nvSpPr>
        <p:spPr>
          <a:xfrm>
            <a:off x="0" y="484188"/>
            <a:ext cx="3382963" cy="593725"/>
          </a:xfrm>
        </p:spPr>
        <p:txBody>
          <a:bodyPr/>
          <a:lstStyle/>
          <a:p>
            <a:pPr algn="l" eaLnBrk="1" hangingPunct="1"/>
            <a:r>
              <a:rPr lang="cs-CZ" sz="2500" b="1" dirty="0" smtClean="0">
                <a:latin typeface="Times New Roman" pitchFamily="18" charset="0"/>
                <a:cs typeface="Times New Roman" pitchFamily="18" charset="0"/>
              </a:rPr>
              <a:t> 44.2  Co již víme?</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200" b="1" dirty="0" smtClean="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Základní </a:t>
            </a:r>
            <a:r>
              <a:rPr lang="cs-CZ" sz="1000" dirty="0">
                <a:solidFill>
                  <a:schemeClr val="accent3">
                    <a:lumMod val="50000"/>
                  </a:schemeClr>
                </a:solidFill>
                <a:latin typeface="Times New Roman" pitchFamily="18" charset="0"/>
                <a:cs typeface="Times New Roman" pitchFamily="18" charset="0"/>
              </a:rPr>
              <a:t>škola Děčín VI, Na Stráni 879/2  – příspěvková organizace                                          </a:t>
            </a:r>
            <a:r>
              <a:rPr lang="cs-CZ" sz="1000" dirty="0" smtClean="0">
                <a:solidFill>
                  <a:schemeClr val="accent3">
                    <a:lumMod val="50000"/>
                  </a:schemeClr>
                </a:solidFill>
                <a:latin typeface="Times New Roman" pitchFamily="18" charset="0"/>
                <a:cs typeface="Times New Roman" pitchFamily="18" charset="0"/>
              </a:rPr>
              <a:t>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17411" name="AutoShape 5"/>
          <p:cNvSpPr>
            <a:spLocks noChangeArrowheads="1"/>
          </p:cNvSpPr>
          <p:nvPr/>
        </p:nvSpPr>
        <p:spPr bwMode="auto">
          <a:xfrm>
            <a:off x="2555875" y="1995488"/>
            <a:ext cx="4032250" cy="1401762"/>
          </a:xfrm>
          <a:prstGeom prst="ribbon">
            <a:avLst>
              <a:gd name="adj1" fmla="val 12500"/>
              <a:gd name="adj2" fmla="val 50000"/>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a:r>
              <a:rPr lang="cs-CZ" sz="2200" b="1" dirty="0" smtClean="0">
                <a:latin typeface="Times New Roman" pitchFamily="18" charset="0"/>
              </a:rPr>
              <a:t>KDO </a:t>
            </a:r>
            <a:r>
              <a:rPr lang="cs-CZ" sz="2200" b="1" dirty="0">
                <a:latin typeface="Times New Roman" pitchFamily="18" charset="0"/>
              </a:rPr>
              <a:t>BYLI </a:t>
            </a:r>
          </a:p>
          <a:p>
            <a:pPr algn="ctr"/>
            <a:r>
              <a:rPr lang="cs-CZ" sz="2200" b="1" dirty="0">
                <a:latin typeface="Times New Roman" pitchFamily="18" charset="0"/>
              </a:rPr>
              <a:t>VIKINGOVÉ?</a:t>
            </a:r>
          </a:p>
        </p:txBody>
      </p:sp>
      <p:sp>
        <p:nvSpPr>
          <p:cNvPr id="17412" name="Text Box 6"/>
          <p:cNvSpPr txBox="1">
            <a:spLocks noChangeArrowheads="1"/>
          </p:cNvSpPr>
          <p:nvPr/>
        </p:nvSpPr>
        <p:spPr bwMode="auto">
          <a:xfrm>
            <a:off x="1763713" y="2427288"/>
            <a:ext cx="666750" cy="36671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a:noFill/>
            <a:miter lim="800000"/>
            <a:headEnd/>
            <a:tailEnd/>
          </a:ln>
        </p:spPr>
        <p:txBody>
          <a:bodyPr wrap="none">
            <a:spAutoFit/>
          </a:bodyPr>
          <a:lstStyle/>
          <a:p>
            <a:r>
              <a:rPr lang="cs-CZ" dirty="0">
                <a:latin typeface="Times New Roman" pitchFamily="18" charset="0"/>
              </a:rPr>
              <a:t>piráti</a:t>
            </a:r>
          </a:p>
        </p:txBody>
      </p:sp>
      <p:sp>
        <p:nvSpPr>
          <p:cNvPr id="17413" name="Text Box 7"/>
          <p:cNvSpPr txBox="1">
            <a:spLocks noChangeArrowheads="1"/>
          </p:cNvSpPr>
          <p:nvPr/>
        </p:nvSpPr>
        <p:spPr bwMode="auto">
          <a:xfrm>
            <a:off x="5940425" y="3651250"/>
            <a:ext cx="1035050" cy="64135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a:noFill/>
            <a:miter lim="800000"/>
            <a:headEnd/>
            <a:tailEnd/>
          </a:ln>
        </p:spPr>
        <p:txBody>
          <a:bodyPr wrap="none">
            <a:spAutoFit/>
          </a:bodyPr>
          <a:lstStyle/>
          <a:p>
            <a:r>
              <a:rPr lang="cs-CZ" dirty="0">
                <a:latin typeface="Times New Roman" pitchFamily="18" charset="0"/>
              </a:rPr>
              <a:t>Normané</a:t>
            </a:r>
          </a:p>
          <a:p>
            <a:r>
              <a:rPr lang="cs-CZ" dirty="0">
                <a:latin typeface="Times New Roman" pitchFamily="18" charset="0"/>
              </a:rPr>
              <a:t>(Francie)</a:t>
            </a:r>
          </a:p>
        </p:txBody>
      </p:sp>
      <p:sp>
        <p:nvSpPr>
          <p:cNvPr id="17414" name="Text Box 8"/>
          <p:cNvSpPr txBox="1">
            <a:spLocks noChangeArrowheads="1"/>
          </p:cNvSpPr>
          <p:nvPr/>
        </p:nvSpPr>
        <p:spPr bwMode="auto">
          <a:xfrm>
            <a:off x="3924300" y="4084638"/>
            <a:ext cx="1492250" cy="64135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a:noFill/>
            <a:miter lim="800000"/>
            <a:headEnd/>
            <a:tailEnd/>
          </a:ln>
        </p:spPr>
        <p:txBody>
          <a:bodyPr wrap="none">
            <a:spAutoFit/>
          </a:bodyPr>
          <a:lstStyle/>
          <a:p>
            <a:pPr algn="ctr"/>
            <a:r>
              <a:rPr lang="cs-CZ" dirty="0" err="1">
                <a:latin typeface="Times New Roman" pitchFamily="18" charset="0"/>
              </a:rPr>
              <a:t>Varjagové</a:t>
            </a:r>
            <a:endParaRPr lang="cs-CZ" dirty="0">
              <a:latin typeface="Times New Roman" pitchFamily="18" charset="0"/>
            </a:endParaRPr>
          </a:p>
          <a:p>
            <a:pPr algn="ctr"/>
            <a:r>
              <a:rPr lang="cs-CZ" dirty="0">
                <a:latin typeface="Times New Roman" pitchFamily="18" charset="0"/>
              </a:rPr>
              <a:t>(Rus, Byzanc)</a:t>
            </a:r>
          </a:p>
        </p:txBody>
      </p:sp>
      <p:sp>
        <p:nvSpPr>
          <p:cNvPr id="17415" name="Text Box 9"/>
          <p:cNvSpPr txBox="1">
            <a:spLocks noChangeArrowheads="1"/>
          </p:cNvSpPr>
          <p:nvPr/>
        </p:nvSpPr>
        <p:spPr bwMode="auto">
          <a:xfrm>
            <a:off x="2195513" y="3651250"/>
            <a:ext cx="1212850" cy="36671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a:noFill/>
            <a:miter lim="800000"/>
            <a:headEnd/>
            <a:tailEnd/>
          </a:ln>
        </p:spPr>
        <p:txBody>
          <a:bodyPr wrap="none">
            <a:spAutoFit/>
          </a:bodyPr>
          <a:lstStyle/>
          <a:p>
            <a:r>
              <a:rPr lang="cs-CZ" dirty="0">
                <a:latin typeface="Times New Roman" pitchFamily="18" charset="0"/>
              </a:rPr>
              <a:t>mořeplavci</a:t>
            </a:r>
          </a:p>
        </p:txBody>
      </p:sp>
      <p:sp>
        <p:nvSpPr>
          <p:cNvPr id="17416" name="Text Box 10"/>
          <p:cNvSpPr txBox="1">
            <a:spLocks noChangeArrowheads="1"/>
          </p:cNvSpPr>
          <p:nvPr/>
        </p:nvSpPr>
        <p:spPr bwMode="auto">
          <a:xfrm>
            <a:off x="1979613" y="1347788"/>
            <a:ext cx="1009650" cy="36671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a:noFill/>
            <a:miter lim="800000"/>
            <a:headEnd/>
            <a:tailEnd/>
          </a:ln>
        </p:spPr>
        <p:txBody>
          <a:bodyPr wrap="none">
            <a:spAutoFit/>
          </a:bodyPr>
          <a:lstStyle/>
          <a:p>
            <a:r>
              <a:rPr lang="cs-CZ" dirty="0">
                <a:latin typeface="Times New Roman" pitchFamily="18" charset="0"/>
              </a:rPr>
              <a:t>válečníci</a:t>
            </a:r>
          </a:p>
        </p:txBody>
      </p:sp>
      <p:sp>
        <p:nvSpPr>
          <p:cNvPr id="17417" name="Text Box 11"/>
          <p:cNvSpPr txBox="1">
            <a:spLocks noChangeArrowheads="1"/>
          </p:cNvSpPr>
          <p:nvPr/>
        </p:nvSpPr>
        <p:spPr bwMode="auto">
          <a:xfrm>
            <a:off x="6300788" y="987425"/>
            <a:ext cx="1439862" cy="7016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a:noFill/>
            <a:miter lim="800000"/>
            <a:headEnd/>
            <a:tailEnd/>
          </a:ln>
        </p:spPr>
        <p:txBody>
          <a:bodyPr>
            <a:spAutoFit/>
          </a:bodyPr>
          <a:lstStyle/>
          <a:p>
            <a:pPr algn="ctr"/>
            <a:r>
              <a:rPr lang="cs-CZ" sz="2000" dirty="0">
                <a:latin typeface="Times New Roman" pitchFamily="18" charset="0"/>
              </a:rPr>
              <a:t>původ:</a:t>
            </a:r>
          </a:p>
          <a:p>
            <a:pPr algn="ctr"/>
            <a:r>
              <a:rPr lang="cs-CZ" sz="2000" dirty="0">
                <a:latin typeface="Times New Roman" pitchFamily="18" charset="0"/>
              </a:rPr>
              <a:t>Skandinávie</a:t>
            </a:r>
          </a:p>
        </p:txBody>
      </p:sp>
      <p:sp>
        <p:nvSpPr>
          <p:cNvPr id="17418" name="Text Box 12"/>
          <p:cNvSpPr txBox="1">
            <a:spLocks noChangeArrowheads="1"/>
          </p:cNvSpPr>
          <p:nvPr/>
        </p:nvSpPr>
        <p:spPr bwMode="auto">
          <a:xfrm>
            <a:off x="4284663" y="700088"/>
            <a:ext cx="1800225" cy="7016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a:noFill/>
            <a:miter lim="800000"/>
            <a:headEnd/>
            <a:tailEnd/>
          </a:ln>
        </p:spPr>
        <p:txBody>
          <a:bodyPr>
            <a:spAutoFit/>
          </a:bodyPr>
          <a:lstStyle/>
          <a:p>
            <a:pPr algn="ctr"/>
            <a:r>
              <a:rPr lang="cs-CZ" sz="2000" dirty="0">
                <a:latin typeface="Times New Roman" pitchFamily="18" charset="0"/>
              </a:rPr>
              <a:t>severní větev Germánů</a:t>
            </a:r>
          </a:p>
        </p:txBody>
      </p:sp>
      <p:sp>
        <p:nvSpPr>
          <p:cNvPr id="17419" name="Text Box 13"/>
          <p:cNvSpPr txBox="1">
            <a:spLocks noChangeArrowheads="1"/>
          </p:cNvSpPr>
          <p:nvPr/>
        </p:nvSpPr>
        <p:spPr bwMode="auto">
          <a:xfrm>
            <a:off x="6804025" y="2500313"/>
            <a:ext cx="1771650" cy="36671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a:noFill/>
            <a:miter lim="800000"/>
            <a:headEnd/>
            <a:tailEnd/>
          </a:ln>
        </p:spPr>
        <p:txBody>
          <a:bodyPr wrap="none">
            <a:spAutoFit/>
          </a:bodyPr>
          <a:lstStyle/>
          <a:p>
            <a:r>
              <a:rPr lang="cs-CZ" dirty="0"/>
              <a:t>„</a:t>
            </a:r>
            <a:r>
              <a:rPr lang="cs-CZ" dirty="0">
                <a:latin typeface="Times New Roman" pitchFamily="18" charset="0"/>
              </a:rPr>
              <a:t>muži ze Severu“</a:t>
            </a:r>
          </a:p>
        </p:txBody>
      </p:sp>
      <p:pic>
        <p:nvPicPr>
          <p:cNvPr id="17421" name="Picture 13" descr="MC900237279[1]"/>
          <p:cNvPicPr>
            <a:picLocks noChangeAspect="1" noChangeArrowheads="1"/>
          </p:cNvPicPr>
          <p:nvPr/>
        </p:nvPicPr>
        <p:blipFill>
          <a:blip r:embed="rId3" cstate="print"/>
          <a:srcRect/>
          <a:stretch>
            <a:fillRect/>
          </a:stretch>
        </p:blipFill>
        <p:spPr bwMode="auto">
          <a:xfrm>
            <a:off x="250825" y="3651250"/>
            <a:ext cx="2017713" cy="1379538"/>
          </a:xfrm>
          <a:prstGeom prst="rect">
            <a:avLst/>
          </a:prstGeom>
          <a:noFill/>
        </p:spPr>
      </p:pic>
      <p:pic>
        <p:nvPicPr>
          <p:cNvPr id="17424" name="Picture 16" descr="MC900378781[1]"/>
          <p:cNvPicPr>
            <a:picLocks noChangeAspect="1" noChangeArrowheads="1"/>
          </p:cNvPicPr>
          <p:nvPr/>
        </p:nvPicPr>
        <p:blipFill>
          <a:blip r:embed="rId4" cstate="print"/>
          <a:srcRect/>
          <a:stretch>
            <a:fillRect/>
          </a:stretch>
        </p:blipFill>
        <p:spPr bwMode="auto">
          <a:xfrm>
            <a:off x="3203575" y="771525"/>
            <a:ext cx="936625" cy="917575"/>
          </a:xfrm>
          <a:prstGeom prst="rect">
            <a:avLst/>
          </a:prstGeom>
          <a:noFill/>
        </p:spPr>
      </p:pic>
      <p:pic>
        <p:nvPicPr>
          <p:cNvPr id="17425" name="Picture 17" descr="MC900197830[1]"/>
          <p:cNvPicPr>
            <a:picLocks noChangeAspect="1" noChangeArrowheads="1"/>
          </p:cNvPicPr>
          <p:nvPr/>
        </p:nvPicPr>
        <p:blipFill>
          <a:blip r:embed="rId5" cstate="print"/>
          <a:srcRect/>
          <a:stretch>
            <a:fillRect/>
          </a:stretch>
        </p:blipFill>
        <p:spPr bwMode="auto">
          <a:xfrm>
            <a:off x="7235825" y="2930525"/>
            <a:ext cx="1530350" cy="2212975"/>
          </a:xfrm>
          <a:prstGeom prst="rect">
            <a:avLst/>
          </a:prstGeom>
          <a:noFill/>
        </p:spPr>
      </p:pic>
      <p:pic>
        <p:nvPicPr>
          <p:cNvPr id="17427" name="Picture 19" descr="1ed4251c60_57428803_o2"/>
          <p:cNvPicPr>
            <a:picLocks noChangeAspect="1" noChangeArrowheads="1"/>
          </p:cNvPicPr>
          <p:nvPr/>
        </p:nvPicPr>
        <p:blipFill>
          <a:blip r:embed="rId6" cstate="print"/>
          <a:srcRect/>
          <a:stretch>
            <a:fillRect/>
          </a:stretch>
        </p:blipFill>
        <p:spPr bwMode="auto">
          <a:xfrm>
            <a:off x="107950" y="1131888"/>
            <a:ext cx="1417638" cy="2162175"/>
          </a:xfrm>
          <a:prstGeom prst="rect">
            <a:avLst/>
          </a:prstGeom>
          <a:noFill/>
        </p:spPr>
      </p:pic>
      <p:pic>
        <p:nvPicPr>
          <p:cNvPr id="17429" name="Picture 21" descr="skandinavie"/>
          <p:cNvPicPr>
            <a:picLocks noChangeAspect="1" noChangeArrowheads="1"/>
          </p:cNvPicPr>
          <p:nvPr/>
        </p:nvPicPr>
        <p:blipFill>
          <a:blip r:embed="rId7" cstate="print"/>
          <a:srcRect/>
          <a:stretch>
            <a:fillRect/>
          </a:stretch>
        </p:blipFill>
        <p:spPr bwMode="auto">
          <a:xfrm>
            <a:off x="7839075" y="484188"/>
            <a:ext cx="1304925" cy="18780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fade">
                                      <p:cBhvr>
                                        <p:cTn id="12" dur="500"/>
                                        <p:tgtEl>
                                          <p:spTgt spid="174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7"/>
                                        </p:tgtEl>
                                        <p:attrNameLst>
                                          <p:attrName>style.visibility</p:attrName>
                                        </p:attrNameLst>
                                      </p:cBhvr>
                                      <p:to>
                                        <p:strVal val="visible"/>
                                      </p:to>
                                    </p:set>
                                    <p:animEffect transition="in" filter="fade">
                                      <p:cBhvr>
                                        <p:cTn id="17" dur="500"/>
                                        <p:tgtEl>
                                          <p:spTgt spid="17417"/>
                                        </p:tgtEl>
                                      </p:cBhvr>
                                    </p:animEffect>
                                  </p:childTnLst>
                                </p:cTn>
                              </p:par>
                              <p:par>
                                <p:cTn id="18" presetID="10" presetClass="entr" presetSubtype="0" fill="hold" nodeType="withEffect">
                                  <p:stCondLst>
                                    <p:cond delay="0"/>
                                  </p:stCondLst>
                                  <p:childTnLst>
                                    <p:set>
                                      <p:cBhvr>
                                        <p:cTn id="19" dur="1" fill="hold">
                                          <p:stCondLst>
                                            <p:cond delay="0"/>
                                          </p:stCondLst>
                                        </p:cTn>
                                        <p:tgtEl>
                                          <p:spTgt spid="17429"/>
                                        </p:tgtEl>
                                        <p:attrNameLst>
                                          <p:attrName>style.visibility</p:attrName>
                                        </p:attrNameLst>
                                      </p:cBhvr>
                                      <p:to>
                                        <p:strVal val="visible"/>
                                      </p:to>
                                    </p:set>
                                    <p:animEffect transition="in" filter="fade">
                                      <p:cBhvr>
                                        <p:cTn id="20" dur="500"/>
                                        <p:tgtEl>
                                          <p:spTgt spid="174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19"/>
                                        </p:tgtEl>
                                        <p:attrNameLst>
                                          <p:attrName>style.visibility</p:attrName>
                                        </p:attrNameLst>
                                      </p:cBhvr>
                                      <p:to>
                                        <p:strVal val="visible"/>
                                      </p:to>
                                    </p:set>
                                    <p:animEffect transition="in" filter="fade">
                                      <p:cBhvr>
                                        <p:cTn id="25" dur="500"/>
                                        <p:tgtEl>
                                          <p:spTgt spid="174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413"/>
                                        </p:tgtEl>
                                        <p:attrNameLst>
                                          <p:attrName>style.visibility</p:attrName>
                                        </p:attrNameLst>
                                      </p:cBhvr>
                                      <p:to>
                                        <p:strVal val="visible"/>
                                      </p:to>
                                    </p:set>
                                    <p:animEffect transition="in" filter="fade">
                                      <p:cBhvr>
                                        <p:cTn id="30" dur="500"/>
                                        <p:tgtEl>
                                          <p:spTgt spid="174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414"/>
                                        </p:tgtEl>
                                        <p:attrNameLst>
                                          <p:attrName>style.visibility</p:attrName>
                                        </p:attrNameLst>
                                      </p:cBhvr>
                                      <p:to>
                                        <p:strVal val="visible"/>
                                      </p:to>
                                    </p:set>
                                    <p:animEffect transition="in" filter="fade">
                                      <p:cBhvr>
                                        <p:cTn id="35" dur="500"/>
                                        <p:tgtEl>
                                          <p:spTgt spid="17414"/>
                                        </p:tgtEl>
                                      </p:cBhvr>
                                    </p:animEffect>
                                  </p:childTnLst>
                                </p:cTn>
                              </p:par>
                              <p:par>
                                <p:cTn id="36" presetID="10" presetClass="entr" presetSubtype="0" fill="hold" nodeType="withEffect">
                                  <p:stCondLst>
                                    <p:cond delay="0"/>
                                  </p:stCondLst>
                                  <p:childTnLst>
                                    <p:set>
                                      <p:cBhvr>
                                        <p:cTn id="37" dur="1" fill="hold">
                                          <p:stCondLst>
                                            <p:cond delay="0"/>
                                          </p:stCondLst>
                                        </p:cTn>
                                        <p:tgtEl>
                                          <p:spTgt spid="17425"/>
                                        </p:tgtEl>
                                        <p:attrNameLst>
                                          <p:attrName>style.visibility</p:attrName>
                                        </p:attrNameLst>
                                      </p:cBhvr>
                                      <p:to>
                                        <p:strVal val="visible"/>
                                      </p:to>
                                    </p:set>
                                    <p:animEffect transition="in" filter="fade">
                                      <p:cBhvr>
                                        <p:cTn id="38" dur="500"/>
                                        <p:tgtEl>
                                          <p:spTgt spid="174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415"/>
                                        </p:tgtEl>
                                        <p:attrNameLst>
                                          <p:attrName>style.visibility</p:attrName>
                                        </p:attrNameLst>
                                      </p:cBhvr>
                                      <p:to>
                                        <p:strVal val="visible"/>
                                      </p:to>
                                    </p:set>
                                    <p:animEffect transition="in" filter="fade">
                                      <p:cBhvr>
                                        <p:cTn id="43" dur="500"/>
                                        <p:tgtEl>
                                          <p:spTgt spid="17415"/>
                                        </p:tgtEl>
                                      </p:cBhvr>
                                    </p:animEffect>
                                  </p:childTnLst>
                                </p:cTn>
                              </p:par>
                              <p:par>
                                <p:cTn id="44" presetID="10" presetClass="entr" presetSubtype="0" fill="hold" nodeType="withEffect">
                                  <p:stCondLst>
                                    <p:cond delay="0"/>
                                  </p:stCondLst>
                                  <p:childTnLst>
                                    <p:set>
                                      <p:cBhvr>
                                        <p:cTn id="45" dur="1" fill="hold">
                                          <p:stCondLst>
                                            <p:cond delay="0"/>
                                          </p:stCondLst>
                                        </p:cTn>
                                        <p:tgtEl>
                                          <p:spTgt spid="17421"/>
                                        </p:tgtEl>
                                        <p:attrNameLst>
                                          <p:attrName>style.visibility</p:attrName>
                                        </p:attrNameLst>
                                      </p:cBhvr>
                                      <p:to>
                                        <p:strVal val="visible"/>
                                      </p:to>
                                    </p:set>
                                    <p:animEffect transition="in" filter="fade">
                                      <p:cBhvr>
                                        <p:cTn id="46" dur="500"/>
                                        <p:tgtEl>
                                          <p:spTgt spid="174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412"/>
                                        </p:tgtEl>
                                        <p:attrNameLst>
                                          <p:attrName>style.visibility</p:attrName>
                                        </p:attrNameLst>
                                      </p:cBhvr>
                                      <p:to>
                                        <p:strVal val="visible"/>
                                      </p:to>
                                    </p:set>
                                    <p:animEffect transition="in" filter="fade">
                                      <p:cBhvr>
                                        <p:cTn id="51" dur="500"/>
                                        <p:tgtEl>
                                          <p:spTgt spid="174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416"/>
                                        </p:tgtEl>
                                        <p:attrNameLst>
                                          <p:attrName>style.visibility</p:attrName>
                                        </p:attrNameLst>
                                      </p:cBhvr>
                                      <p:to>
                                        <p:strVal val="visible"/>
                                      </p:to>
                                    </p:set>
                                    <p:animEffect transition="in" filter="fade">
                                      <p:cBhvr>
                                        <p:cTn id="56" dur="500"/>
                                        <p:tgtEl>
                                          <p:spTgt spid="17416"/>
                                        </p:tgtEl>
                                      </p:cBhvr>
                                    </p:animEffect>
                                  </p:childTnLst>
                                </p:cTn>
                              </p:par>
                              <p:par>
                                <p:cTn id="57" presetID="10" presetClass="entr" presetSubtype="0" fill="hold" nodeType="withEffect">
                                  <p:stCondLst>
                                    <p:cond delay="0"/>
                                  </p:stCondLst>
                                  <p:childTnLst>
                                    <p:set>
                                      <p:cBhvr>
                                        <p:cTn id="58" dur="1" fill="hold">
                                          <p:stCondLst>
                                            <p:cond delay="0"/>
                                          </p:stCondLst>
                                        </p:cTn>
                                        <p:tgtEl>
                                          <p:spTgt spid="17427"/>
                                        </p:tgtEl>
                                        <p:attrNameLst>
                                          <p:attrName>style.visibility</p:attrName>
                                        </p:attrNameLst>
                                      </p:cBhvr>
                                      <p:to>
                                        <p:strVal val="visible"/>
                                      </p:to>
                                    </p:set>
                                    <p:animEffect transition="in" filter="fade">
                                      <p:cBhvr>
                                        <p:cTn id="59" dur="500"/>
                                        <p:tgtEl>
                                          <p:spTgt spid="17427"/>
                                        </p:tgtEl>
                                      </p:cBhvr>
                                    </p:animEffect>
                                  </p:childTnLst>
                                </p:cTn>
                              </p:par>
                              <p:par>
                                <p:cTn id="60" presetID="10" presetClass="entr" presetSubtype="0" fill="hold" nodeType="withEffect">
                                  <p:stCondLst>
                                    <p:cond delay="0"/>
                                  </p:stCondLst>
                                  <p:childTnLst>
                                    <p:set>
                                      <p:cBhvr>
                                        <p:cTn id="61" dur="1" fill="hold">
                                          <p:stCondLst>
                                            <p:cond delay="0"/>
                                          </p:stCondLst>
                                        </p:cTn>
                                        <p:tgtEl>
                                          <p:spTgt spid="17424"/>
                                        </p:tgtEl>
                                        <p:attrNameLst>
                                          <p:attrName>style.visibility</p:attrName>
                                        </p:attrNameLst>
                                      </p:cBhvr>
                                      <p:to>
                                        <p:strVal val="visible"/>
                                      </p:to>
                                    </p:set>
                                    <p:animEffect transition="in" filter="fade">
                                      <p:cBhvr>
                                        <p:cTn id="62" dur="500"/>
                                        <p:tgtEl>
                                          <p:spTgt spid="17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animBg="1"/>
      <p:bldP spid="17413" grpId="0" animBg="1"/>
      <p:bldP spid="17414" grpId="0" animBg="1"/>
      <p:bldP spid="17415" grpId="0" animBg="1"/>
      <p:bldP spid="17416" grpId="0" animBg="1"/>
      <p:bldP spid="17417" grpId="0" animBg="1"/>
      <p:bldP spid="17418" grpId="0" animBg="1"/>
      <p:bldP spid="174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ctrTitle"/>
          </p:nvPr>
        </p:nvSpPr>
        <p:spPr>
          <a:xfrm>
            <a:off x="0" y="484188"/>
            <a:ext cx="7127875" cy="593725"/>
          </a:xfrm>
        </p:spPr>
        <p:txBody>
          <a:bodyPr/>
          <a:lstStyle/>
          <a:p>
            <a:pPr algn="l" eaLnBrk="1" hangingPunct="1"/>
            <a:r>
              <a:rPr lang="cs-CZ" sz="2500" b="1" dirty="0" smtClean="0">
                <a:latin typeface="Times New Roman" pitchFamily="18" charset="0"/>
                <a:cs typeface="Times New Roman" pitchFamily="18" charset="0"/>
              </a:rPr>
              <a:t> 44.3  Jaké si řekneme nové termíny a názvy?</a:t>
            </a:r>
          </a:p>
        </p:txBody>
      </p:sp>
      <p:sp>
        <p:nvSpPr>
          <p:cNvPr id="18" name="TextovéPole 17"/>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200" b="1" dirty="0" smtClean="0">
                <a:solidFill>
                  <a:schemeClr val="accent3">
                    <a:lumMod val="50000"/>
                  </a:schemeClr>
                </a:solidFill>
                <a:latin typeface="Times New Roman" pitchFamily="18" charset="0"/>
                <a:cs typeface="Times New Roman" pitchFamily="18" charset="0"/>
              </a:rPr>
              <a:t>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000" dirty="0" smtClean="0">
                <a:solidFill>
                  <a:schemeClr val="accent3">
                    <a:lumMod val="50000"/>
                  </a:schemeClr>
                </a:solidFill>
                <a:latin typeface="Times New Roman" pitchFamily="18" charset="0"/>
                <a:cs typeface="Times New Roman" pitchFamily="18" charset="0"/>
              </a:rPr>
              <a:t>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19460" name="Picture 4" descr="MM900354477[1]"/>
          <p:cNvPicPr>
            <a:picLocks noChangeAspect="1" noChangeArrowheads="1" noCrop="1"/>
          </p:cNvPicPr>
          <p:nvPr/>
        </p:nvPicPr>
        <p:blipFill>
          <a:blip r:embed="rId3" cstate="print"/>
          <a:srcRect/>
          <a:stretch>
            <a:fillRect/>
          </a:stretch>
        </p:blipFill>
        <p:spPr bwMode="auto">
          <a:xfrm>
            <a:off x="3419475" y="3127375"/>
            <a:ext cx="1738313" cy="2016125"/>
          </a:xfrm>
          <a:prstGeom prst="rect">
            <a:avLst/>
          </a:prstGeom>
          <a:noFill/>
        </p:spPr>
      </p:pic>
      <p:sp>
        <p:nvSpPr>
          <p:cNvPr id="19466" name="Text Box 10"/>
          <p:cNvSpPr txBox="1">
            <a:spLocks noChangeArrowheads="1"/>
          </p:cNvSpPr>
          <p:nvPr/>
        </p:nvSpPr>
        <p:spPr bwMode="auto">
          <a:xfrm>
            <a:off x="5076825" y="987425"/>
            <a:ext cx="3887788" cy="1190625"/>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w="9525">
            <a:noFill/>
            <a:miter lim="800000"/>
            <a:headEnd/>
            <a:tailEnd/>
          </a:ln>
          <a:effectLst/>
        </p:spPr>
        <p:txBody>
          <a:bodyPr>
            <a:spAutoFit/>
          </a:bodyPr>
          <a:lstStyle/>
          <a:p>
            <a:pPr algn="just">
              <a:spcBef>
                <a:spcPct val="50000"/>
              </a:spcBef>
            </a:pPr>
            <a:r>
              <a:rPr lang="cs-CZ" b="1" dirty="0">
                <a:latin typeface="Times New Roman" pitchFamily="18" charset="0"/>
              </a:rPr>
              <a:t>Zejména mezi 8. – 11</a:t>
            </a:r>
            <a:r>
              <a:rPr lang="cs-CZ" b="1" dirty="0" smtClean="0">
                <a:latin typeface="Times New Roman" pitchFamily="18" charset="0"/>
              </a:rPr>
              <a:t>. st</a:t>
            </a:r>
            <a:r>
              <a:rPr lang="cs-CZ" b="1" dirty="0">
                <a:latin typeface="Times New Roman" pitchFamily="18" charset="0"/>
              </a:rPr>
              <a:t>.  pořádány loupeživé výpravy do okolních zemí: na západ po moři, na východ po řekách do evropského vnitrozemí.</a:t>
            </a:r>
          </a:p>
        </p:txBody>
      </p:sp>
      <p:sp>
        <p:nvSpPr>
          <p:cNvPr id="19467" name="Text Box 11"/>
          <p:cNvSpPr txBox="1">
            <a:spLocks noChangeArrowheads="1"/>
          </p:cNvSpPr>
          <p:nvPr/>
        </p:nvSpPr>
        <p:spPr bwMode="auto">
          <a:xfrm>
            <a:off x="6443663" y="2355850"/>
            <a:ext cx="928687" cy="33655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w="9525">
            <a:noFill/>
            <a:miter lim="800000"/>
            <a:headEnd/>
            <a:tailEnd/>
          </a:ln>
          <a:effectLst/>
        </p:spPr>
        <p:txBody>
          <a:bodyPr wrap="none">
            <a:spAutoFit/>
          </a:bodyPr>
          <a:lstStyle/>
          <a:p>
            <a:r>
              <a:rPr lang="cs-CZ" sz="1600" b="1" u="sng" dirty="0">
                <a:latin typeface="Times New Roman" pitchFamily="18" charset="0"/>
              </a:rPr>
              <a:t>Důvody:</a:t>
            </a:r>
          </a:p>
        </p:txBody>
      </p:sp>
      <p:sp>
        <p:nvSpPr>
          <p:cNvPr id="19468" name="Text Box 12"/>
          <p:cNvSpPr txBox="1">
            <a:spLocks noChangeArrowheads="1"/>
          </p:cNvSpPr>
          <p:nvPr/>
        </p:nvSpPr>
        <p:spPr bwMode="auto">
          <a:xfrm>
            <a:off x="5076825" y="2787650"/>
            <a:ext cx="3887788" cy="82550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w="9525">
            <a:noFill/>
            <a:miter lim="800000"/>
            <a:headEnd/>
            <a:tailEnd/>
          </a:ln>
          <a:effectLst/>
        </p:spPr>
        <p:txBody>
          <a:bodyPr wrap="none">
            <a:spAutoFit/>
          </a:bodyPr>
          <a:lstStyle/>
          <a:p>
            <a:pPr marL="342900" indent="-342900">
              <a:buFontTx/>
              <a:buAutoNum type="arabicPeriod"/>
            </a:pPr>
            <a:r>
              <a:rPr lang="cs-CZ" sz="1600" dirty="0">
                <a:latin typeface="Times New Roman" pitchFamily="18" charset="0"/>
              </a:rPr>
              <a:t>přelidnění – nedostatek zemědělské půdy</a:t>
            </a:r>
          </a:p>
          <a:p>
            <a:pPr marL="342900" indent="-342900">
              <a:buFontTx/>
              <a:buAutoNum type="arabicPeriod"/>
            </a:pPr>
            <a:r>
              <a:rPr lang="cs-CZ" sz="1600" dirty="0">
                <a:latin typeface="Times New Roman" pitchFamily="18" charset="0"/>
              </a:rPr>
              <a:t>spory mezi vůdci</a:t>
            </a:r>
          </a:p>
          <a:p>
            <a:pPr marL="342900" indent="-342900">
              <a:buFontTx/>
              <a:buAutoNum type="arabicPeriod"/>
            </a:pPr>
            <a:r>
              <a:rPr lang="cs-CZ" sz="1600" dirty="0">
                <a:latin typeface="Times New Roman" pitchFamily="18" charset="0"/>
              </a:rPr>
              <a:t>obchod </a:t>
            </a:r>
          </a:p>
        </p:txBody>
      </p:sp>
      <p:sp>
        <p:nvSpPr>
          <p:cNvPr id="19469" name="Text Box 13"/>
          <p:cNvSpPr txBox="1">
            <a:spLocks noChangeArrowheads="1"/>
          </p:cNvSpPr>
          <p:nvPr/>
        </p:nvSpPr>
        <p:spPr bwMode="auto">
          <a:xfrm>
            <a:off x="5364163" y="4084638"/>
            <a:ext cx="3332162" cy="8255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a:noFill/>
            <a:miter lim="800000"/>
            <a:headEnd/>
            <a:tailEnd/>
          </a:ln>
          <a:effectLst/>
        </p:spPr>
        <p:txBody>
          <a:bodyPr>
            <a:spAutoFit/>
          </a:bodyPr>
          <a:lstStyle/>
          <a:p>
            <a:pPr algn="just"/>
            <a:r>
              <a:rPr lang="cs-CZ" sz="1600" dirty="0">
                <a:latin typeface="Times New Roman" pitchFamily="18" charset="0"/>
              </a:rPr>
              <a:t>K plavbě užívány otevřené lodě s malým ponorem a bez palub – na přídi vyřezána hlava draka = </a:t>
            </a:r>
            <a:r>
              <a:rPr lang="cs-CZ" sz="1600" b="1" dirty="0">
                <a:latin typeface="Times New Roman" pitchFamily="18" charset="0"/>
              </a:rPr>
              <a:t>drakary.</a:t>
            </a:r>
          </a:p>
        </p:txBody>
      </p:sp>
      <p:sp>
        <p:nvSpPr>
          <p:cNvPr id="19470" name="Text Box 14"/>
          <p:cNvSpPr txBox="1">
            <a:spLocks noChangeArrowheads="1"/>
          </p:cNvSpPr>
          <p:nvPr/>
        </p:nvSpPr>
        <p:spPr bwMode="auto">
          <a:xfrm>
            <a:off x="250825" y="1058863"/>
            <a:ext cx="4537075" cy="20478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a:noFill/>
            <a:miter lim="800000"/>
            <a:headEnd/>
            <a:tailEnd/>
          </a:ln>
          <a:effectLst/>
        </p:spPr>
        <p:txBody>
          <a:bodyPr>
            <a:spAutoFit/>
          </a:bodyPr>
          <a:lstStyle/>
          <a:p>
            <a:r>
              <a:rPr lang="cs-CZ" sz="1600" b="1" u="sng" dirty="0">
                <a:latin typeface="Times New Roman" pitchFamily="18" charset="0"/>
              </a:rPr>
              <a:t>Společnost</a:t>
            </a:r>
            <a:r>
              <a:rPr lang="cs-CZ" sz="1600" u="sng" dirty="0">
                <a:latin typeface="Times New Roman" pitchFamily="18" charset="0"/>
              </a:rPr>
              <a:t> </a:t>
            </a:r>
          </a:p>
          <a:p>
            <a:r>
              <a:rPr lang="cs-CZ" sz="1600" dirty="0">
                <a:latin typeface="Times New Roman" pitchFamily="18" charset="0"/>
              </a:rPr>
              <a:t>- 3 stavy: 1. nesvobodní otroci</a:t>
            </a:r>
          </a:p>
          <a:p>
            <a:r>
              <a:rPr lang="cs-CZ" sz="1600" dirty="0">
                <a:latin typeface="Times New Roman" pitchFamily="18" charset="0"/>
              </a:rPr>
              <a:t>               2. svobodní rolníci, řemeslníci a válečníci</a:t>
            </a:r>
          </a:p>
          <a:p>
            <a:r>
              <a:rPr lang="cs-CZ" sz="1600" dirty="0">
                <a:latin typeface="Times New Roman" pitchFamily="18" charset="0"/>
              </a:rPr>
              <a:t>               3. „šlechta“ = </a:t>
            </a:r>
            <a:r>
              <a:rPr lang="cs-CZ" sz="1600" b="1" dirty="0">
                <a:latin typeface="Times New Roman" pitchFamily="18" charset="0"/>
              </a:rPr>
              <a:t>jarlové</a:t>
            </a:r>
          </a:p>
          <a:p>
            <a:r>
              <a:rPr lang="cs-CZ" sz="1600" dirty="0">
                <a:latin typeface="Times New Roman" pitchFamily="18" charset="0"/>
              </a:rPr>
              <a:t>- nade všemi: </a:t>
            </a:r>
            <a:r>
              <a:rPr lang="cs-CZ" sz="1600" b="1" dirty="0">
                <a:latin typeface="Times New Roman" pitchFamily="18" charset="0"/>
              </a:rPr>
              <a:t>král</a:t>
            </a:r>
            <a:r>
              <a:rPr lang="cs-CZ" sz="1600" dirty="0">
                <a:latin typeface="Times New Roman" pitchFamily="18" charset="0"/>
              </a:rPr>
              <a:t> – volený šlechtou</a:t>
            </a:r>
          </a:p>
          <a:p>
            <a:r>
              <a:rPr lang="cs-CZ" sz="1600" dirty="0">
                <a:latin typeface="Times New Roman" pitchFamily="18" charset="0"/>
              </a:rPr>
              <a:t>	               omezovaný mocí </a:t>
            </a:r>
            <a:r>
              <a:rPr lang="cs-CZ" sz="1600" b="1" dirty="0" err="1">
                <a:latin typeface="Times New Roman" pitchFamily="18" charset="0"/>
              </a:rPr>
              <a:t>thingu</a:t>
            </a:r>
            <a:r>
              <a:rPr lang="cs-CZ" sz="1600" b="1" dirty="0">
                <a:latin typeface="Times New Roman" pitchFamily="18" charset="0"/>
              </a:rPr>
              <a:t>   	              </a:t>
            </a:r>
            <a:r>
              <a:rPr lang="cs-CZ" sz="1600" dirty="0">
                <a:latin typeface="Times New Roman" pitchFamily="18" charset="0"/>
              </a:rPr>
              <a:t>(shromáždění svobodných mužů)</a:t>
            </a:r>
          </a:p>
          <a:p>
            <a:r>
              <a:rPr lang="cs-CZ" sz="1600" dirty="0">
                <a:latin typeface="Times New Roman" pitchFamily="18" charset="0"/>
              </a:rPr>
              <a:t>- významné postavení ženy </a:t>
            </a:r>
          </a:p>
        </p:txBody>
      </p:sp>
      <p:pic>
        <p:nvPicPr>
          <p:cNvPr id="19471" name="Picture 15" descr="MC900355911[1]"/>
          <p:cNvPicPr>
            <a:picLocks noChangeAspect="1" noChangeArrowheads="1"/>
          </p:cNvPicPr>
          <p:nvPr/>
        </p:nvPicPr>
        <p:blipFill>
          <a:blip r:embed="rId4" cstate="print"/>
          <a:srcRect/>
          <a:stretch>
            <a:fillRect/>
          </a:stretch>
        </p:blipFill>
        <p:spPr bwMode="auto">
          <a:xfrm>
            <a:off x="1763713" y="3148013"/>
            <a:ext cx="1657350" cy="1844675"/>
          </a:xfrm>
          <a:prstGeom prst="rect">
            <a:avLst/>
          </a:prstGeom>
          <a:noFill/>
        </p:spPr>
      </p:pic>
      <p:pic>
        <p:nvPicPr>
          <p:cNvPr id="19473" name="Picture 17" descr="31f7a6a0aa_18848354_o2"/>
          <p:cNvPicPr>
            <a:picLocks noChangeAspect="1" noChangeArrowheads="1"/>
          </p:cNvPicPr>
          <p:nvPr/>
        </p:nvPicPr>
        <p:blipFill>
          <a:blip r:embed="rId5" cstate="print"/>
          <a:srcRect/>
          <a:stretch>
            <a:fillRect/>
          </a:stretch>
        </p:blipFill>
        <p:spPr bwMode="auto">
          <a:xfrm>
            <a:off x="107950" y="3148013"/>
            <a:ext cx="1403350" cy="1871662"/>
          </a:xfrm>
          <a:prstGeom prst="rect">
            <a:avLst/>
          </a:prstGeom>
          <a:noFill/>
        </p:spPr>
      </p:pic>
      <p:pic>
        <p:nvPicPr>
          <p:cNvPr id="19478" name="Picture 22" descr="MC900351538[1]"/>
          <p:cNvPicPr>
            <a:picLocks noChangeAspect="1" noChangeArrowheads="1"/>
          </p:cNvPicPr>
          <p:nvPr/>
        </p:nvPicPr>
        <p:blipFill>
          <a:blip r:embed="rId6" cstate="print"/>
          <a:srcRect/>
          <a:stretch>
            <a:fillRect/>
          </a:stretch>
        </p:blipFill>
        <p:spPr bwMode="auto">
          <a:xfrm flipH="1">
            <a:off x="7164388" y="3148013"/>
            <a:ext cx="1685925" cy="8334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ctrTitle"/>
          </p:nvPr>
        </p:nvSpPr>
        <p:spPr>
          <a:xfrm>
            <a:off x="0" y="484188"/>
            <a:ext cx="4824413" cy="593725"/>
          </a:xfrm>
        </p:spPr>
        <p:txBody>
          <a:bodyPr/>
          <a:lstStyle/>
          <a:p>
            <a:pPr algn="l" eaLnBrk="1" hangingPunct="1"/>
            <a:r>
              <a:rPr lang="cs-CZ" sz="2500" b="1" dirty="0" smtClean="0">
                <a:latin typeface="Times New Roman" pitchFamily="18" charset="0"/>
                <a:cs typeface="Times New Roman" pitchFamily="18" charset="0"/>
              </a:rPr>
              <a:t> 44.4  Co si řekneme nového?</a:t>
            </a:r>
          </a:p>
        </p:txBody>
      </p:sp>
      <p:sp>
        <p:nvSpPr>
          <p:cNvPr id="21" name="TextovéPole 20"/>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200" b="1" dirty="0" smtClean="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Základní </a:t>
            </a:r>
            <a:r>
              <a:rPr lang="cs-CZ" sz="1000" dirty="0">
                <a:solidFill>
                  <a:schemeClr val="accent3">
                    <a:lumMod val="50000"/>
                  </a:schemeClr>
                </a:solidFill>
                <a:latin typeface="Times New Roman" pitchFamily="18" charset="0"/>
                <a:cs typeface="Times New Roman" pitchFamily="18" charset="0"/>
              </a:rPr>
              <a:t>škola Děčín VI, Na Stráni 879/2  – příspěvková organizace                                         </a:t>
            </a:r>
            <a:r>
              <a:rPr lang="cs-CZ" sz="1000" dirty="0" smtClean="0">
                <a:solidFill>
                  <a:schemeClr val="accent3">
                    <a:lumMod val="50000"/>
                  </a:schemeClr>
                </a:solidFill>
                <a:latin typeface="Times New Roman" pitchFamily="18" charset="0"/>
                <a:cs typeface="Times New Roman" pitchFamily="18" charset="0"/>
              </a:rPr>
              <a:t>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21508" name="Picture 4" descr="800px-Vikings-Voyages"/>
          <p:cNvPicPr>
            <a:picLocks noChangeAspect="1" noChangeArrowheads="1"/>
          </p:cNvPicPr>
          <p:nvPr/>
        </p:nvPicPr>
        <p:blipFill>
          <a:blip r:embed="rId3" cstate="print"/>
          <a:srcRect/>
          <a:stretch>
            <a:fillRect/>
          </a:stretch>
        </p:blipFill>
        <p:spPr bwMode="auto">
          <a:xfrm>
            <a:off x="3132138" y="1035050"/>
            <a:ext cx="6011862" cy="4108450"/>
          </a:xfrm>
          <a:prstGeom prst="rect">
            <a:avLst/>
          </a:prstGeom>
          <a:noFill/>
        </p:spPr>
      </p:pic>
      <p:sp>
        <p:nvSpPr>
          <p:cNvPr id="21509" name="Text Box 5"/>
          <p:cNvSpPr txBox="1">
            <a:spLocks noChangeArrowheads="1"/>
          </p:cNvSpPr>
          <p:nvPr/>
        </p:nvSpPr>
        <p:spPr bwMode="auto">
          <a:xfrm>
            <a:off x="179388" y="1058863"/>
            <a:ext cx="1911350" cy="396875"/>
          </a:xfrm>
          <a:prstGeom prst="rect">
            <a:avLst/>
          </a:prstGeom>
          <a:noFill/>
          <a:ln w="9525">
            <a:noFill/>
            <a:miter lim="800000"/>
            <a:headEnd/>
            <a:tailEnd/>
          </a:ln>
          <a:effectLst/>
        </p:spPr>
        <p:txBody>
          <a:bodyPr wrap="none">
            <a:spAutoFit/>
          </a:bodyPr>
          <a:lstStyle/>
          <a:p>
            <a:r>
              <a:rPr lang="cs-CZ" sz="2000" b="1" u="sng">
                <a:latin typeface="Times New Roman" pitchFamily="18" charset="0"/>
              </a:rPr>
              <a:t>Směry expanze:</a:t>
            </a:r>
          </a:p>
        </p:txBody>
      </p:sp>
      <p:sp>
        <p:nvSpPr>
          <p:cNvPr id="21510" name="Text Box 6"/>
          <p:cNvSpPr txBox="1">
            <a:spLocks noChangeArrowheads="1"/>
          </p:cNvSpPr>
          <p:nvPr/>
        </p:nvSpPr>
        <p:spPr bwMode="auto">
          <a:xfrm>
            <a:off x="0" y="1491630"/>
            <a:ext cx="3132138" cy="954107"/>
          </a:xfrm>
          <a:prstGeom prst="rect">
            <a:avLst/>
          </a:prstGeom>
          <a:solidFill>
            <a:srgbClr val="FFCC00"/>
          </a:solidFill>
          <a:ln w="9525">
            <a:solidFill>
              <a:srgbClr val="0070C0"/>
            </a:solidFill>
            <a:miter lim="800000"/>
            <a:headEnd/>
            <a:tailEnd/>
          </a:ln>
          <a:effectLst/>
        </p:spPr>
        <p:txBody>
          <a:bodyPr>
            <a:spAutoFit/>
          </a:bodyPr>
          <a:lstStyle/>
          <a:p>
            <a:pPr marL="342900" indent="-342900" algn="just">
              <a:buFontTx/>
              <a:buAutoNum type="arabicPeriod"/>
            </a:pPr>
            <a:r>
              <a:rPr lang="cs-CZ" sz="1400" b="1" dirty="0">
                <a:latin typeface="Times New Roman" pitchFamily="18" charset="0"/>
              </a:rPr>
              <a:t>do Anglie, Skotska, Irska, na pobřeží </a:t>
            </a:r>
            <a:r>
              <a:rPr lang="cs-CZ" sz="1400" b="1" dirty="0" smtClean="0">
                <a:latin typeface="Times New Roman" pitchFamily="18" charset="0"/>
              </a:rPr>
              <a:t>Atlantiku, do Středomoří</a:t>
            </a:r>
            <a:r>
              <a:rPr lang="cs-CZ" sz="1400" dirty="0" smtClean="0">
                <a:latin typeface="Times New Roman" pitchFamily="18" charset="0"/>
              </a:rPr>
              <a:t> </a:t>
            </a:r>
            <a:r>
              <a:rPr lang="cs-CZ" sz="1400" dirty="0">
                <a:latin typeface="Times New Roman" pitchFamily="18" charset="0"/>
              </a:rPr>
              <a:t>(kmeny dánské)</a:t>
            </a:r>
          </a:p>
          <a:p>
            <a:pPr marL="342900" indent="-342900" algn="just"/>
            <a:r>
              <a:rPr lang="cs-CZ" sz="1400" b="1" dirty="0">
                <a:latin typeface="Times New Roman" pitchFamily="18" charset="0"/>
              </a:rPr>
              <a:t>        911 vznik Normandie </a:t>
            </a:r>
          </a:p>
        </p:txBody>
      </p:sp>
      <p:sp>
        <p:nvSpPr>
          <p:cNvPr id="21511" name="Text Box 7"/>
          <p:cNvSpPr txBox="1">
            <a:spLocks noChangeArrowheads="1"/>
          </p:cNvSpPr>
          <p:nvPr/>
        </p:nvSpPr>
        <p:spPr bwMode="auto">
          <a:xfrm>
            <a:off x="0" y="2643758"/>
            <a:ext cx="3132138" cy="1384995"/>
          </a:xfrm>
          <a:prstGeom prst="rect">
            <a:avLst/>
          </a:prstGeom>
          <a:solidFill>
            <a:srgbClr val="FFCC00"/>
          </a:solidFill>
          <a:ln w="9525">
            <a:solidFill>
              <a:srgbClr val="0070C0"/>
            </a:solidFill>
            <a:miter lim="800000"/>
            <a:headEnd/>
            <a:tailEnd/>
          </a:ln>
          <a:effectLst/>
        </p:spPr>
        <p:txBody>
          <a:bodyPr>
            <a:spAutoFit/>
          </a:bodyPr>
          <a:lstStyle/>
          <a:p>
            <a:pPr algn="just"/>
            <a:r>
              <a:rPr lang="cs-CZ" sz="1400" b="1" dirty="0">
                <a:latin typeface="Times New Roman" pitchFamily="18" charset="0"/>
              </a:rPr>
              <a:t>2.</a:t>
            </a:r>
            <a:r>
              <a:rPr lang="cs-CZ" sz="1400" dirty="0">
                <a:latin typeface="Times New Roman" pitchFamily="18" charset="0"/>
              </a:rPr>
              <a:t> </a:t>
            </a:r>
            <a:r>
              <a:rPr lang="cs-CZ" sz="1400" b="1" dirty="0">
                <a:latin typeface="Times New Roman" pitchFamily="18" charset="0"/>
              </a:rPr>
              <a:t>na východ do Ruska</a:t>
            </a:r>
            <a:r>
              <a:rPr lang="cs-CZ" sz="1400" dirty="0">
                <a:latin typeface="Times New Roman" pitchFamily="18" charset="0"/>
              </a:rPr>
              <a:t> (švédské </a:t>
            </a:r>
            <a:r>
              <a:rPr lang="cs-CZ" sz="1400" dirty="0" smtClean="0">
                <a:latin typeface="Times New Roman" pitchFamily="18" charset="0"/>
              </a:rPr>
              <a:t> kmeny</a:t>
            </a:r>
            <a:r>
              <a:rPr lang="cs-CZ" sz="1400" dirty="0">
                <a:latin typeface="Times New Roman" pitchFamily="18" charset="0"/>
              </a:rPr>
              <a:t>)</a:t>
            </a:r>
            <a:r>
              <a:rPr lang="cs-CZ" sz="1400" dirty="0"/>
              <a:t> </a:t>
            </a:r>
          </a:p>
          <a:p>
            <a:pPr algn="just"/>
            <a:r>
              <a:rPr lang="cs-CZ" sz="1400" dirty="0"/>
              <a:t>      </a:t>
            </a:r>
            <a:r>
              <a:rPr lang="cs-CZ" sz="1400" dirty="0">
                <a:latin typeface="Times New Roman" pitchFamily="18" charset="0"/>
              </a:rPr>
              <a:t>od Baltu až k Dněpru a Volze – od severu na jih do Černého moře a Byzance</a:t>
            </a:r>
          </a:p>
          <a:p>
            <a:pPr algn="just"/>
            <a:r>
              <a:rPr lang="cs-CZ" sz="1400" dirty="0">
                <a:latin typeface="Times New Roman" pitchFamily="18" charset="0"/>
              </a:rPr>
              <a:t>      ovládnutí Novgorodu – </a:t>
            </a:r>
            <a:r>
              <a:rPr lang="cs-CZ" sz="1400" b="1" dirty="0">
                <a:latin typeface="Times New Roman" pitchFamily="18" charset="0"/>
              </a:rPr>
              <a:t>Rurikovci</a:t>
            </a:r>
            <a:endParaRPr lang="cs-CZ" sz="1400" dirty="0"/>
          </a:p>
        </p:txBody>
      </p:sp>
      <p:sp>
        <p:nvSpPr>
          <p:cNvPr id="21512" name="Text Box 8"/>
          <p:cNvSpPr txBox="1">
            <a:spLocks noChangeArrowheads="1"/>
          </p:cNvSpPr>
          <p:nvPr/>
        </p:nvSpPr>
        <p:spPr bwMode="auto">
          <a:xfrm>
            <a:off x="0" y="4155926"/>
            <a:ext cx="3132138" cy="738664"/>
          </a:xfrm>
          <a:prstGeom prst="rect">
            <a:avLst/>
          </a:prstGeom>
          <a:solidFill>
            <a:srgbClr val="FFCC00"/>
          </a:solidFill>
          <a:ln w="9525">
            <a:solidFill>
              <a:srgbClr val="0070C0"/>
            </a:solidFill>
            <a:miter lim="800000"/>
            <a:headEnd/>
            <a:tailEnd/>
          </a:ln>
          <a:effectLst/>
        </p:spPr>
        <p:txBody>
          <a:bodyPr>
            <a:spAutoFit/>
          </a:bodyPr>
          <a:lstStyle/>
          <a:p>
            <a:pPr algn="just"/>
            <a:r>
              <a:rPr lang="cs-CZ" sz="1400" b="1" dirty="0">
                <a:latin typeface="Times New Roman" pitchFamily="18" charset="0"/>
              </a:rPr>
              <a:t>3.</a:t>
            </a:r>
            <a:r>
              <a:rPr lang="cs-CZ" sz="1400" dirty="0">
                <a:latin typeface="Times New Roman" pitchFamily="18" charset="0"/>
              </a:rPr>
              <a:t> </a:t>
            </a:r>
            <a:r>
              <a:rPr lang="cs-CZ" sz="1400" b="1" dirty="0">
                <a:latin typeface="Times New Roman" pitchFamily="18" charset="0"/>
              </a:rPr>
              <a:t>na západ </a:t>
            </a:r>
            <a:r>
              <a:rPr lang="cs-CZ" sz="1400" dirty="0" smtClean="0">
                <a:latin typeface="Times New Roman" pitchFamily="18" charset="0"/>
              </a:rPr>
              <a:t>(</a:t>
            </a:r>
            <a:r>
              <a:rPr lang="cs-CZ" sz="1400" dirty="0">
                <a:latin typeface="Times New Roman" pitchFamily="18" charset="0"/>
              </a:rPr>
              <a:t>norské kmeny)</a:t>
            </a:r>
          </a:p>
          <a:p>
            <a:pPr algn="just"/>
            <a:r>
              <a:rPr lang="cs-CZ" sz="1400" dirty="0">
                <a:latin typeface="Times New Roman" pitchFamily="18" charset="0"/>
              </a:rPr>
              <a:t>   </a:t>
            </a:r>
            <a:r>
              <a:rPr lang="cs-CZ" sz="1400" dirty="0" smtClean="0">
                <a:latin typeface="Times New Roman" pitchFamily="18" charset="0"/>
              </a:rPr>
              <a:t>osídlení </a:t>
            </a:r>
            <a:r>
              <a:rPr lang="cs-CZ" sz="1400" dirty="0">
                <a:latin typeface="Times New Roman" pitchFamily="18" charset="0"/>
              </a:rPr>
              <a:t>Islandu, Grónska a břehů Severní Ameriky (kolem r. 1000)</a:t>
            </a:r>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ctrTitle"/>
          </p:nvPr>
        </p:nvSpPr>
        <p:spPr>
          <a:xfrm>
            <a:off x="0" y="484188"/>
            <a:ext cx="4537075" cy="593725"/>
          </a:xfrm>
        </p:spPr>
        <p:txBody>
          <a:bodyPr/>
          <a:lstStyle/>
          <a:p>
            <a:pPr algn="l" eaLnBrk="1" hangingPunct="1"/>
            <a:r>
              <a:rPr lang="cs-CZ" sz="2500" b="1" dirty="0" smtClean="0">
                <a:latin typeface="Times New Roman" pitchFamily="18" charset="0"/>
                <a:cs typeface="Times New Roman" pitchFamily="18" charset="0"/>
              </a:rPr>
              <a:t> 44.5  Procvičení a příklady</a:t>
            </a:r>
          </a:p>
        </p:txBody>
      </p:sp>
      <p:sp>
        <p:nvSpPr>
          <p:cNvPr id="23554" name="TextovéPole 9"/>
          <p:cNvSpPr txBox="1">
            <a:spLocks noChangeArrowheads="1"/>
          </p:cNvSpPr>
          <p:nvPr/>
        </p:nvSpPr>
        <p:spPr bwMode="auto">
          <a:xfrm>
            <a:off x="395288" y="1635125"/>
            <a:ext cx="3816350" cy="369888"/>
          </a:xfrm>
          <a:prstGeom prst="rect">
            <a:avLst/>
          </a:prstGeom>
          <a:noFill/>
          <a:ln w="9525">
            <a:noFill/>
            <a:miter lim="800000"/>
            <a:headEnd/>
            <a:tailEnd/>
          </a:ln>
        </p:spPr>
        <p:txBody>
          <a:bodyPr>
            <a:spAutoFit/>
          </a:bodyPr>
          <a:lstStyle/>
          <a:p>
            <a:endParaRPr lang="cs-CZ">
              <a:latin typeface="Calibri" pitchFamily="34" charset="0"/>
            </a:endParaRP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200" b="1" dirty="0" smtClean="0">
                <a:solidFill>
                  <a:schemeClr val="accent3">
                    <a:lumMod val="50000"/>
                  </a:schemeClr>
                </a:solidFill>
                <a:latin typeface="Times New Roman" pitchFamily="18" charset="0"/>
                <a:cs typeface="Times New Roman" pitchFamily="18" charset="0"/>
              </a:rPr>
              <a:t>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000" dirty="0" smtClean="0">
                <a:solidFill>
                  <a:schemeClr val="accent3">
                    <a:lumMod val="50000"/>
                  </a:schemeClr>
                </a:solidFill>
                <a:latin typeface="Times New Roman" pitchFamily="18" charset="0"/>
                <a:cs typeface="Times New Roman" pitchFamily="18" charset="0"/>
              </a:rPr>
              <a:t>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23558" name="Picture 6" descr="220px-Wikinger">
            <a:hlinkClick r:id="rId3"/>
          </p:cNvPr>
          <p:cNvPicPr>
            <a:picLocks noChangeAspect="1" noChangeArrowheads="1"/>
          </p:cNvPicPr>
          <p:nvPr/>
        </p:nvPicPr>
        <p:blipFill>
          <a:blip r:embed="rId4" cstate="print"/>
          <a:srcRect/>
          <a:stretch>
            <a:fillRect/>
          </a:stretch>
        </p:blipFill>
        <p:spPr bwMode="auto">
          <a:xfrm>
            <a:off x="6660232" y="1275606"/>
            <a:ext cx="2324100" cy="3527425"/>
          </a:xfrm>
          <a:prstGeom prst="rect">
            <a:avLst/>
          </a:prstGeom>
          <a:noFill/>
        </p:spPr>
      </p:pic>
      <p:sp>
        <p:nvSpPr>
          <p:cNvPr id="23559" name="Text Box 7"/>
          <p:cNvSpPr txBox="1">
            <a:spLocks noChangeArrowheads="1"/>
          </p:cNvSpPr>
          <p:nvPr/>
        </p:nvSpPr>
        <p:spPr bwMode="auto">
          <a:xfrm>
            <a:off x="6305550" y="771550"/>
            <a:ext cx="2838450" cy="304800"/>
          </a:xfrm>
          <a:prstGeom prst="rect">
            <a:avLst/>
          </a:prstGeom>
          <a:noFill/>
          <a:ln w="9525">
            <a:noFill/>
            <a:miter lim="800000"/>
            <a:headEnd/>
            <a:tailEnd/>
          </a:ln>
          <a:effectLst/>
        </p:spPr>
        <p:txBody>
          <a:bodyPr wrap="none">
            <a:spAutoFit/>
          </a:bodyPr>
          <a:lstStyle/>
          <a:p>
            <a:r>
              <a:rPr lang="cs-CZ" sz="1400" dirty="0">
                <a:latin typeface="Times New Roman" pitchFamily="18" charset="0"/>
              </a:rPr>
              <a:t>Invaze do Anglie na ilustraci z 12. st.</a:t>
            </a:r>
          </a:p>
        </p:txBody>
      </p:sp>
      <p:sp>
        <p:nvSpPr>
          <p:cNvPr id="2" name="TextovéPole 1"/>
          <p:cNvSpPr txBox="1"/>
          <p:nvPr/>
        </p:nvSpPr>
        <p:spPr>
          <a:xfrm>
            <a:off x="179512" y="1923678"/>
            <a:ext cx="4032448" cy="28931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just"/>
            <a:r>
              <a:rPr lang="cs-CZ" sz="1300" b="1" dirty="0" smtClean="0">
                <a:latin typeface="Times New Roman" pitchFamily="18" charset="0"/>
                <a:cs typeface="Times New Roman" pitchFamily="18" charset="0"/>
              </a:rPr>
              <a:t>Dánské útoky na Britské ostrovy odrazil až …………………….. (871-900), který k obraně sjednotil kmeny ………… a ……….. . Tak vznikla Anglie, první silný stát na Britských ostrovech s vyspělou správou i kulturou. V polovině 11. století zesílily útoky …………….. </a:t>
            </a:r>
            <a:r>
              <a:rPr lang="cs-CZ" sz="1300" b="1" dirty="0">
                <a:latin typeface="Times New Roman" pitchFamily="18" charset="0"/>
                <a:cs typeface="Times New Roman" pitchFamily="18" charset="0"/>
              </a:rPr>
              <a:t>p</a:t>
            </a:r>
            <a:r>
              <a:rPr lang="cs-CZ" sz="1300" b="1" dirty="0" smtClean="0">
                <a:latin typeface="Times New Roman" pitchFamily="18" charset="0"/>
                <a:cs typeface="Times New Roman" pitchFamily="18" charset="0"/>
              </a:rPr>
              <a:t>řes kanál ……………  a vyvrcholily ovládnutím země vévodou z Normandie ………….. . V bitvě u …………… roku 1066 porazil Vilém ……………. </a:t>
            </a:r>
            <a:r>
              <a:rPr lang="cs-CZ" sz="1300" b="1" dirty="0">
                <a:latin typeface="Times New Roman" pitchFamily="18" charset="0"/>
                <a:cs typeface="Times New Roman" pitchFamily="18" charset="0"/>
              </a:rPr>
              <a:t>k</a:t>
            </a:r>
            <a:r>
              <a:rPr lang="cs-CZ" sz="1300" b="1" dirty="0" smtClean="0">
                <a:latin typeface="Times New Roman" pitchFamily="18" charset="0"/>
                <a:cs typeface="Times New Roman" pitchFamily="18" charset="0"/>
              </a:rPr>
              <a:t>rále Haralda  a nechal se korunovat králem Anglie. Přikázal obyvatelstvu platit do královské pokladny ……………….. . (Poprvé v Evropě k tomu účelu byla půda sepsána.) V této době král a jeho družina mluvili ………………, zatímco ostatní užívali utvářející se angličtinu.</a:t>
            </a:r>
          </a:p>
        </p:txBody>
      </p:sp>
      <p:sp>
        <p:nvSpPr>
          <p:cNvPr id="3" name="TextovéPole 2"/>
          <p:cNvSpPr txBox="1"/>
          <p:nvPr/>
        </p:nvSpPr>
        <p:spPr>
          <a:xfrm>
            <a:off x="107504" y="1059582"/>
            <a:ext cx="6048671" cy="646331"/>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txBody>
          <a:bodyPr wrap="square" rtlCol="0">
            <a:spAutoFit/>
          </a:bodyPr>
          <a:lstStyle/>
          <a:p>
            <a:pPr algn="just"/>
            <a:r>
              <a:rPr lang="cs-CZ" sz="1200" b="1" u="sng" dirty="0" smtClean="0">
                <a:latin typeface="Times New Roman" pitchFamily="18" charset="0"/>
                <a:cs typeface="Times New Roman" pitchFamily="18" charset="0"/>
              </a:rPr>
              <a:t>Doplň do textu vynechané pojmy ve správném tvaru</a:t>
            </a:r>
            <a:r>
              <a:rPr lang="cs-CZ" sz="1200" b="1" dirty="0" smtClean="0"/>
              <a:t>.</a:t>
            </a:r>
          </a:p>
          <a:p>
            <a:pPr algn="just"/>
            <a:r>
              <a:rPr lang="cs-CZ" sz="1200" b="1" i="1" dirty="0" smtClean="0">
                <a:latin typeface="Times New Roman" pitchFamily="18" charset="0"/>
                <a:cs typeface="Times New Roman" pitchFamily="18" charset="0"/>
              </a:rPr>
              <a:t>Vilém, </a:t>
            </a:r>
            <a:r>
              <a:rPr lang="cs-CZ" sz="1200" b="1" i="1" dirty="0">
                <a:latin typeface="Times New Roman" pitchFamily="18" charset="0"/>
                <a:cs typeface="Times New Roman" pitchFamily="18" charset="0"/>
              </a:rPr>
              <a:t>La </a:t>
            </a:r>
            <a:r>
              <a:rPr lang="cs-CZ" sz="1200" b="1" i="1" dirty="0" smtClean="0">
                <a:latin typeface="Times New Roman" pitchFamily="18" charset="0"/>
                <a:cs typeface="Times New Roman" pitchFamily="18" charset="0"/>
              </a:rPr>
              <a:t>Manche, Normané</a:t>
            </a:r>
            <a:r>
              <a:rPr lang="cs-CZ" sz="1200" b="1" i="1" dirty="0">
                <a:latin typeface="Times New Roman" pitchFamily="18" charset="0"/>
                <a:cs typeface="Times New Roman" pitchFamily="18" charset="0"/>
              </a:rPr>
              <a:t>, </a:t>
            </a:r>
            <a:r>
              <a:rPr lang="cs-CZ" sz="1200" b="1" i="1" dirty="0" smtClean="0">
                <a:latin typeface="Times New Roman" pitchFamily="18" charset="0"/>
                <a:cs typeface="Times New Roman" pitchFamily="18" charset="0"/>
              </a:rPr>
              <a:t>Alfréd Veliký, francouzština, </a:t>
            </a:r>
            <a:r>
              <a:rPr lang="cs-CZ" sz="1200" b="1" i="1" dirty="0" err="1" smtClean="0">
                <a:latin typeface="Times New Roman" pitchFamily="18" charset="0"/>
                <a:cs typeface="Times New Roman" pitchFamily="18" charset="0"/>
              </a:rPr>
              <a:t>Hastings</a:t>
            </a:r>
            <a:r>
              <a:rPr lang="cs-CZ" sz="1200" b="1" i="1" dirty="0">
                <a:latin typeface="Times New Roman" pitchFamily="18" charset="0"/>
                <a:cs typeface="Times New Roman" pitchFamily="18" charset="0"/>
              </a:rPr>
              <a:t>, dávky z </a:t>
            </a:r>
            <a:r>
              <a:rPr lang="cs-CZ" sz="1200" b="1" i="1" dirty="0" smtClean="0">
                <a:latin typeface="Times New Roman" pitchFamily="18" charset="0"/>
                <a:cs typeface="Times New Roman" pitchFamily="18" charset="0"/>
              </a:rPr>
              <a:t>půdy, </a:t>
            </a:r>
            <a:r>
              <a:rPr lang="cs-CZ" sz="1200" b="1" i="1" dirty="0" err="1" smtClean="0">
                <a:latin typeface="Times New Roman" pitchFamily="18" charset="0"/>
                <a:cs typeface="Times New Roman" pitchFamily="18" charset="0"/>
              </a:rPr>
              <a:t>Anglové</a:t>
            </a:r>
            <a:r>
              <a:rPr lang="cs-CZ" sz="1200" b="1" i="1" dirty="0" smtClean="0">
                <a:latin typeface="Times New Roman" pitchFamily="18" charset="0"/>
                <a:cs typeface="Times New Roman" pitchFamily="18" charset="0"/>
              </a:rPr>
              <a:t> a Sasové, anglosaský.</a:t>
            </a:r>
          </a:p>
        </p:txBody>
      </p:sp>
      <p:sp>
        <p:nvSpPr>
          <p:cNvPr id="6" name="Tlačítko akce: Informace 5">
            <a:hlinkClick r:id="rId5" highlightClick="1"/>
          </p:cNvPr>
          <p:cNvSpPr>
            <a:spLocks noChangeAspect="1"/>
          </p:cNvSpPr>
          <p:nvPr/>
        </p:nvSpPr>
        <p:spPr>
          <a:xfrm>
            <a:off x="5220072" y="4659982"/>
            <a:ext cx="360000" cy="3600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1995686"/>
            <a:ext cx="214396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4716016" y="4227934"/>
            <a:ext cx="1428533" cy="307777"/>
          </a:xfrm>
          <a:prstGeom prst="rect">
            <a:avLst/>
          </a:prstGeom>
          <a:noFill/>
        </p:spPr>
        <p:txBody>
          <a:bodyPr wrap="none" rtlCol="0">
            <a:spAutoFit/>
          </a:bodyPr>
          <a:lstStyle/>
          <a:p>
            <a:r>
              <a:rPr lang="cs-CZ" sz="1400" dirty="0" smtClean="0">
                <a:latin typeface="Times New Roman" pitchFamily="18" charset="0"/>
                <a:cs typeface="Times New Roman" pitchFamily="18" charset="0"/>
              </a:rPr>
              <a:t>Vilém Dobyvatel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p:cNvSpPr>
            <a:spLocks noGrp="1"/>
          </p:cNvSpPr>
          <p:nvPr>
            <p:ph type="ctrTitle"/>
          </p:nvPr>
        </p:nvSpPr>
        <p:spPr>
          <a:xfrm>
            <a:off x="0" y="484188"/>
            <a:ext cx="4752975" cy="593725"/>
          </a:xfrm>
        </p:spPr>
        <p:txBody>
          <a:bodyPr/>
          <a:lstStyle/>
          <a:p>
            <a:pPr algn="l" eaLnBrk="1" hangingPunct="1"/>
            <a:r>
              <a:rPr lang="cs-CZ" sz="2500" b="1" dirty="0" smtClean="0">
                <a:latin typeface="Times New Roman" pitchFamily="18" charset="0"/>
                <a:cs typeface="Times New Roman" pitchFamily="18" charset="0"/>
              </a:rPr>
              <a:t> 44.6  Něco navíc pro šikovné</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200" b="1" dirty="0" smtClean="0">
                <a:solidFill>
                  <a:schemeClr val="accent3">
                    <a:lumMod val="50000"/>
                  </a:schemeClr>
                </a:solidFill>
                <a:latin typeface="Times New Roman" pitchFamily="18" charset="0"/>
                <a:cs typeface="Times New Roman" pitchFamily="18" charset="0"/>
              </a:rPr>
              <a:t>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000" dirty="0" smtClean="0">
                <a:solidFill>
                  <a:schemeClr val="accent3">
                    <a:lumMod val="50000"/>
                  </a:schemeClr>
                </a:solidFill>
                <a:latin typeface="Times New Roman" pitchFamily="18" charset="0"/>
                <a:cs typeface="Times New Roman" pitchFamily="18" charset="0"/>
              </a:rPr>
              <a:t>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699542"/>
            <a:ext cx="2554876" cy="4229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179512" y="1059582"/>
            <a:ext cx="4896544" cy="212365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txBody>
          <a:bodyPr wrap="square" rtlCol="0">
            <a:spAutoFit/>
          </a:bodyPr>
          <a:lstStyle/>
          <a:p>
            <a:pPr algn="just"/>
            <a:r>
              <a:rPr lang="cs-CZ" sz="1200" b="1" dirty="0">
                <a:latin typeface="Times New Roman" pitchFamily="18" charset="0"/>
                <a:cs typeface="Times New Roman" pitchFamily="18" charset="0"/>
              </a:rPr>
              <a:t> </a:t>
            </a:r>
            <a:r>
              <a:rPr lang="cs-CZ" sz="1200" b="1" dirty="0" smtClean="0">
                <a:latin typeface="Times New Roman" pitchFamily="18" charset="0"/>
                <a:cs typeface="Times New Roman" pitchFamily="18" charset="0"/>
              </a:rPr>
              <a:t>         Vikingové </a:t>
            </a:r>
            <a:r>
              <a:rPr lang="cs-CZ" sz="1200" b="1" dirty="0">
                <a:latin typeface="Times New Roman" pitchFamily="18" charset="0"/>
                <a:cs typeface="Times New Roman" pitchFamily="18" charset="0"/>
              </a:rPr>
              <a:t>nenosili žádnou uniformu tak, jako je tomu v dnešních armádách. Každý </a:t>
            </a:r>
            <a:r>
              <a:rPr lang="cs-CZ" sz="1200" b="1" dirty="0" smtClean="0">
                <a:latin typeface="Times New Roman" pitchFamily="18" charset="0"/>
                <a:cs typeface="Times New Roman" pitchFamily="18" charset="0"/>
              </a:rPr>
              <a:t>Viking </a:t>
            </a:r>
            <a:r>
              <a:rPr lang="cs-CZ" sz="1200" b="1" dirty="0">
                <a:latin typeface="Times New Roman" pitchFamily="18" charset="0"/>
                <a:cs typeface="Times New Roman" pitchFamily="18" charset="0"/>
              </a:rPr>
              <a:t>si musel svou výstroj zajistit sám. Většina vikingských válečníků si mohla dovolit jen obyčejné zbraně a kožené brnění. To bylo navrženo tak, aby při boji nepřekáželo a umožňovalo snadný pohyb. Současně chránilo bojovníka proti ranám nepřítele a šípům. Bohatší </a:t>
            </a:r>
            <a:r>
              <a:rPr lang="cs-CZ" sz="1200" b="1" dirty="0" smtClean="0">
                <a:latin typeface="Times New Roman" pitchFamily="18" charset="0"/>
                <a:cs typeface="Times New Roman" pitchFamily="18" charset="0"/>
              </a:rPr>
              <a:t>Vikingové </a:t>
            </a:r>
            <a:r>
              <a:rPr lang="cs-CZ" sz="1200" b="1" dirty="0">
                <a:latin typeface="Times New Roman" pitchFamily="18" charset="0"/>
                <a:cs typeface="Times New Roman" pitchFamily="18" charset="0"/>
              </a:rPr>
              <a:t>měli bohatě zdobené meče a kvalitní drátěná brnění. Ta byla ovšem těžká a jejich výroba trvala dlouho. </a:t>
            </a:r>
          </a:p>
          <a:p>
            <a:pPr algn="just"/>
            <a:r>
              <a:rPr lang="cs-CZ" sz="1200" b="1" dirty="0" smtClean="0">
                <a:latin typeface="Times New Roman" pitchFamily="18" charset="0"/>
                <a:cs typeface="Times New Roman" pitchFamily="18" charset="0"/>
              </a:rPr>
              <a:t>          Typický </a:t>
            </a:r>
            <a:r>
              <a:rPr lang="cs-CZ" sz="1200" b="1" dirty="0">
                <a:latin typeface="Times New Roman" pitchFamily="18" charset="0"/>
                <a:cs typeface="Times New Roman" pitchFamily="18" charset="0"/>
              </a:rPr>
              <a:t>vikingský válečník nosil krátký kožený kabát, který byl teplý a tuhý. Pod ním měl oblečenu vlněnou nebo lněnou tuniku, velmi často zdobenou. Na nohou měl vlněné ponožky a boty z kozí nebo telecí kůže. Pro štěstí nosili na krku řetízek s </a:t>
            </a:r>
            <a:r>
              <a:rPr lang="cs-CZ" sz="1200" b="1" dirty="0" err="1" smtClean="0">
                <a:latin typeface="Times New Roman" pitchFamily="18" charset="0"/>
                <a:cs typeface="Times New Roman" pitchFamily="18" charset="0"/>
              </a:rPr>
              <a:t>Thórovým</a:t>
            </a:r>
            <a:r>
              <a:rPr lang="cs-CZ" sz="1200" b="1" dirty="0" smtClean="0">
                <a:latin typeface="Times New Roman" pitchFamily="18" charset="0"/>
                <a:cs typeface="Times New Roman" pitchFamily="18" charset="0"/>
              </a:rPr>
              <a:t> </a:t>
            </a:r>
            <a:r>
              <a:rPr lang="cs-CZ" sz="1200" b="1" dirty="0">
                <a:latin typeface="Times New Roman" pitchFamily="18" charset="0"/>
                <a:cs typeface="Times New Roman" pitchFamily="18" charset="0"/>
              </a:rPr>
              <a:t>kladivem.</a:t>
            </a:r>
          </a:p>
        </p:txBody>
      </p:sp>
      <p:sp>
        <p:nvSpPr>
          <p:cNvPr id="3" name="Tlačítko akce: Informace 2">
            <a:hlinkClick r:id="rId4" highlightClick="1"/>
          </p:cNvPr>
          <p:cNvSpPr>
            <a:spLocks noChangeAspect="1"/>
          </p:cNvSpPr>
          <p:nvPr/>
        </p:nvSpPr>
        <p:spPr>
          <a:xfrm>
            <a:off x="5508104" y="699542"/>
            <a:ext cx="360000" cy="3600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938348" y="2845362"/>
            <a:ext cx="3550543" cy="55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3939902"/>
            <a:ext cx="826020" cy="111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7664" y="3867894"/>
            <a:ext cx="1043164" cy="116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3496877" y="3286833"/>
            <a:ext cx="994521" cy="230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107504" y="3291830"/>
            <a:ext cx="5112568"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txBody>
          <a:bodyPr wrap="square" rtlCol="0">
            <a:spAutoFit/>
          </a:bodyPr>
          <a:lstStyle/>
          <a:p>
            <a:pPr algn="just"/>
            <a:r>
              <a:rPr lang="cs-CZ" sz="1200" b="1" dirty="0" smtClean="0">
                <a:latin typeface="Times New Roman" pitchFamily="18" charset="0"/>
                <a:cs typeface="Times New Roman" pitchFamily="18" charset="0"/>
              </a:rPr>
              <a:t>Dokážeš podobným způsobem popsat výstroj např. pravěkého lovce, křižáckého válečníka, bojovníka v 1. světové válce apod.?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ctrTitle"/>
          </p:nvPr>
        </p:nvSpPr>
        <p:spPr>
          <a:xfrm>
            <a:off x="0" y="484188"/>
            <a:ext cx="3779912" cy="593725"/>
          </a:xfrm>
        </p:spPr>
        <p:txBody>
          <a:bodyPr/>
          <a:lstStyle/>
          <a:p>
            <a:pPr algn="l" eaLnBrk="1" hangingPunct="1"/>
            <a:r>
              <a:rPr lang="cs-CZ" sz="2500" b="1" dirty="0" smtClean="0">
                <a:latin typeface="Times New Roman" pitchFamily="18" charset="0"/>
                <a:cs typeface="Times New Roman" pitchFamily="18" charset="0"/>
              </a:rPr>
              <a:t>44.7  CLIL (</a:t>
            </a:r>
            <a:r>
              <a:rPr lang="cs-CZ" sz="2500" b="1" dirty="0" err="1" smtClean="0">
                <a:latin typeface="Times New Roman" pitchFamily="18" charset="0"/>
                <a:cs typeface="Times New Roman" pitchFamily="18" charset="0"/>
              </a:rPr>
              <a:t>Vikings</a:t>
            </a:r>
            <a:r>
              <a:rPr lang="cs-CZ" sz="2500" b="1" dirty="0" smtClean="0">
                <a:latin typeface="Times New Roman" pitchFamily="18" charset="0"/>
                <a:cs typeface="Times New Roman" pitchFamily="18" charset="0"/>
              </a:rPr>
              <a:t>)</a:t>
            </a:r>
          </a:p>
        </p:txBody>
      </p:sp>
      <p:sp>
        <p:nvSpPr>
          <p:cNvPr id="27650" name="TextovéPole 10">
            <a:hlinkClick r:id="rId3"/>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a:latin typeface="Calibri" pitchFamily="34" charset="0"/>
            </a:endParaRPr>
          </a:p>
          <a:p>
            <a:endParaRPr lang="cs-CZ" sz="1200">
              <a:latin typeface="Calibri" pitchFamily="34" charset="0"/>
            </a:endParaRPr>
          </a:p>
        </p:txBody>
      </p:sp>
      <p:sp>
        <p:nvSpPr>
          <p:cNvPr id="17" name="TextovéPole 16"/>
          <p:cNvSpPr txBox="1"/>
          <p:nvPr/>
        </p:nvSpPr>
        <p:spPr>
          <a:xfrm>
            <a:off x="0" y="0"/>
            <a:ext cx="9144000" cy="488950"/>
          </a:xfrm>
          <a:prstGeom prst="rect">
            <a:avLst/>
          </a:prstGeom>
          <a:solidFill>
            <a:schemeClr val="accent6">
              <a:lumMod val="40000"/>
              <a:lumOff val="60000"/>
            </a:schemeClr>
          </a:solidFill>
        </p:spPr>
        <p:txBody>
          <a:bodyPr>
            <a:spAutoFit/>
          </a:bodyPr>
          <a:lstStyle/>
          <a:p>
            <a:pPr>
              <a:defRPr/>
            </a:pPr>
            <a:r>
              <a:rPr lang="cs-CZ" sz="1200" b="1" dirty="0">
                <a:solidFill>
                  <a:srgbClr val="4F6228"/>
                </a:solidFill>
                <a:latin typeface="Times New Roman" pitchFamily="18" charset="0"/>
                <a:cs typeface="Times New Roman" pitchFamily="18" charset="0"/>
              </a:rPr>
              <a:t>Elektronická  učebnice - II. stupeň                  </a:t>
            </a:r>
            <a:r>
              <a:rPr lang="cs-CZ" sz="1200" b="1" dirty="0" smtClean="0">
                <a:solidFill>
                  <a:srgbClr val="4F6228"/>
                </a:solidFill>
                <a:latin typeface="Times New Roman" pitchFamily="18" charset="0"/>
                <a:cs typeface="Times New Roman" pitchFamily="18" charset="0"/>
              </a:rPr>
              <a:t>         </a:t>
            </a:r>
            <a:r>
              <a:rPr lang="cs-CZ" sz="1000" dirty="0" smtClean="0">
                <a:solidFill>
                  <a:srgbClr val="4F6228"/>
                </a:solidFill>
                <a:latin typeface="Times New Roman" pitchFamily="18" charset="0"/>
                <a:cs typeface="Times New Roman" pitchFamily="18" charset="0"/>
              </a:rPr>
              <a:t>Základní </a:t>
            </a:r>
            <a:r>
              <a:rPr lang="cs-CZ" sz="1000" dirty="0">
                <a:solidFill>
                  <a:srgbClr val="4F6228"/>
                </a:solidFill>
                <a:latin typeface="Times New Roman" pitchFamily="18" charset="0"/>
                <a:cs typeface="Times New Roman" pitchFamily="18" charset="0"/>
              </a:rPr>
              <a:t>škola Děčín VI, Na Stráni 879/2  – příspěvková organizace                                   </a:t>
            </a:r>
            <a:r>
              <a:rPr lang="cs-CZ" sz="1000" dirty="0" smtClean="0">
                <a:solidFill>
                  <a:srgbClr val="4F6228"/>
                </a:solidFill>
                <a:latin typeface="Times New Roman" pitchFamily="18" charset="0"/>
                <a:cs typeface="Times New Roman" pitchFamily="18" charset="0"/>
              </a:rPr>
              <a:t>            </a:t>
            </a:r>
            <a:r>
              <a:rPr lang="cs-CZ" sz="1600" b="1" dirty="0" err="1">
                <a:solidFill>
                  <a:srgbClr val="4F6228"/>
                </a:solidFill>
                <a:latin typeface="Times New Roman" pitchFamily="18" charset="0"/>
                <a:cs typeface="Times New Roman" pitchFamily="18" charset="0"/>
              </a:rPr>
              <a:t>History</a:t>
            </a:r>
            <a:endParaRPr lang="cs-CZ" sz="1600" b="1" dirty="0">
              <a:solidFill>
                <a:srgbClr val="4F6228"/>
              </a:solidFill>
              <a:latin typeface="Times New Roman" pitchFamily="18" charset="0"/>
              <a:cs typeface="Times New Roman" pitchFamily="18" charset="0"/>
            </a:endParaRPr>
          </a:p>
          <a:p>
            <a:pPr>
              <a:defRPr/>
            </a:pPr>
            <a:endParaRPr lang="cs-CZ" sz="1000" dirty="0">
              <a:latin typeface="Times New Roman" pitchFamily="18" charset="0"/>
              <a:cs typeface="Times New Roman" pitchFamily="18" charset="0"/>
            </a:endParaRPr>
          </a:p>
        </p:txBody>
      </p:sp>
      <p:sp>
        <p:nvSpPr>
          <p:cNvPr id="2" name="TextovéPole 1"/>
          <p:cNvSpPr txBox="1"/>
          <p:nvPr/>
        </p:nvSpPr>
        <p:spPr>
          <a:xfrm>
            <a:off x="251521" y="1131590"/>
            <a:ext cx="4896543" cy="132343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txBody>
          <a:bodyPr wrap="square" rtlCol="0">
            <a:spAutoFit/>
          </a:bodyPr>
          <a:lstStyle/>
          <a:p>
            <a:pPr algn="just"/>
            <a:r>
              <a:rPr lang="en-US" sz="1600" dirty="0" smtClean="0">
                <a:latin typeface="Times New Roman" pitchFamily="18" charset="0"/>
                <a:cs typeface="Times New Roman" pitchFamily="18" charset="0"/>
              </a:rPr>
              <a:t>The term </a:t>
            </a:r>
            <a:r>
              <a:rPr lang="en-US" sz="1600" b="1" dirty="0" smtClean="0">
                <a:latin typeface="Times New Roman" pitchFamily="18" charset="0"/>
                <a:cs typeface="Times New Roman" pitchFamily="18" charset="0"/>
              </a:rPr>
              <a:t>Viking</a:t>
            </a:r>
            <a:r>
              <a:rPr lang="en-US" sz="1600" dirty="0" smtClean="0">
                <a:latin typeface="Times New Roman" pitchFamily="18" charset="0"/>
                <a:cs typeface="Times New Roman" pitchFamily="18" charset="0"/>
              </a:rPr>
              <a:t> is customarily used to refer to the Norse (Scandinavian) explorers, warriors, merchants and pirates, who raided, traded, explored and settled in wide areas of Europe and the North Atlantic islands from the late 8th to the mid-11th century.</a:t>
            </a:r>
          </a:p>
        </p:txBody>
      </p:sp>
      <p:sp>
        <p:nvSpPr>
          <p:cNvPr id="5" name="TextovéPole 4"/>
          <p:cNvSpPr txBox="1"/>
          <p:nvPr/>
        </p:nvSpPr>
        <p:spPr>
          <a:xfrm>
            <a:off x="4932040" y="3147814"/>
            <a:ext cx="3960440" cy="181588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txBody>
          <a:bodyPr wrap="square" rtlCol="0">
            <a:spAutoFit/>
          </a:bodyPr>
          <a:lstStyle/>
          <a:p>
            <a:pPr algn="just"/>
            <a:r>
              <a:rPr lang="en-US" sz="1400" dirty="0" smtClean="0">
                <a:latin typeface="Times New Roman" pitchFamily="18" charset="0"/>
                <a:cs typeface="Times New Roman" pitchFamily="18" charset="0"/>
              </a:rPr>
              <a:t>These Norsemen used their famed </a:t>
            </a:r>
            <a:r>
              <a:rPr lang="en-US" sz="1400" dirty="0" err="1" smtClean="0">
                <a:latin typeface="Times New Roman" pitchFamily="18" charset="0"/>
                <a:cs typeface="Times New Roman" pitchFamily="18" charset="0"/>
              </a:rPr>
              <a:t>longships</a:t>
            </a:r>
            <a:r>
              <a:rPr lang="en-US" sz="1400" dirty="0" smtClean="0">
                <a:latin typeface="Times New Roman" pitchFamily="18" charset="0"/>
                <a:cs typeface="Times New Roman" pitchFamily="18" charset="0"/>
              </a:rPr>
              <a:t> to travel as far east as Constantinople and the </a:t>
            </a:r>
            <a:r>
              <a:rPr lang="en-US" sz="1400" dirty="0" err="1" smtClean="0">
                <a:latin typeface="Times New Roman" pitchFamily="18" charset="0"/>
                <a:cs typeface="Times New Roman" pitchFamily="18" charset="0"/>
              </a:rPr>
              <a:t>Volgo</a:t>
            </a:r>
            <a:r>
              <a:rPr lang="en-US" sz="1400" dirty="0" smtClean="0">
                <a:latin typeface="Times New Roman" pitchFamily="18" charset="0"/>
                <a:cs typeface="Times New Roman" pitchFamily="18" charset="0"/>
              </a:rPr>
              <a:t> River in Russia, and as far west as Iceland, Greenland and Newfoundland and as far south as Al-</a:t>
            </a:r>
            <a:r>
              <a:rPr lang="en-US" sz="1400" dirty="0" err="1" smtClean="0">
                <a:latin typeface="Times New Roman" pitchFamily="18" charset="0"/>
                <a:cs typeface="Times New Roman" pitchFamily="18" charset="0"/>
              </a:rPr>
              <a:t>Andalus</a:t>
            </a:r>
            <a:r>
              <a:rPr lang="en-US" sz="1400" dirty="0" smtClean="0">
                <a:latin typeface="Times New Roman" pitchFamily="18" charset="0"/>
                <a:cs typeface="Times New Roman" pitchFamily="18" charset="0"/>
              </a:rPr>
              <a:t>. This period of Viking expansion – known as </a:t>
            </a:r>
            <a:r>
              <a:rPr lang="en-US" sz="1400" b="1" dirty="0" smtClean="0">
                <a:latin typeface="Times New Roman" pitchFamily="18" charset="0"/>
                <a:cs typeface="Times New Roman" pitchFamily="18" charset="0"/>
              </a:rPr>
              <a:t>the Viking Age </a:t>
            </a:r>
            <a:r>
              <a:rPr lang="en-US" sz="1400" dirty="0" smtClean="0">
                <a:latin typeface="Times New Roman" pitchFamily="18" charset="0"/>
                <a:cs typeface="Times New Roman" pitchFamily="18" charset="0"/>
              </a:rPr>
              <a:t>– forms a major part of the medieval history of Scandinavia, Britain, Ireland and the rest of Europe in general.</a:t>
            </a:r>
            <a:endParaRPr lang="en-US" sz="1400" b="1" dirty="0" smtClean="0">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627534"/>
            <a:ext cx="3024336" cy="226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2571750"/>
            <a:ext cx="42862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4188"/>
            <a:ext cx="3563938" cy="593725"/>
          </a:xfrm>
        </p:spPr>
        <p:txBody>
          <a:bodyPr/>
          <a:lstStyle/>
          <a:p>
            <a:pPr algn="l" eaLnBrk="1" hangingPunct="1"/>
            <a:r>
              <a:rPr lang="cs-CZ" sz="2500" b="1" dirty="0" smtClean="0">
                <a:latin typeface="Times New Roman" pitchFamily="18" charset="0"/>
                <a:cs typeface="Times New Roman" pitchFamily="18" charset="0"/>
              </a:rPr>
              <a:t> 44.8  Test znalostí</a:t>
            </a:r>
          </a:p>
        </p:txBody>
      </p:sp>
      <p:sp>
        <p:nvSpPr>
          <p:cNvPr id="29698" name="TextovéPole 10">
            <a:hlinkClick r:id="rId3"/>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a:latin typeface="Calibri" pitchFamily="34" charset="0"/>
            </a:endParaRPr>
          </a:p>
          <a:p>
            <a:endParaRPr lang="cs-CZ" sz="1200">
              <a:latin typeface="Calibri" pitchFamily="34" charset="0"/>
            </a:endParaRPr>
          </a:p>
        </p:txBody>
      </p:sp>
      <p:sp>
        <p:nvSpPr>
          <p:cNvPr id="13" name="TextovéPole 12"/>
          <p:cNvSpPr txBox="1">
            <a:spLocks noChangeArrowheads="1"/>
          </p:cNvSpPr>
          <p:nvPr/>
        </p:nvSpPr>
        <p:spPr bwMode="auto">
          <a:xfrm>
            <a:off x="7092950" y="1203325"/>
            <a:ext cx="1439863" cy="246063"/>
          </a:xfrm>
          <a:prstGeom prst="rect">
            <a:avLst/>
          </a:prstGeom>
          <a:noFill/>
          <a:ln w="9525">
            <a:noFill/>
            <a:miter lim="800000"/>
            <a:headEnd/>
            <a:tailEnd/>
          </a:ln>
        </p:spPr>
        <p:txBody>
          <a:bodyPr>
            <a:spAutoFit/>
          </a:bodyPr>
          <a:lstStyle/>
          <a:p>
            <a:pPr algn="ctr"/>
            <a:r>
              <a:rPr lang="cs-CZ" sz="1000" b="1">
                <a:solidFill>
                  <a:srgbClr val="813763"/>
                </a:solidFill>
                <a:latin typeface="Times New Roman" pitchFamily="18" charset="0"/>
              </a:rPr>
              <a:t>Správné odpovědi:</a:t>
            </a:r>
          </a:p>
        </p:txBody>
      </p:sp>
      <p:graphicFrame>
        <p:nvGraphicFramePr>
          <p:cNvPr id="15" name="Tabulka 14"/>
          <p:cNvGraphicFramePr>
            <a:graphicFrameLocks noGrp="1"/>
          </p:cNvGraphicFramePr>
          <p:nvPr>
            <p:extLst>
              <p:ext uri="{D42A27DB-BD31-4B8C-83A1-F6EECF244321}">
                <p14:modId xmlns:p14="http://schemas.microsoft.com/office/powerpoint/2010/main" val="3736647753"/>
              </p:ext>
            </p:extLst>
          </p:nvPr>
        </p:nvGraphicFramePr>
        <p:xfrm>
          <a:off x="755576" y="1419622"/>
          <a:ext cx="6336704" cy="3261360"/>
        </p:xfrm>
        <a:graphic>
          <a:graphicData uri="http://schemas.openxmlformats.org/drawingml/2006/table">
            <a:tbl>
              <a:tblPr bandRow="1">
                <a:tableStyleId>{775DCB02-9BB8-47FD-8907-85C794F793BA}</a:tableStyleId>
              </a:tblPr>
              <a:tblGrid>
                <a:gridCol w="3048000"/>
                <a:gridCol w="3288704"/>
              </a:tblGrid>
              <a:tr h="370840">
                <a:tc>
                  <a:txBody>
                    <a:bodyPr/>
                    <a:lstStyle/>
                    <a:p>
                      <a:pPr marL="342900" indent="-342900" algn="l">
                        <a:buAutoNum type="arabicPeriod"/>
                      </a:pPr>
                      <a:r>
                        <a:rPr lang="cs-CZ" sz="1600" dirty="0" smtClean="0">
                          <a:latin typeface="Times New Roman" pitchFamily="18" charset="0"/>
                          <a:cs typeface="Times New Roman" pitchFamily="18" charset="0"/>
                        </a:rPr>
                        <a:t>Vikingové</a:t>
                      </a:r>
                      <a:r>
                        <a:rPr lang="cs-CZ" sz="1600" baseline="0" dirty="0" smtClean="0">
                          <a:latin typeface="Times New Roman" pitchFamily="18" charset="0"/>
                          <a:cs typeface="Times New Roman" pitchFamily="18" charset="0"/>
                        </a:rPr>
                        <a:t> pocházejí:</a:t>
                      </a:r>
                    </a:p>
                    <a:p>
                      <a:pPr marL="0" indent="0" algn="l">
                        <a:buNone/>
                      </a:pP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a/       z</a:t>
                      </a:r>
                      <a:r>
                        <a:rPr lang="cs-CZ" sz="1200" baseline="0" dirty="0" smtClean="0">
                          <a:latin typeface="Times New Roman" pitchFamily="18" charset="0"/>
                          <a:cs typeface="Times New Roman" pitchFamily="18" charset="0"/>
                        </a:rPr>
                        <a:t> Balkánského poloostrova.</a:t>
                      </a: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b/       z</a:t>
                      </a:r>
                      <a:r>
                        <a:rPr lang="cs-CZ" sz="1200" baseline="0" dirty="0" smtClean="0">
                          <a:latin typeface="Times New Roman" pitchFamily="18" charset="0"/>
                          <a:cs typeface="Times New Roman" pitchFamily="18" charset="0"/>
                        </a:rPr>
                        <a:t> Pyrenejského poloostrova.</a:t>
                      </a:r>
                    </a:p>
                    <a:p>
                      <a:pPr marL="342900" indent="-342900" algn="l"/>
                      <a:r>
                        <a:rPr lang="cs-CZ" sz="1200" dirty="0" smtClean="0">
                          <a:latin typeface="Times New Roman" pitchFamily="18" charset="0"/>
                          <a:cs typeface="Times New Roman" pitchFamily="18" charset="0"/>
                        </a:rPr>
                        <a:t>c/      ze Skandinávského</a:t>
                      </a:r>
                      <a:r>
                        <a:rPr lang="cs-CZ" sz="1200" baseline="0" dirty="0" smtClean="0">
                          <a:latin typeface="Times New Roman" pitchFamily="18" charset="0"/>
                          <a:cs typeface="Times New Roman" pitchFamily="18" charset="0"/>
                        </a:rPr>
                        <a:t> poloostrova.</a:t>
                      </a: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d/       z Apeninského poloostrova. </a:t>
                      </a:r>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tc>
                  <a:txBody>
                    <a:bodyPr/>
                    <a:lstStyle/>
                    <a:p>
                      <a:pPr marL="342900" indent="-342900" algn="l">
                        <a:buAutoNum type="arabicPeriod" startAt="3"/>
                      </a:pPr>
                      <a:r>
                        <a:rPr lang="cs-CZ" sz="1600" dirty="0" smtClean="0">
                          <a:latin typeface="Times New Roman" pitchFamily="18" charset="0"/>
                          <a:cs typeface="Times New Roman" pitchFamily="18" charset="0"/>
                        </a:rPr>
                        <a:t>Norské kmeny se vydávaly:</a:t>
                      </a:r>
                    </a:p>
                    <a:p>
                      <a:pPr marL="342900" indent="-342900" algn="l">
                        <a:buAutoNum type="arabicPeriod" startAt="3"/>
                      </a:pPr>
                      <a:endParaRPr lang="cs-CZ" sz="16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a/      na</a:t>
                      </a:r>
                      <a:r>
                        <a:rPr lang="cs-CZ" sz="1200" baseline="0" dirty="0" smtClean="0">
                          <a:latin typeface="Times New Roman" pitchFamily="18" charset="0"/>
                          <a:cs typeface="Times New Roman" pitchFamily="18" charset="0"/>
                        </a:rPr>
                        <a:t> východ do vnitrozemí Evropy.</a:t>
                      </a:r>
                    </a:p>
                    <a:p>
                      <a:pPr marL="342900" indent="-342900" algn="l"/>
                      <a:r>
                        <a:rPr lang="cs-CZ" sz="1200" dirty="0" smtClean="0">
                          <a:latin typeface="Times New Roman" pitchFamily="18" charset="0"/>
                          <a:cs typeface="Times New Roman" pitchFamily="18" charset="0"/>
                        </a:rPr>
                        <a:t>b/      na</a:t>
                      </a:r>
                      <a:r>
                        <a:rPr lang="cs-CZ" sz="1200" baseline="0" dirty="0" smtClean="0">
                          <a:latin typeface="Times New Roman" pitchFamily="18" charset="0"/>
                          <a:cs typeface="Times New Roman" pitchFamily="18" charset="0"/>
                        </a:rPr>
                        <a:t> západ k Islandu, Grónsku, S Americe.</a:t>
                      </a: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c/      na</a:t>
                      </a:r>
                      <a:r>
                        <a:rPr lang="cs-CZ" sz="1200" baseline="0" dirty="0" smtClean="0">
                          <a:latin typeface="Times New Roman" pitchFamily="18" charset="0"/>
                          <a:cs typeface="Times New Roman" pitchFamily="18" charset="0"/>
                        </a:rPr>
                        <a:t> jih k břehům Afriky.</a:t>
                      </a: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d/      do Středomořské oblasti.</a:t>
                      </a:r>
                    </a:p>
                    <a:p>
                      <a:pPr marL="342900" indent="-342900" algn="l"/>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tr>
              <a:tr h="370840">
                <a:tc>
                  <a:txBody>
                    <a:bodyPr/>
                    <a:lstStyle/>
                    <a:p>
                      <a:pPr marL="342900" indent="-342900" algn="just">
                        <a:buAutoNum type="arabicPeriod" startAt="2"/>
                      </a:pPr>
                      <a:r>
                        <a:rPr lang="cs-CZ" sz="1400" b="0" dirty="0" smtClean="0">
                          <a:latin typeface="Times New Roman" pitchFamily="18" charset="0"/>
                          <a:cs typeface="Times New Roman" pitchFamily="18" charset="0"/>
                        </a:rPr>
                        <a:t>Doplň: </a:t>
                      </a:r>
                      <a:r>
                        <a:rPr lang="cs-CZ" sz="1400" b="1" dirty="0" smtClean="0">
                          <a:latin typeface="Times New Roman" pitchFamily="18" charset="0"/>
                          <a:cs typeface="Times New Roman" pitchFamily="18" charset="0"/>
                        </a:rPr>
                        <a:t>Ve Francii</a:t>
                      </a:r>
                      <a:r>
                        <a:rPr lang="cs-CZ" sz="1400" b="1" baseline="0" dirty="0" smtClean="0">
                          <a:latin typeface="Times New Roman" pitchFamily="18" charset="0"/>
                          <a:cs typeface="Times New Roman" pitchFamily="18" charset="0"/>
                        </a:rPr>
                        <a:t> byli Vikingové známi jako …. a roku …. zde založili vlastní stát.</a:t>
                      </a:r>
                    </a:p>
                    <a:p>
                      <a:pPr marL="0" indent="0" algn="just">
                        <a:buNone/>
                      </a:pPr>
                      <a:endParaRPr lang="cs-CZ" sz="1400" b="1"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a:t>
                      </a:r>
                      <a:r>
                        <a:rPr lang="cs-CZ" sz="1200" dirty="0" err="1" smtClean="0">
                          <a:latin typeface="Times New Roman" pitchFamily="18" charset="0"/>
                          <a:cs typeface="Times New Roman" pitchFamily="18" charset="0"/>
                        </a:rPr>
                        <a:t>Varjagové</a:t>
                      </a:r>
                      <a:r>
                        <a:rPr lang="cs-CZ" sz="1200" dirty="0" smtClean="0">
                          <a:latin typeface="Times New Roman" pitchFamily="18" charset="0"/>
                          <a:cs typeface="Times New Roman" pitchFamily="18" charset="0"/>
                        </a:rPr>
                        <a:t>,</a:t>
                      </a:r>
                      <a:r>
                        <a:rPr lang="cs-CZ" sz="1200" baseline="0" dirty="0" smtClean="0">
                          <a:latin typeface="Times New Roman" pitchFamily="18" charset="0"/>
                          <a:cs typeface="Times New Roman" pitchFamily="18" charset="0"/>
                        </a:rPr>
                        <a:t> 1000</a:t>
                      </a: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b/      Normané,</a:t>
                      </a:r>
                      <a:r>
                        <a:rPr lang="cs-CZ" sz="1200" baseline="0" dirty="0" smtClean="0">
                          <a:latin typeface="Times New Roman" pitchFamily="18" charset="0"/>
                          <a:cs typeface="Times New Roman" pitchFamily="18" charset="0"/>
                        </a:rPr>
                        <a:t> 1000</a:t>
                      </a: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c/      </a:t>
                      </a:r>
                      <a:r>
                        <a:rPr lang="cs-CZ" sz="1200" dirty="0" err="1" smtClean="0">
                          <a:latin typeface="Times New Roman" pitchFamily="18" charset="0"/>
                          <a:cs typeface="Times New Roman" pitchFamily="18" charset="0"/>
                        </a:rPr>
                        <a:t>Varjagové</a:t>
                      </a:r>
                      <a:r>
                        <a:rPr lang="cs-CZ" sz="1200" dirty="0" smtClean="0">
                          <a:latin typeface="Times New Roman" pitchFamily="18" charset="0"/>
                          <a:cs typeface="Times New Roman" pitchFamily="18" charset="0"/>
                        </a:rPr>
                        <a:t>,</a:t>
                      </a:r>
                      <a:r>
                        <a:rPr lang="cs-CZ" sz="1200" baseline="0" dirty="0" smtClean="0">
                          <a:latin typeface="Times New Roman" pitchFamily="18" charset="0"/>
                          <a:cs typeface="Times New Roman" pitchFamily="18" charset="0"/>
                        </a:rPr>
                        <a:t> 911</a:t>
                      </a: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d/      Normané,</a:t>
                      </a:r>
                      <a:r>
                        <a:rPr lang="cs-CZ" sz="1200" baseline="0" dirty="0" smtClean="0">
                          <a:latin typeface="Times New Roman" pitchFamily="18" charset="0"/>
                          <a:cs typeface="Times New Roman" pitchFamily="18" charset="0"/>
                        </a:rPr>
                        <a:t> 911</a:t>
                      </a:r>
                      <a:endParaRPr lang="cs-CZ" sz="12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startAt="4"/>
                        <a:tabLst/>
                        <a:defRPr/>
                      </a:pPr>
                      <a:r>
                        <a:rPr lang="cs-CZ" sz="1600" dirty="0" smtClean="0">
                          <a:latin typeface="Times New Roman" pitchFamily="18" charset="0"/>
                          <a:cs typeface="Times New Roman" pitchFamily="18" charset="0"/>
                        </a:rPr>
                        <a:t>Jak se nazývaly vikingské lodě?</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drakary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trakary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galeony</a:t>
                      </a:r>
                      <a:endParaRPr lang="cs-CZ" sz="12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karavely</a:t>
                      </a:r>
                      <a:endParaRPr lang="cs-CZ" sz="1200" dirty="0" smtClean="0">
                        <a:latin typeface="Times New Roman" pitchFamily="18" charset="0"/>
                        <a:cs typeface="Times New Roman" pitchFamily="18" charset="0"/>
                      </a:endParaRPr>
                    </a:p>
                    <a:p>
                      <a:endParaRPr lang="cs-CZ"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tr>
            </a:tbl>
          </a:graphicData>
        </a:graphic>
      </p:graphicFrame>
      <p:sp>
        <p:nvSpPr>
          <p:cNvPr id="16" name="TextovéPole 15"/>
          <p:cNvSpPr txBox="1">
            <a:spLocks noChangeArrowheads="1"/>
          </p:cNvSpPr>
          <p:nvPr/>
        </p:nvSpPr>
        <p:spPr bwMode="auto">
          <a:xfrm>
            <a:off x="7596188" y="1419225"/>
            <a:ext cx="504825" cy="1200150"/>
          </a:xfrm>
          <a:prstGeom prst="rect">
            <a:avLst/>
          </a:prstGeom>
          <a:noFill/>
          <a:ln w="9525">
            <a:noFill/>
            <a:miter lim="800000"/>
            <a:headEnd/>
            <a:tailEnd/>
          </a:ln>
        </p:spPr>
        <p:txBody>
          <a:bodyPr>
            <a:spAutoFit/>
          </a:bodyPr>
          <a:lstStyle/>
          <a:p>
            <a:pPr marL="228600" indent="-228600">
              <a:buFontTx/>
              <a:buAutoNum type="arabicPeriod"/>
            </a:pPr>
            <a:endParaRPr lang="cs-CZ" sz="1200" dirty="0">
              <a:latin typeface="Calibri" pitchFamily="34" charset="0"/>
            </a:endParaRPr>
          </a:p>
          <a:p>
            <a:pPr marL="228600" indent="-228600">
              <a:buFontTx/>
              <a:buAutoNum type="arabicPeriod"/>
            </a:pPr>
            <a:r>
              <a:rPr lang="cs-CZ" sz="1200" dirty="0">
                <a:latin typeface="Calibri" pitchFamily="34" charset="0"/>
              </a:rPr>
              <a:t>c</a:t>
            </a:r>
          </a:p>
          <a:p>
            <a:pPr marL="228600" indent="-228600">
              <a:buFontTx/>
              <a:buAutoNum type="arabicPeriod"/>
            </a:pPr>
            <a:r>
              <a:rPr lang="cs-CZ" sz="1200" dirty="0">
                <a:latin typeface="Calibri" pitchFamily="34" charset="0"/>
              </a:rPr>
              <a:t>d</a:t>
            </a:r>
          </a:p>
          <a:p>
            <a:pPr marL="228600" indent="-228600">
              <a:buFontTx/>
              <a:buAutoNum type="arabicPeriod"/>
            </a:pPr>
            <a:r>
              <a:rPr lang="cs-CZ" sz="1200" dirty="0">
                <a:latin typeface="Calibri" pitchFamily="34" charset="0"/>
              </a:rPr>
              <a:t>b</a:t>
            </a:r>
          </a:p>
          <a:p>
            <a:pPr marL="228600" indent="-228600">
              <a:buFontTx/>
              <a:buAutoNum type="arabicPeriod"/>
            </a:pPr>
            <a:r>
              <a:rPr lang="cs-CZ" sz="1200" dirty="0">
                <a:latin typeface="Calibri" pitchFamily="34" charset="0"/>
              </a:rPr>
              <a:t>a</a:t>
            </a:r>
          </a:p>
          <a:p>
            <a:pPr marL="228600" indent="-228600"/>
            <a:endParaRPr lang="cs-CZ" sz="1200" dirty="0">
              <a:latin typeface="Calibri" pitchFamily="34" charset="0"/>
            </a:endParaRPr>
          </a:p>
        </p:txBody>
      </p:sp>
      <p:sp>
        <p:nvSpPr>
          <p:cNvPr id="17" name="TextovéPole 16"/>
          <p:cNvSpPr txBox="1">
            <a:spLocks noChangeArrowheads="1"/>
          </p:cNvSpPr>
          <p:nvPr/>
        </p:nvSpPr>
        <p:spPr bwMode="auto">
          <a:xfrm>
            <a:off x="7532688" y="4237038"/>
            <a:ext cx="1439862" cy="306387"/>
          </a:xfrm>
          <a:prstGeom prst="rect">
            <a:avLst/>
          </a:prstGeom>
          <a:noFill/>
          <a:ln w="9525">
            <a:noFill/>
            <a:miter lim="800000"/>
            <a:headEnd/>
            <a:tailEnd/>
          </a:ln>
        </p:spPr>
        <p:txBody>
          <a:bodyPr>
            <a:spAutoFit/>
          </a:bodyPr>
          <a:lstStyle/>
          <a:p>
            <a:r>
              <a:rPr lang="cs-CZ" sz="1400" dirty="0">
                <a:solidFill>
                  <a:srgbClr val="813763"/>
                </a:solidFill>
                <a:latin typeface="Times New Roman" pitchFamily="18" charset="0"/>
              </a:rPr>
              <a:t>Test  na známku</a:t>
            </a:r>
          </a:p>
        </p:txBody>
      </p:sp>
      <p:sp>
        <p:nvSpPr>
          <p:cNvPr id="14" name="TextovéPole 1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200" b="1" dirty="0" smtClean="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Základní </a:t>
            </a:r>
            <a:r>
              <a:rPr lang="cs-CZ" sz="1000" dirty="0">
                <a:solidFill>
                  <a:schemeClr val="accent3">
                    <a:lumMod val="50000"/>
                  </a:schemeClr>
                </a:solidFill>
                <a:latin typeface="Times New Roman" pitchFamily="18" charset="0"/>
                <a:cs typeface="Times New Roman" pitchFamily="18" charset="0"/>
              </a:rPr>
              <a:t>škola Děčín VI, Na Stráni 879/2  – příspěvková organizace                                      </a:t>
            </a:r>
            <a:r>
              <a:rPr lang="cs-CZ" sz="1000" dirty="0" smtClean="0">
                <a:solidFill>
                  <a:schemeClr val="accent3">
                    <a:lumMod val="50000"/>
                  </a:schemeClr>
                </a:solidFill>
                <a:latin typeface="Times New Roman" pitchFamily="18" charset="0"/>
                <a:cs typeface="Times New Roman" pitchFamily="18" charset="0"/>
              </a:rPr>
              <a:t>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200" b="1" dirty="0" smtClean="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Základní </a:t>
            </a:r>
            <a:r>
              <a:rPr lang="cs-CZ" sz="1000" dirty="0">
                <a:solidFill>
                  <a:schemeClr val="accent3">
                    <a:lumMod val="50000"/>
                  </a:schemeClr>
                </a:solidFill>
                <a:latin typeface="Times New Roman" pitchFamily="18" charset="0"/>
                <a:cs typeface="Times New Roman" pitchFamily="18" charset="0"/>
              </a:rPr>
              <a:t>škola Děčín VI, Na Stráni 879/2  – příspěvková organizace                                      </a:t>
            </a:r>
            <a:r>
              <a:rPr lang="cs-CZ" sz="1000" dirty="0" smtClean="0">
                <a:solidFill>
                  <a:schemeClr val="accent3">
                    <a:lumMod val="50000"/>
                  </a:schemeClr>
                </a:solidFill>
                <a:latin typeface="Times New Roman" pitchFamily="18" charset="0"/>
                <a:cs typeface="Times New Roman" pitchFamily="18" charset="0"/>
              </a:rPr>
              <a:t>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3" name="Nadpis 1"/>
          <p:cNvSpPr txBox="1">
            <a:spLocks/>
          </p:cNvSpPr>
          <p:nvPr/>
        </p:nvSpPr>
        <p:spPr>
          <a:xfrm>
            <a:off x="0" y="484188"/>
            <a:ext cx="5004048" cy="5937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cs-CZ" sz="2500" b="1" dirty="0" smtClean="0">
                <a:latin typeface="Times New Roman" pitchFamily="18" charset="0"/>
                <a:cs typeface="Times New Roman" pitchFamily="18" charset="0"/>
              </a:rPr>
              <a:t> 44.9  Použité zdroje, citace</a:t>
            </a:r>
            <a:endParaRPr lang="cs-CZ" sz="2500" b="1" dirty="0" smtClean="0">
              <a:latin typeface="Times New Roman" pitchFamily="18" charset="0"/>
              <a:cs typeface="Times New Roman" pitchFamily="18" charset="0"/>
            </a:endParaRPr>
          </a:p>
        </p:txBody>
      </p:sp>
      <p:sp>
        <p:nvSpPr>
          <p:cNvPr id="4" name="Obdélník 3"/>
          <p:cNvSpPr/>
          <p:nvPr/>
        </p:nvSpPr>
        <p:spPr>
          <a:xfrm>
            <a:off x="323528" y="1203598"/>
            <a:ext cx="8352928" cy="3600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cs-CZ" sz="1200" dirty="0">
                <a:latin typeface="Times New Roman" pitchFamily="18" charset="0"/>
                <a:cs typeface="Times New Roman" pitchFamily="18" charset="0"/>
              </a:rPr>
              <a:t>H. Mandelová, E. Lunetová, I. Pařízková: Dějiny středověku a počátků novověku, Dialog, Liberec 2002.</a:t>
            </a:r>
          </a:p>
          <a:p>
            <a:pPr lvl="0"/>
            <a:r>
              <a:rPr lang="cs-CZ" sz="1200" dirty="0">
                <a:latin typeface="Times New Roman" pitchFamily="18" charset="0"/>
                <a:cs typeface="Times New Roman" pitchFamily="18" charset="0"/>
              </a:rPr>
              <a:t>F. Čapka, J. </a:t>
            </a:r>
            <a:r>
              <a:rPr lang="cs-CZ" sz="1200" dirty="0" err="1">
                <a:latin typeface="Times New Roman" pitchFamily="18" charset="0"/>
                <a:cs typeface="Times New Roman" pitchFamily="18" charset="0"/>
              </a:rPr>
              <a:t>Lunerová</a:t>
            </a:r>
            <a:r>
              <a:rPr lang="cs-CZ" sz="1200" dirty="0">
                <a:latin typeface="Times New Roman" pitchFamily="18" charset="0"/>
                <a:cs typeface="Times New Roman" pitchFamily="18" charset="0"/>
              </a:rPr>
              <a:t>: Dějepis I. Náměty pro tvořivou výuku, </a:t>
            </a:r>
            <a:r>
              <a:rPr lang="cs-CZ" sz="1200" dirty="0" err="1">
                <a:latin typeface="Times New Roman" pitchFamily="18" charset="0"/>
                <a:cs typeface="Times New Roman" pitchFamily="18" charset="0"/>
              </a:rPr>
              <a:t>Scientia</a:t>
            </a:r>
            <a:r>
              <a:rPr lang="cs-CZ" sz="1200" dirty="0">
                <a:latin typeface="Times New Roman" pitchFamily="18" charset="0"/>
                <a:cs typeface="Times New Roman" pitchFamily="18" charset="0"/>
              </a:rPr>
              <a:t>, Praha 2008.</a:t>
            </a:r>
          </a:p>
          <a:p>
            <a:pPr lvl="0"/>
            <a:r>
              <a:rPr lang="cs-CZ" sz="1200" u="sng" dirty="0">
                <a:latin typeface="Times New Roman" pitchFamily="18" charset="0"/>
                <a:cs typeface="Times New Roman" pitchFamily="18" charset="0"/>
                <a:hlinkClick r:id="rId2"/>
              </a:rPr>
              <a:t>http://cs.wikipedia.org/wiki/Soubor:Cartenormandie2.PNG</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3"/>
              </a:rPr>
              <a:t>http://api.ning.com/files/6Z*tOTzQk7dMZ8BJSnpUx2noFNNQWgwZ7TGa9ZTi4zBUn64wylHIK1grvboLXe5O4nrBbk4gSOwR22I8B8gDFqWU1k9mIHur/vikings.jpg</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4"/>
              </a:rPr>
              <a:t>http://www.atarot.cz/clanky/Runy/runy_obrazky/futhark.jpg</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5"/>
              </a:rPr>
              <a:t>http://i30.tinypic.com/24cv1n9.jpg</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6"/>
              </a:rPr>
              <a:t>http://www.treking.cz/mapy/skandinavie.gif</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7"/>
              </a:rPr>
              <a:t>http://www.viking-mythology.com/images/The_Vikings_were_all_dirty_wild_looking_people.jpg</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8"/>
              </a:rPr>
              <a:t>http://cs.wikipedia.org/wiki/Soubor:Territories_and_Voyages_of_the_Vikings_blank.png</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9"/>
              </a:rPr>
              <a:t>http://cs.wikipedia.org/wiki/Soubor:Dobyvatel.jpg</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10"/>
              </a:rPr>
              <a:t>http://vikingove.mysteria.cz/images/zbrane/kopi.jpg</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11"/>
              </a:rPr>
              <a:t>http://vikingove.mysteria.cz/images/zbrane/stit-2.jpg</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12"/>
              </a:rPr>
              <a:t>http://vikingove.mysteria.cz/images/zbrane/kozena-helma.jpg</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13"/>
              </a:rPr>
              <a:t>http://vikingove.mysteria.cz/images/zbrane/mec.gif</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14"/>
              </a:rPr>
              <a:t>http://vikingove.mysteria.cz/images/zbrane/vikingsky-valecnik.gif</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15"/>
              </a:rPr>
              <a:t>http://cs.wikipedia.org/wiki/Soubor:Wikinger.jpg</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16"/>
              </a:rPr>
              <a:t>http://www.gamepark.cz/articles/00/15/53/WFHLLVOK.jpg</a:t>
            </a:r>
            <a:endParaRPr lang="cs-CZ" sz="1200" dirty="0">
              <a:latin typeface="Times New Roman" pitchFamily="18" charset="0"/>
              <a:cs typeface="Times New Roman" pitchFamily="18" charset="0"/>
            </a:endParaRPr>
          </a:p>
          <a:p>
            <a:pPr lvl="0"/>
            <a:r>
              <a:rPr lang="cs-CZ" sz="1200" u="sng" dirty="0">
                <a:latin typeface="Times New Roman" pitchFamily="18" charset="0"/>
                <a:cs typeface="Times New Roman" pitchFamily="18" charset="0"/>
                <a:hlinkClick r:id="rId17"/>
              </a:rPr>
              <a:t>http://img.aktualne.centrum.cz/90/2/900274-drakkar-vikingove.jpg</a:t>
            </a:r>
            <a:endParaRPr lang="cs-CZ" sz="1200" dirty="0">
              <a:latin typeface="Times New Roman" pitchFamily="18" charset="0"/>
              <a:cs typeface="Times New Roman" pitchFamily="18" charset="0"/>
            </a:endParaRPr>
          </a:p>
        </p:txBody>
      </p:sp>
    </p:spTree>
    <p:extLst>
      <p:ext uri="{BB962C8B-B14F-4D97-AF65-F5344CB8AC3E}">
        <p14:creationId xmlns:p14="http://schemas.microsoft.com/office/powerpoint/2010/main" val="326296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1933</TotalTime>
  <Words>1285</Words>
  <Application>Microsoft Office PowerPoint</Application>
  <PresentationFormat>Předvádění na obrazovce (16:9)</PresentationFormat>
  <Paragraphs>147</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 44.1  Vikingové</vt:lpstr>
      <vt:lpstr> 44.2  Co již víme?</vt:lpstr>
      <vt:lpstr> 44.3  Jaké si řekneme nové termíny a názvy?</vt:lpstr>
      <vt:lpstr> 44.4  Co si řekneme nového?</vt:lpstr>
      <vt:lpstr> 44.5  Procvičení a příklady</vt:lpstr>
      <vt:lpstr> 44.6  Něco navíc pro šikovné</vt:lpstr>
      <vt:lpstr>44.7  CLIL (Vikings)</vt:lpstr>
      <vt:lpstr> 44.8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krivankova</cp:lastModifiedBy>
  <cp:revision>179</cp:revision>
  <dcterms:created xsi:type="dcterms:W3CDTF">2010-10-18T18:21:56Z</dcterms:created>
  <dcterms:modified xsi:type="dcterms:W3CDTF">2012-02-04T21:24:38Z</dcterms:modified>
</cp:coreProperties>
</file>