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8" r:id="rId10"/>
    <p:sldId id="269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B0DE"/>
    <a:srgbClr val="DCB2D6"/>
    <a:srgbClr val="008000"/>
    <a:srgbClr val="A8D197"/>
    <a:srgbClr val="A5D7C4"/>
    <a:srgbClr val="CCFFCC"/>
    <a:srgbClr val="99EBE1"/>
    <a:srgbClr val="FFCCFF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6B8C78-C776-4C57-B4B7-057BDF702B41}" type="datetimeFigureOut">
              <a:rPr lang="cs-CZ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AA6862-221E-42F2-B560-B73CCDF425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6253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79AB0F-ED67-4AA4-9EBD-DC232440CC26}" type="datetimeFigureOut">
              <a:rPr lang="cs-CZ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85E892-F604-4BB6-8033-9AB429579F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2606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220E96-9C1C-4D90-915F-93CE1AAD56E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1B2A02-269F-4260-AF7E-E3FCC17465D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B9399A-6637-4A3A-A760-5AC4A8FE1F0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BF681-F3C2-4616-9EB9-43C25E78BCF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EC895-E3F3-4A3B-9027-A9351E0D5A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E118F-D27A-47D3-AA7A-0AFF60D31A6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C266A4-D094-44CA-A915-FBAF55A79A2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7523C-4B0D-4B45-A973-AC6768A897C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1A7DD-00D5-4DFD-B212-6B92D920F042}" type="datetime1">
              <a:rPr lang="cs-CZ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FC42-1A60-4049-A4CE-B55E1011FF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37B9-920B-4688-804E-1DA19C873DA4}" type="datetime1">
              <a:rPr lang="cs-CZ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A9CF-EE77-4723-A356-87140ABDA2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6170-F47F-4071-91F9-F1F7845FB921}" type="datetime1">
              <a:rPr lang="cs-CZ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4604-92CC-425F-80CB-8AC0AF5F9D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2052-20E7-4BB1-ADDC-8C87525B2972}" type="datetime1">
              <a:rPr lang="cs-CZ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55A83-481A-43FF-81A9-25DE1B34A0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FD4E-DE1B-4EE4-B648-12C54E494C98}" type="datetime1">
              <a:rPr lang="cs-CZ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C41B-3BD6-4380-9DC2-C618A12944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DCEDB-4AAC-40E5-A229-B2D5578CBC03}" type="datetime1">
              <a:rPr lang="cs-CZ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D968-B307-470B-BF8E-9529487C60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2E86-9C76-467A-AB50-188DCF6F48DD}" type="datetime1">
              <a:rPr lang="cs-CZ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B617-BF08-461A-9FD7-63410D26DE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8C5ED-E04B-469E-91EC-EE7F4C6C9CA4}" type="datetime1">
              <a:rPr lang="cs-CZ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49441-73C7-45D2-8F6C-AC674B0C56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B92EC-A4FF-46C1-B767-2D350BBE0E09}" type="datetime1">
              <a:rPr lang="cs-CZ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C55E-8E55-42C4-9BDE-96BD51E0FD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DA2B-B53F-4597-BF6C-2168D571446F}" type="datetime1">
              <a:rPr lang="cs-CZ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A919-836A-49F4-B19C-C2D5FCE1B9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4FDB8-A85F-44CC-8840-CC90B5A9B55A}" type="datetime1">
              <a:rPr lang="cs-CZ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E4AB-D9F9-4AB7-A389-729211996F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4FE0BB-1BA8-4127-8598-82D862DF9454}" type="datetime1">
              <a:rPr lang="cs-CZ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6D6458-6941-4EC0-9D58-00E4B7419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wmf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zpravy.idnes.cz/bariery-z-betonu-a-oceli-oddeluji-svety-a-jitri-vztahy-presto-rostou-stale-nove-g0y-/zahranicni.aspx?c=A100602_174328_zahranicni_stf" TargetMode="External"/><Relationship Id="rId13" Type="http://schemas.openxmlformats.org/officeDocument/2006/relationships/hyperlink" Target="http://www.verejnenoviny.cz/?cz_evropska-unie-(bank),288" TargetMode="External"/><Relationship Id="rId3" Type="http://schemas.openxmlformats.org/officeDocument/2006/relationships/hyperlink" Target="http://www.dejepis.com/index.php?page=000&amp;kap=001&amp;pod=3" TargetMode="External"/><Relationship Id="rId7" Type="http://schemas.openxmlformats.org/officeDocument/2006/relationships/hyperlink" Target="http://www.lidovky.cz/americke-aerolinky-celi-zalobe-kvuli-utokum-z-11-zari-f9p-/zpravy-svet.aspx?c=A120905_163316_ln_zahranici_jv" TargetMode="External"/><Relationship Id="rId12" Type="http://schemas.openxmlformats.org/officeDocument/2006/relationships/hyperlink" Target="http://tema.novinky.cz/cesko-a-eu" TargetMode="External"/><Relationship Id="rId2" Type="http://schemas.openxmlformats.org/officeDocument/2006/relationships/hyperlink" Target="http://old.chmi.cz/cc/inf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Vznik_a_v%C3%BDvoj_slune%C4%8Dn%C3%AD_soustavy" TargetMode="External"/><Relationship Id="rId11" Type="http://schemas.openxmlformats.org/officeDocument/2006/relationships/hyperlink" Target="http://portal.uur.cz/mezinarodni-souvislosti/uzemne-planovaci-nastroje-na-celostatni-urovni-v-zemich-eu.asp" TargetMode="External"/><Relationship Id="rId5" Type="http://schemas.openxmlformats.org/officeDocument/2006/relationships/hyperlink" Target="http://darwincatholic.blogspot.cz/2013/04/thats-not-evolution.html" TargetMode="External"/><Relationship Id="rId10" Type="http://schemas.openxmlformats.org/officeDocument/2006/relationships/hyperlink" Target="http://zpravy.idnes.cz/hlad-zabije-kazdych-pet-sekund-dite-svetove-lidry-to-nezajima-pts-/zahranicni.aspx?c=A091119_170341_zahranicni_ipl" TargetMode="External"/><Relationship Id="rId4" Type="http://schemas.openxmlformats.org/officeDocument/2006/relationships/hyperlink" Target="http://mapy-kanta.sweb.cz/cru.htm" TargetMode="External"/><Relationship Id="rId9" Type="http://schemas.openxmlformats.org/officeDocument/2006/relationships/hyperlink" Target="http://www.prirodovedci.cz/geograf/clanky/hrozi-zemi-prelidneni" TargetMode="External"/><Relationship Id="rId14" Type="http://schemas.openxmlformats.org/officeDocument/2006/relationships/hyperlink" Target="http://www.portiscio.net/historie-se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0" y="484189"/>
            <a:ext cx="4429124" cy="515926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43.1 Nejnovější dějiny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>
              <a:defRPr/>
            </a:pPr>
            <a:endParaRPr lang="cs-CZ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550"/>
            <a:ext cx="9144000" cy="61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Drahomíra Párová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obrázek 5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38" y="4549775"/>
            <a:ext cx="2978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477738"/>
            <a:ext cx="5792610" cy="3750196"/>
          </a:xfrm>
          <a:prstGeom prst="rect">
            <a:avLst/>
          </a:prstGeom>
        </p:spPr>
      </p:pic>
      <p:pic>
        <p:nvPicPr>
          <p:cNvPr id="1026" name="Picture 2" descr="C:\Users\parova\AppData\Local\Microsoft\Windows\Temporary Internet Files\Content.IE5\GMNN8IOJ\MC900442072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9662"/>
            <a:ext cx="2636543" cy="188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7008"/>
              </p:ext>
            </p:extLst>
          </p:nvPr>
        </p:nvGraphicFramePr>
        <p:xfrm>
          <a:off x="928662" y="1275606"/>
          <a:ext cx="757242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41838"/>
                <a:gridCol w="5730590"/>
              </a:tblGrid>
              <a:tr h="545574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Drahomíra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Párová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err="1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. století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terorismus, EU, euthanasie, demokracie, mír, blízkovýchodní konflikt, válka, časová osa, Severní Korea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moderní dějiny.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0" y="483518"/>
            <a:ext cx="3416866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43.10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ctrTitle"/>
          </p:nvPr>
        </p:nvSpPr>
        <p:spPr>
          <a:xfrm>
            <a:off x="0" y="428610"/>
            <a:ext cx="3341660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43.2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71600" y="127560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84409"/>
            <a:ext cx="5143500" cy="88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85" y="1044773"/>
            <a:ext cx="2909827" cy="221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" y="2747905"/>
            <a:ext cx="4290054" cy="1762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7" y="3453326"/>
            <a:ext cx="4314825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2643747" y="566559"/>
            <a:ext cx="167866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ČASOVÉ OSY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572000" y="583493"/>
            <a:ext cx="404694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 LZE Z ČASOVÝCH OS VYČÍST?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63884" y="1044773"/>
            <a:ext cx="3715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ČEMU ČASOVÉ OSY SLOUŽÍ?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699996" y="4659982"/>
            <a:ext cx="574400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POPIŠ A OKOMENTUJ JEDNOTLIVÉ ČASOVÉ OSY.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0" y="484189"/>
            <a:ext cx="7286644" cy="444487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43.3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40815" y="946016"/>
            <a:ext cx="350833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MEZINÁRODNÍ TERORISMUS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0815" y="3277557"/>
            <a:ext cx="211468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SEVERNÍ KOREA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5" y="1370674"/>
            <a:ext cx="26098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1" y="3724347"/>
            <a:ext cx="18288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940299"/>
            <a:ext cx="1857290" cy="120320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64788" y="3323723"/>
            <a:ext cx="36792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BLÍZKOVÝCHODNÍ KONFLIKT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Nenávist bez konce?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96" y="3149378"/>
            <a:ext cx="3087096" cy="192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parova\AppData\Local\Microsoft\Windows\Temporary Internet Files\Content.IE5\FXTXSDRA\MC90042990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79" y="-12463"/>
            <a:ext cx="1271307" cy="144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16" y="1968320"/>
            <a:ext cx="1993462" cy="118105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 rot="20624890">
            <a:off x="2915816" y="2635592"/>
            <a:ext cx="279435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PŘELIDNĚNÍ PLANETY</a:t>
            </a:r>
          </a:p>
        </p:txBody>
      </p:sp>
      <p:sp>
        <p:nvSpPr>
          <p:cNvPr id="8" name="TextovéPole 7"/>
          <p:cNvSpPr txBox="1"/>
          <p:nvPr/>
        </p:nvSpPr>
        <p:spPr>
          <a:xfrm rot="360394">
            <a:off x="2906669" y="1688258"/>
            <a:ext cx="487184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HLAD ZABIJE KAŽDÝCH 5 SEKUND DÍTĚ!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572000" y="903526"/>
            <a:ext cx="29592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VÁLKA V AFGANISTÁNU</a:t>
            </a:r>
          </a:p>
        </p:txBody>
      </p:sp>
      <p:pic>
        <p:nvPicPr>
          <p:cNvPr id="1027" name="Picture 3" descr="C:\Users\parova\AppData\Local\Microsoft\Windows\Temporary Internet Files\Content.IE5\M5Z12EPQ\MC90043778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48" y="1779455"/>
            <a:ext cx="914400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0" y="500048"/>
            <a:ext cx="4784697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454" y="989315"/>
            <a:ext cx="198644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CESTOVÁNÍ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poznávání planety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93214" y="2859782"/>
            <a:ext cx="2366545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ROZVOJ ČLOVĚKA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více času na sebe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demokracie</a:t>
            </a: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olidarita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spolupráce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63888" y="3333120"/>
            <a:ext cx="249946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OCHRANA PŘÍRODY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15109" y="1405016"/>
            <a:ext cx="265970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VÝZKUM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technika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PC</a:t>
            </a: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telekomunikace</a:t>
            </a: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letectví</a:t>
            </a: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kosmonautika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zdravotnictví </a:t>
            </a: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očkování</a:t>
            </a: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transplantace</a:t>
            </a: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léčba rakoviny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183106" y="574695"/>
            <a:ext cx="441659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MÍR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 2. světové války je ve většině zemí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světa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arova\AppData\Local\Microsoft\Windows\Temporary Internet Files\Content.IE5\GMNN8IOJ\MP9004306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4271"/>
            <a:ext cx="1559551" cy="20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rova\AppData\Local\Microsoft\Windows\Temporary Internet Files\Content.IE5\QZOY6470\MC90043254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842" y="922403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rova\AppData\Local\Microsoft\Windows\Temporary Internet Files\Content.IE5\GMNN8IOJ\MC9003354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342"/>
            <a:ext cx="1045229" cy="93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rova\AppData\Local\Microsoft\Windows\Temporary Internet Files\Content.IE5\FXTXSDRA\MP90028921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29" y="2143497"/>
            <a:ext cx="1213416" cy="93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arova\AppData\Local\Microsoft\Windows\Temporary Internet Files\Content.IE5\M5Z12EPQ\MP90040313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4" y="1572645"/>
            <a:ext cx="1472592" cy="98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arova\AppData\Local\Microsoft\Windows\Temporary Internet Files\Content.IE5\GMNN8IOJ\MP90043934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59946"/>
            <a:ext cx="1712291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arova\AppData\Local\Microsoft\Windows\Temporary Internet Files\Content.IE5\QZOY6470\MP90018516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36" y="3517786"/>
            <a:ext cx="1045059" cy="15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arova\AppData\Local\Microsoft\Windows\Temporary Internet Files\Content.IE5\QZOY6470\MP900255488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81" y="3637348"/>
            <a:ext cx="1341880" cy="145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arova\AppData\Local\Microsoft\Windows\Temporary Internet Files\Content.IE5\FXTXSDRA\MP900385202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01" y="1298722"/>
            <a:ext cx="644623" cy="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702692"/>
            <a:ext cx="546318" cy="53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0" y="428610"/>
            <a:ext cx="4497359" cy="515926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74916"/>
            <a:ext cx="3657600" cy="3596640"/>
          </a:xfrm>
          <a:prstGeom prst="rect">
            <a:avLst/>
          </a:prstGeom>
        </p:spPr>
      </p:pic>
      <p:pic>
        <p:nvPicPr>
          <p:cNvPr id="2051" name="Picture 3" descr="C:\Users\parova\AppData\Local\Microsoft\Windows\Temporary Internet Files\Content.IE5\FXTXSDRA\MP90039940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9408"/>
            <a:ext cx="1650435" cy="13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012160" y="554401"/>
            <a:ext cx="2871299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Evropská unie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Které státy patří do EU?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 symbolizuje vlajka EU?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Jaká je hymna EU?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Jmenuj měnu EU.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93253"/>
            <a:ext cx="2600329" cy="14561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2157570"/>
            <a:ext cx="2260199" cy="163487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263643" y="4052560"/>
            <a:ext cx="43611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 v současné době EU nějaké problémy?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268922" y="4656222"/>
            <a:ext cx="581665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Napiš úvahu na téma soužití národnostních menšin v EU.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0" y="357172"/>
            <a:ext cx="4784696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91556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Pacientka Eva trpěla nevyléčitelnou nemocí, která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jí způsobovala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nejenom nesnesitelné bolesti, ale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stejně tak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jí znemožňovala pohyb. Jelikož hospitalizace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by byla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zbytečná, byla Eva propuštěna do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domácího ošetřování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což ve skutečnosti znamenalo, že 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ni pečoval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její manžel Adam, se kterým byla více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než čtyřicet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sedm let vdaná.</a:t>
            </a:r>
          </a:p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Bolesti Evy narůstaly a spolu s nimi i soucit,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který pociťoval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Adam. Přesto žádosti Evy o to, aby její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utrpení zkrátil, odmítal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Avšak pak prožila jeden zvlášť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těžký záchvat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bolesti a znovu požádala svého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manžela o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zkrácení utrpení, uchopil Adam jeden z polštářů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 v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slzách Evu udusil.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95936" y="515456"/>
            <a:ext cx="514806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DISKUTUJTE NA TÉMA „EUTHANASIE“.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0" y="428610"/>
            <a:ext cx="8858280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43.7 CLIL   CONTEMPORARY HISTORY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</a:t>
            </a:r>
            <a:r>
              <a:rPr lang="cs-CZ" sz="16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</a:p>
          <a:p>
            <a:pPr>
              <a:defRPr/>
            </a:pPr>
            <a:endParaRPr lang="cs-CZ"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5" y="1851670"/>
            <a:ext cx="4005064" cy="300379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51670"/>
            <a:ext cx="4003200" cy="30024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6635" y="1064518"/>
            <a:ext cx="408316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Describe the history of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rot="1345254">
            <a:off x="7072344" y="1651615"/>
            <a:ext cx="185358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…and </a:t>
            </a:r>
            <a:r>
              <a:rPr lang="cs-CZ" sz="20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000" b="1" smtClean="0">
                <a:latin typeface="Times New Roman" pitchFamily="18" charset="0"/>
                <a:cs typeface="Times New Roman" pitchFamily="18" charset="0"/>
              </a:rPr>
              <a:t>resent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3563938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43.8 Test znalostí</a:t>
            </a:r>
          </a:p>
        </p:txBody>
      </p:sp>
      <p:sp>
        <p:nvSpPr>
          <p:cNvPr id="29698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  <a:cs typeface="Times New Roman" pitchFamily="18" charset="0"/>
            </a:endParaRPr>
          </a:p>
          <a:p>
            <a:endParaRPr lang="cs-CZ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7092950" y="1203325"/>
            <a:ext cx="1439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879079"/>
              </p:ext>
            </p:extLst>
          </p:nvPr>
        </p:nvGraphicFramePr>
        <p:xfrm>
          <a:off x="462216" y="1408243"/>
          <a:ext cx="6060487" cy="315424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2915137"/>
                <a:gridCol w="3145350"/>
              </a:tblGrid>
              <a:tr h="1569280">
                <a:tc>
                  <a:txBody>
                    <a:bodyPr/>
                    <a:lstStyle/>
                    <a:p>
                      <a:pPr marL="228600" indent="-228600" algn="just">
                        <a:spcAft>
                          <a:spcPts val="400"/>
                        </a:spcAft>
                        <a:buAutoNum type="arabicPeriod"/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Terorismus</a:t>
                      </a:r>
                      <a:r>
                        <a:rPr lang="cs-CZ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je?</a:t>
                      </a:r>
                    </a:p>
                    <a:p>
                      <a:pPr marL="0" indent="0" algn="just">
                        <a:spcAft>
                          <a:spcPts val="400"/>
                        </a:spcAft>
                        <a:buNone/>
                      </a:pPr>
                      <a:endParaRPr lang="cs-CZ" sz="12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>
                        <a:spcAft>
                          <a:spcPts val="400"/>
                        </a:spcAft>
                        <a:buNone/>
                      </a:pPr>
                      <a:r>
                        <a:rPr lang="cs-CZ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a/ použití násilí k dosažení politických cílů</a:t>
                      </a:r>
                    </a:p>
                    <a:p>
                      <a:pPr marL="0" indent="0" algn="just">
                        <a:spcAft>
                          <a:spcPts val="400"/>
                        </a:spcAft>
                        <a:buNone/>
                      </a:pPr>
                      <a:r>
                        <a:rPr lang="cs-CZ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b/ kompletní zpravodajský servis</a:t>
                      </a:r>
                    </a:p>
                    <a:p>
                      <a:pPr marL="0" indent="0" algn="just">
                        <a:spcAft>
                          <a:spcPts val="400"/>
                        </a:spcAft>
                        <a:buNone/>
                      </a:pPr>
                      <a:r>
                        <a:rPr lang="cs-CZ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c/ přírodní katastrofa</a:t>
                      </a:r>
                    </a:p>
                    <a:p>
                      <a:pPr marL="0" indent="0" algn="just">
                        <a:spcAft>
                          <a:spcPts val="400"/>
                        </a:spcAft>
                        <a:buNone/>
                      </a:pPr>
                      <a:r>
                        <a:rPr lang="cs-CZ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d/ devalvace měny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Evropská unie sídlí v?</a:t>
                      </a:r>
                    </a:p>
                    <a:p>
                      <a:pPr marL="342900" indent="-342900" algn="just"/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a/ Bruselu</a:t>
                      </a:r>
                    </a:p>
                    <a:p>
                      <a:pPr marL="342900" indent="-342900" algn="just"/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b/ Paříži</a:t>
                      </a:r>
                    </a:p>
                    <a:p>
                      <a:pPr marL="342900" indent="-342900" algn="just"/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c/ Maastrichtu</a:t>
                      </a:r>
                    </a:p>
                    <a:p>
                      <a:pPr marL="342900" indent="-342900" algn="just"/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Praze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5037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400"/>
                        </a:spcAft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Blízkovýchodní konflikt se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týká? </a:t>
                      </a:r>
                    </a:p>
                    <a:p>
                      <a:pPr marL="342900" indent="-342900" algn="just">
                        <a:spcAft>
                          <a:spcPts val="400"/>
                        </a:spcAft>
                        <a:buNone/>
                      </a:pP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spcAft>
                          <a:spcPts val="400"/>
                        </a:spcAft>
                        <a:buNone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a/ Saudské Arábie a Jemenu</a:t>
                      </a:r>
                    </a:p>
                    <a:p>
                      <a:pPr marL="342900" indent="-342900" algn="just">
                        <a:spcAft>
                          <a:spcPts val="400"/>
                        </a:spcAft>
                        <a:buNone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b/ Egypta a </a:t>
                      </a:r>
                      <a:r>
                        <a:rPr lang="cs-CZ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Lýbie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spcAft>
                          <a:spcPts val="400"/>
                        </a:spcAft>
                        <a:buNone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c/ Izraele a arabských států</a:t>
                      </a:r>
                    </a:p>
                    <a:p>
                      <a:pPr marL="342900" indent="-342900" algn="just">
                        <a:spcAft>
                          <a:spcPts val="400"/>
                        </a:spcAft>
                        <a:buNone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Latinské Ameriky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 O IT technologiích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můžeme hovořit od?</a:t>
                      </a:r>
                    </a:p>
                    <a:p>
                      <a:pPr algn="just"/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a/ 70. let  20. století</a:t>
                      </a:r>
                    </a:p>
                    <a:p>
                      <a:pPr algn="just"/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b/ 80. let  20. století</a:t>
                      </a:r>
                    </a:p>
                    <a:p>
                      <a:pPr algn="just"/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c/ 90. let 20. století</a:t>
                      </a:r>
                    </a:p>
                    <a:p>
                      <a:pPr algn="just"/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od 1. desetiletí 21. století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596188" y="1419225"/>
            <a:ext cx="504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753268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5720" y="1071552"/>
            <a:ext cx="8358246" cy="3857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Font typeface="+mj-lt"/>
              <a:buAutoNum type="arabicPeriod"/>
            </a:pP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Prkan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F., Mikeska T., Parkanová M., Dějepis 9 učebnice pro základní školy a víceletá gymnázia, nakladatelství Fraus 2011, 1. vydání, ISBN 978-80-7238-694-9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Mandelová H., Kunstová E., Pařízková I., Dějiny 20. století, nakladatelství dialog 2005, 2. upravené vydání, ISBN 80-86-761-23-1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2"/>
              </a:rPr>
              <a:t>old.chmi.cz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2"/>
              </a:rPr>
              <a:t>cc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2"/>
              </a:rPr>
              <a:t>inf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č.1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www.dejepis.com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index.php?page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=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000&amp;kap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=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001&amp;pod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=3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mapy-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kanta.sweb.cz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cru.htm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darwincatholic.blogspot.cz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/2013/04/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thats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-not-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evolution.html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cs.wikipedia.org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/wiki/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Vznik_a_v%C3%BDvoj_slune%C4%8Dn%C3%AD_soustavy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7"/>
              </a:rPr>
              <a:t>www.lidovky.cz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7"/>
              </a:rPr>
              <a:t>americke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-aerolinky-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7"/>
              </a:rPr>
              <a:t>celi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7"/>
              </a:rPr>
              <a:t>zalobe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7"/>
              </a:rPr>
              <a:t>kvuli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7"/>
              </a:rPr>
              <a:t>utokum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-z-11-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7"/>
              </a:rPr>
              <a:t>zari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7"/>
              </a:rPr>
              <a:t>f9p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-/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zpravy-svet.aspx?c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=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A120905_163316_ln_zahranici_jv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  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č.3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8"/>
              </a:rPr>
              <a:t>zpravy.idnes.cz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8"/>
              </a:rPr>
              <a:t>/bariery-z-betonu-a-oceli-oddeluji-svety-a-jitri-vztahy-presto-rostou-stale-nove-g0y-/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zahranicni.aspx?c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=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A100602_174328_zahranicni_stf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č.3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www.prirodovedci.cz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/geograf/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clanky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hrozi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-zemi-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prelidneni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č.3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0"/>
              </a:rPr>
              <a:t>zpravy.idnes.cz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0"/>
              </a:rPr>
              <a:t>/hlad-zabije-kazdych-pet-sekund-dite-svetove-lidry-to-nezajima-pts-/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zahranicni.aspx?c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=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A091119_170341_zahranicni_ipl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č.3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portal.uur.cz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mezinarodni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-souvislosti/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uzemne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planovaci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nastroje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-na-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celostatni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urovni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-v-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zemich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eu.asp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tema.novinky.cz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cesko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-a-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eu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3"/>
              </a:rPr>
              <a:t>www.verejnenoviny.cz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/?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  <a:hlinkClick r:id="rId13"/>
              </a:rPr>
              <a:t>cz_evropska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-unie-(bank),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288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č.5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4"/>
              </a:rPr>
              <a:t>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www.portiscio.net/historie-seo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č.7)</a:t>
            </a:r>
          </a:p>
          <a:p>
            <a:pPr marL="228600" indent="-228600">
              <a:buFont typeface="+mj-lt"/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500048"/>
            <a:ext cx="4857752" cy="594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3573</TotalTime>
  <Words>918</Words>
  <Application>Microsoft Office PowerPoint</Application>
  <PresentationFormat>Předvádění na obrazovce (16:9)</PresentationFormat>
  <Paragraphs>141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43.1 Nejnovější dějiny</vt:lpstr>
      <vt:lpstr>43.2 Co již víme?</vt:lpstr>
      <vt:lpstr>43.3 Jaké si řekneme nové termíny a názvy?</vt:lpstr>
      <vt:lpstr>43.4 Co si řekneme nového?</vt:lpstr>
      <vt:lpstr>43.5 Procvičení a příklady</vt:lpstr>
      <vt:lpstr>43.6 Něco navíc pro šikovné</vt:lpstr>
      <vt:lpstr>43.7 CLIL   CONTEMPORARY HISTORY</vt:lpstr>
      <vt:lpstr>43.8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323</cp:revision>
  <dcterms:created xsi:type="dcterms:W3CDTF">2010-10-18T18:21:56Z</dcterms:created>
  <dcterms:modified xsi:type="dcterms:W3CDTF">2013-05-26T15:36:02Z</dcterms:modified>
</cp:coreProperties>
</file>