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70" r:id="rId8"/>
    <p:sldId id="263" r:id="rId9"/>
    <p:sldId id="268" r:id="rId10"/>
    <p:sldId id="269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B0DE"/>
    <a:srgbClr val="DCB2D6"/>
    <a:srgbClr val="008000"/>
    <a:srgbClr val="A8D197"/>
    <a:srgbClr val="A5D7C4"/>
    <a:srgbClr val="CCFFCC"/>
    <a:srgbClr val="99EBE1"/>
    <a:srgbClr val="FFCCFF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6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6B8C78-C776-4C57-B4B7-057BDF702B41}" type="datetimeFigureOut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AA6862-221E-42F2-B560-B73CCDF425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625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79AB0F-ED67-4AA4-9EBD-DC232440CC26}" type="datetimeFigureOut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85E892-F604-4BB6-8033-9AB429579F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2606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20E96-9C1C-4D90-915F-93CE1AAD56E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B2A02-269F-4260-AF7E-E3FCC17465D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9399A-6637-4A3A-A760-5AC4A8FE1F0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BF681-F3C2-4616-9EB9-43C25E78BCF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EC895-E3F3-4A3B-9027-A9351E0D5A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E118F-D27A-47D3-AA7A-0AFF60D31A6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7523C-4B0D-4B45-A973-AC6768A897C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A7DD-00D5-4DFD-B212-6B92D920F042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FC42-1A60-4049-A4CE-B55E1011F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37B9-920B-4688-804E-1DA19C873DA4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A9CF-EE77-4723-A356-87140ABDA2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170-F47F-4071-91F9-F1F7845FB921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4604-92CC-425F-80CB-8AC0AF5F9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2052-20E7-4BB1-ADDC-8C87525B2972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5A83-481A-43FF-81A9-25DE1B34A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FD4E-DE1B-4EE4-B648-12C54E494C98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C41B-3BD6-4380-9DC2-C618A1294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CEDB-4AAC-40E5-A229-B2D5578CBC03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D968-B307-470B-BF8E-9529487C6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2E86-9C76-467A-AB50-188DCF6F48DD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B617-BF08-461A-9FD7-63410D26DE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C5ED-E04B-469E-91EC-EE7F4C6C9CA4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9441-73C7-45D2-8F6C-AC674B0C5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92EC-A4FF-46C1-B767-2D350BBE0E09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C55E-8E55-42C4-9BDE-96BD51E0FD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DA2B-B53F-4597-BF6C-2168D571446F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A919-836A-49F4-B19C-C2D5FCE1B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FDB8-A85F-44CC-8840-CC90B5A9B55A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E4AB-D9F9-4AB7-A389-729211996F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FE0BB-1BA8-4127-8598-82D862DF9454}" type="datetime1">
              <a:rPr lang="cs-CZ"/>
              <a:pPr>
                <a:defRPr/>
              </a:pPr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6D6458-6941-4EC0-9D58-00E4B7419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ibliotecavirtual.diba.cat/es/cinema/avui_fa/auguste-lumier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y3-8cn_Bs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CiderHouseRules.jpg" TargetMode="External"/><Relationship Id="rId13" Type="http://schemas.openxmlformats.org/officeDocument/2006/relationships/hyperlink" Target="http://rodinne-domy.bydleniprokazdeho.cz/architekti-projektanti-a-inzenyrske-sluzby/moderni-architektura-ve-svete-xii.-opera-v-sydney.php" TargetMode="External"/><Relationship Id="rId3" Type="http://schemas.openxmlformats.org/officeDocument/2006/relationships/hyperlink" Target="http://www.oocities.org/hollywood/academy/9657/Esprit03.html" TargetMode="External"/><Relationship Id="rId7" Type="http://schemas.openxmlformats.org/officeDocument/2006/relationships/hyperlink" Target="http://www.youtube.com/watch?v=ty3-8cn_Bs8" TargetMode="External"/><Relationship Id="rId12" Type="http://schemas.openxmlformats.org/officeDocument/2006/relationships/hyperlink" Target="http://www.lidovky.cz/Foto.aspx?r=ln_kultura&amp;foto1=WOK4674d9_mo_yan.jpg" TargetMode="External"/><Relationship Id="rId2" Type="http://schemas.openxmlformats.org/officeDocument/2006/relationships/hyperlink" Target="http://jrwoodward.net/category/hollywoo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ss-l-e-sss.blog.cz/0910/chodnik-slavy-hollywood" TargetMode="External"/><Relationship Id="rId11" Type="http://schemas.openxmlformats.org/officeDocument/2006/relationships/hyperlink" Target="http://aktualne.centrum.cz/kultura/umeni/clanek.phtml?id=679366" TargetMode="External"/><Relationship Id="rId5" Type="http://schemas.openxmlformats.org/officeDocument/2006/relationships/hyperlink" Target="http://simpsons.wikia.com/wiki/Universal_Studios" TargetMode="External"/><Relationship Id="rId15" Type="http://schemas.openxmlformats.org/officeDocument/2006/relationships/hyperlink" Target="http://aktualne.centrum.cz/kultura/umeni/clanek.phtml?id=369461" TargetMode="External"/><Relationship Id="rId10" Type="http://schemas.openxmlformats.org/officeDocument/2006/relationships/hyperlink" Target="http://borovicka.blog.idnes.cz/c/294389/Vaclav-Klaus-se-opet-myli.html" TargetMode="External"/><Relationship Id="rId4" Type="http://schemas.openxmlformats.org/officeDocument/2006/relationships/hyperlink" Target="http://www.christophechoo.com/market-hollywood-hills-mt-olympus-laurel-canyon-runyan-canyon-areas-los-angeles-california-90046-market-updates-90day-market-update-statistics-homes-condominiums-sale-sold-hollywood-hills-mt-oly-41/" TargetMode="External"/><Relationship Id="rId9" Type="http://schemas.openxmlformats.org/officeDocument/2006/relationships/hyperlink" Target="http://ciderhouserulesjohnirving.blogspot.cz/2010/04/film-review-of-cider-house-rules-by.html" TargetMode="External"/><Relationship Id="rId14" Type="http://schemas.openxmlformats.org/officeDocument/2006/relationships/hyperlink" Target="http://rodinne-domy.bydleniprokazdeho.cz/architekti-projektanti-a-inzenyrske-sluzby/moderni-architektura-ve-svete-vi.-burj-al-arab-v-dubaj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84189"/>
            <a:ext cx="4429124" cy="515926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42.1  Kultura 20. 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století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>
              <a:defRPr/>
            </a:pPr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Drahomíra Párová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4549775"/>
            <a:ext cx="297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942536"/>
            <a:ext cx="6248672" cy="335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26991"/>
              </p:ext>
            </p:extLst>
          </p:nvPr>
        </p:nvGraphicFramePr>
        <p:xfrm>
          <a:off x="928662" y="1275606"/>
          <a:ext cx="757242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41838"/>
                <a:gridCol w="5730590"/>
              </a:tblGrid>
              <a:tr h="545574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Drahomíra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Párová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Film,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ultura, architektura, literatura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kulturu 20.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století.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483518"/>
            <a:ext cx="3416866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334166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35126"/>
            <a:ext cx="2075015" cy="271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1767"/>
            <a:ext cx="19240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5148064" y="699542"/>
            <a:ext cx="377379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PRVNÍ FILMOVÍ TVŮRCI</a:t>
            </a:r>
          </a:p>
          <a:p>
            <a:pPr algn="ctr"/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AUGUSTE a LOUIS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LUMIERE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6792643" y="1650498"/>
            <a:ext cx="484632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44943" y="2873783"/>
            <a:ext cx="25732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PRVNÍ FILM r. 1895</a:t>
            </a:r>
          </a:p>
        </p:txBody>
      </p:sp>
      <p:sp>
        <p:nvSpPr>
          <p:cNvPr id="7" name="Tlačítko akce: Video 6">
            <a:hlinkClick r:id="rId5" action="ppaction://program" highlightClick="1"/>
          </p:cNvPr>
          <p:cNvSpPr/>
          <p:nvPr/>
        </p:nvSpPr>
        <p:spPr>
          <a:xfrm>
            <a:off x="6614516" y="3723878"/>
            <a:ext cx="1042416" cy="1042416"/>
          </a:xfrm>
          <a:prstGeom prst="actionButtonMovi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84189"/>
            <a:ext cx="7286644" cy="444487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 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16416" y="4587974"/>
            <a:ext cx="58702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FILM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1162" y="1022595"/>
            <a:ext cx="2371162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ARCHITEKTURA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SECESE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IMPERIALISMUS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EXPRESIONISMUS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AMERIKANISMUS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KONSTRUKTIVISMUS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PURISMUS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RACIONALISMUS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MRAKODRAPY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SOCIALISTICKÝ REALISMUS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KORPORATIVISMUS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BRUTALISMUS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STRUKTURALISMUS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REGIONALISMUS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POSTMODERNISMUS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TECHNOISMUS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NEORACIONALISMUS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DEKONSTRUKTIVISMUS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EKOISMUS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METARACIONALISMUS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43808" y="1022594"/>
            <a:ext cx="2681953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LITERATURA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ERNEST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HEMINGWAY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ALBERT 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CAMUS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ANATOLE FRANCE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GABRIEL GARCIA MARQUEZ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RUDIARD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KIPLING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BORIS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LEONIDOVIČ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PASTERNAK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WLADYSLAW </a:t>
            </a:r>
            <a:r>
              <a:rPr lang="cs-CZ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REYMONT</a:t>
            </a:r>
            <a:endParaRPr lang="cs-CZ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ROMAIN ROLLAND</a:t>
            </a:r>
          </a:p>
          <a:p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BERTRAND RUSSELL</a:t>
            </a:r>
          </a:p>
          <a:p>
            <a:r>
              <a:rPr lang="cs-CZ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PAER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LAGERKVIST</a:t>
            </a:r>
            <a:endParaRPr lang="cs-CZ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SALMA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LAGERLOFOVÁ</a:t>
            </a:r>
            <a:endParaRPr lang="cs-CZ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EUGENE </a:t>
            </a:r>
            <a:r>
              <a:rPr lang="cs-CZ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ONEILL</a:t>
            </a:r>
            <a:endParaRPr lang="cs-CZ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ORHAN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PAMUK</a:t>
            </a:r>
            <a:endParaRPr lang="cs-CZ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DTEREK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WALSKOT</a:t>
            </a:r>
            <a:endParaRPr lang="cs-CZ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PATRICK </a:t>
            </a:r>
            <a:r>
              <a:rPr lang="cs-CZ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WHITA</a:t>
            </a:r>
            <a:endParaRPr lang="cs-CZ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rova\AppData\Local\Microsoft\Windows\Temporary Internet Files\Content.IE5\0RMUZ5BN\MP9004423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31" y="2768509"/>
            <a:ext cx="1354460" cy="196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660232" y="1046627"/>
            <a:ext cx="2182457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FILM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1970 Generál Patton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1971 Francouzská spojka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1980 Obyčejní lidé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1982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Gandhí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1983 Cena za něžnost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1984 Amadeus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1985 Vzpomínky na Afriku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1986 Četa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1988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Mann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1989 Řidič slečny Daisy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1990 Tanec s vlky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1991 Mlčení jehňátek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1996 Anglický pacient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1997 Titanic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1998 Zamilovaný Shakespeare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1999 Americká krása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 Králova řeč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 Umělec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Argo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parova\AppData\Local\Microsoft\Windows\Temporary Internet Files\Content.IE5\0RMUZ5BN\MP90043082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3478"/>
            <a:ext cx="1682851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rova\AppData\Local\Microsoft\Windows\Temporary Internet Files\Content.IE5\NKGQGJZK\MP90017851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34" y="872237"/>
            <a:ext cx="1252736" cy="7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500048"/>
            <a:ext cx="4784697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 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347614"/>
            <a:ext cx="885698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Hollywood city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čtvrť města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Angeles, která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leží na severozápad od středu města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Downtownu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Jeho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filmová a kulturní identita je tak proslulá, že slovo „Hollywood“ se často používá jako označení celého amerického filmového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televizního průmyslu. Ačkoli je dnes většina filmového průmyslu rozmístěna v okolních oblastech jako jsou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Burbank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Westside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podpůrné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 technické služby (jako filmový střih, filmové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efekty,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postprodukce, osvětlovači) zůstávají v Hollywoodu.</a:t>
            </a:r>
          </a:p>
          <a:p>
            <a:pPr algn="just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Mnoho historických kin v Hollywoodu se stalo místem konání hlavních filmových premiér a hostí udělování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cen Akademie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filmového umění 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věd, tj.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Oscar. Tato čtvrť je také oblíbeným cílem turistů, centrem nočního života a nachází se zde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hollywoodský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chodník slávy (anglicky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Hollywood </a:t>
            </a:r>
            <a:r>
              <a:rPr lang="cs-CZ" sz="1200" i="1" dirty="0" err="1">
                <a:latin typeface="Times New Roman" pitchFamily="18" charset="0"/>
                <a:cs typeface="Times New Roman" pitchFamily="18" charset="0"/>
              </a:rPr>
              <a:t>Walk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i="1" dirty="0" err="1">
                <a:latin typeface="Times New Roman" pitchFamily="18" charset="0"/>
                <a:cs typeface="Times New Roman" pitchFamily="18" charset="0"/>
              </a:rPr>
              <a:t>Fame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) či známé Universal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Studios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Hollywood,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kde jsou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atrakce inspirované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filmy jako King Kong, Mumie, Jurský park, Terminátor 2 nebo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Shrek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Dnes nemá Hollywood žádnou oficiální hranici (neboť Los Angeles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není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oficiální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čtvrtí).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72" y="3174871"/>
            <a:ext cx="1901775" cy="14193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50294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94484"/>
            <a:ext cx="2466975" cy="165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4497359" cy="515926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 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1447" y="1779662"/>
            <a:ext cx="8721105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Pravidla moštárny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(1999)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Scénář - John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Irving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Režie -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Lasse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Hallström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Hlavní role -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Tobey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Maguire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Charlize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Theron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Delroy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Lindo, Paul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Rudd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Michael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Caine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Tento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film se po uvedení stal velmi úspěšným a to zejména proto, že scénář k němu napsal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sám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Irving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K úspěchu přispěl i fakt, že režie se ujal zkušený odborník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Lasse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Hallström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Dalším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důvodem je pravděpodobně to, že byla pro film ponechána jen hlavní zápletka, 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jména postav a prostředí. Při psaní scénáře původní verzi své knihy téměř radikálně změnil.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Úplně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vynechal jednu z hlavních postav, dívku ze sirotčince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Melony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a věnoval se jen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hlavní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dějové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linii vztahu mezi dr.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Larchem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 jeho svěřencem, sirotkem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Homerem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Wellsem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lačítko akce: Video 2">
            <a:hlinkClick r:id="rId3" action="ppaction://program" highlightClick="1"/>
          </p:cNvPr>
          <p:cNvSpPr/>
          <p:nvPr/>
        </p:nvSpPr>
        <p:spPr>
          <a:xfrm>
            <a:off x="8028384" y="1275606"/>
            <a:ext cx="1042416" cy="683822"/>
          </a:xfrm>
          <a:prstGeom prst="actionButtonMovi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6011"/>
            <a:ext cx="1524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5220"/>
            <a:ext cx="201622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0" y="357172"/>
            <a:ext cx="4784696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 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946696"/>
            <a:ext cx="885698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Nobelova cena za literaturu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je jednou z pěti Nobelových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cen udělovanou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dle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Nobelovy závěti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„za nejvýznačnější literární dílo v ideálním směru“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Jediným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Čechem, jemuž byla Nobelova cena za literaturu udělena, je Jaroslav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Seifert.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7079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56723"/>
            <a:ext cx="2628900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40007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77913"/>
            <a:ext cx="8229600" cy="33940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Modern architecture is generally characterized by simplification of form and an absence of applied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decoration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Describe what is interesting about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modern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architecture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0" y="-3077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484188"/>
            <a:ext cx="565212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CLIL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Modern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architecture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35646"/>
            <a:ext cx="3103142" cy="209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77" y="2424656"/>
            <a:ext cx="1905000" cy="206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4657"/>
            <a:ext cx="3135238" cy="206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8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563938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 8 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  <a:cs typeface="Times New Roman" pitchFamily="18" charset="0"/>
            </a:endParaRPr>
          </a:p>
          <a:p>
            <a:endParaRPr lang="cs-CZ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93990"/>
              </p:ext>
            </p:extLst>
          </p:nvPr>
        </p:nvGraphicFramePr>
        <p:xfrm>
          <a:off x="714348" y="1214428"/>
          <a:ext cx="6336704" cy="362966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cs-CZ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Základy</a:t>
                      </a:r>
                      <a:r>
                        <a:rPr lang="cs-CZ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kultury 20. století se přesunuly </a:t>
                      </a:r>
                      <a:r>
                        <a:rPr lang="cs-CZ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do?</a:t>
                      </a:r>
                      <a:endParaRPr lang="cs-CZ" sz="16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cs-CZ" sz="105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just">
                        <a:spcAft>
                          <a:spcPts val="400"/>
                        </a:spcAft>
                        <a:buAutoNum type="alphaLcParenR"/>
                      </a:pPr>
                      <a:r>
                        <a:rPr lang="cs-CZ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Evropy</a:t>
                      </a:r>
                    </a:p>
                    <a:p>
                      <a:pPr marL="228600" indent="-228600" algn="just">
                        <a:spcAft>
                          <a:spcPts val="400"/>
                        </a:spcAft>
                        <a:buAutoNum type="alphaLcParenR"/>
                      </a:pPr>
                      <a:r>
                        <a:rPr lang="cs-CZ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</a:p>
                    <a:p>
                      <a:pPr marL="228600" indent="-228600" algn="just">
                        <a:spcAft>
                          <a:spcPts val="400"/>
                        </a:spcAft>
                        <a:buAutoNum type="alphaLcParenR"/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Asie</a:t>
                      </a:r>
                    </a:p>
                    <a:p>
                      <a:pPr marL="228600" indent="-228600" algn="just">
                        <a:spcAft>
                          <a:spcPts val="400"/>
                        </a:spcAft>
                        <a:buAutoNum type="alphaLcParenR"/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Afriky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Centrem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filmového průmyslu se 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stal?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AutoNum type="arabicPeriod" startAt="3"/>
                      </a:pPr>
                      <a:endParaRPr lang="cs-CZ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Barrandov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Sorbona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Milano</a:t>
                      </a:r>
                    </a:p>
                    <a:p>
                      <a:pPr marL="342900" indent="-342900" algn="just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Hollywood</a:t>
                      </a:r>
                    </a:p>
                    <a:p>
                      <a:pPr marL="342900" indent="-342900" algn="just"/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Ve 20. století se nejvíce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rozvíjel?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filmový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průmysl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spcAft>
                          <a:spcPts val="400"/>
                        </a:spcAft>
                        <a:buAutoNum type="alphaLcParenR" startAt="2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literatura</a:t>
                      </a:r>
                    </a:p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c)      poetismus</a:t>
                      </a:r>
                    </a:p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d)     drama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K představitelům literatury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20.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století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nepatří?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E.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Hemingway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J.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Irving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H.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Balzac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P .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Coelho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cs-CZ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5720" y="1071552"/>
            <a:ext cx="8358246" cy="3857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Font typeface="+mj-lt"/>
              <a:buAutoNum type="arabicPeriod"/>
            </a:pP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Prkan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F., Mikeska T., Parkanová M., Dějepis 9 učebnice pro základní školy a víceletá gymnázia, nakladatelství Fraus 2011, 1. vydání, ISBN 978-80-7238-694-9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Mandelová H., Kunstová E., Pařízková I., Dějiny 20. století, nakladatelství dialog 2005, 2. upravené vydání, ISBN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80-86-761-23-1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2"/>
              </a:rPr>
              <a:t>jrwoodward.net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2"/>
              </a:rPr>
              <a:t>category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2"/>
              </a:rPr>
              <a:t>hollywood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www.oocities.org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hollywood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academy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/9657/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Esprit03.html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4"/>
              </a:rPr>
              <a:t>www.christophechoo.com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/market-hollywood-hills-mt-olympus-laurel-canyon-runyan-canyon-areas-los-angeles-california-90046-market-updates-90day-market-update-statistics-homes-condominiums-sale-sold-hollywood-hills-mt-oly-41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č. 4)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simpsons.wikia.com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/wiki/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Universal_Studios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 4.)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sss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-l-e-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sss.blog.cz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/0910/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chodnik-slavy-hollywood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č.4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www.youtube.com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watch?v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=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ty3-8cn_Bs8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en.wikipedia.org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/wiki/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File:CiderHouseRules.jpg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ciderhouserulesjohnirving.blogspot.cz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/2010/04/film-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review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of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cider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-house-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rules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by.html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borovicka.blog.idnes.cz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/c/294389/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Vaclav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-Klaus-se-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opet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myli.html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č.6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1"/>
              </a:rPr>
              <a:t>aktualne.centrum.cz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/kultura/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1"/>
              </a:rPr>
              <a:t>umeni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1"/>
              </a:rPr>
              <a:t>clanek.phtml?id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=679366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č.6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2"/>
              </a:rPr>
              <a:t>www.lidovky.cz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2"/>
              </a:rPr>
              <a:t>Foto.aspx?r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=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2"/>
              </a:rPr>
              <a:t>ln_kultura&amp;foto1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=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2"/>
              </a:rPr>
              <a:t>WOK4674d9_mo_yan.jpg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č.6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://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3"/>
              </a:rPr>
              <a:t>rodinne-domy.bydleniprokazdeho.cz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/architekti-projektanti-a-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3"/>
              </a:rPr>
              <a:t>inzenyrske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3"/>
              </a:rPr>
              <a:t>sluzby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3"/>
              </a:rPr>
              <a:t>moderni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-architektura-ve-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3"/>
              </a:rPr>
              <a:t>svete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3"/>
              </a:rPr>
              <a:t>xii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.-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opera-v-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sydney.php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č.7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4"/>
              </a:rPr>
              <a:t>rodinne-domy.bydleniprokazdeho.cz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/architekti-projektanti-a-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4"/>
              </a:rPr>
              <a:t>inzenyrske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4"/>
              </a:rPr>
              <a:t>sluzby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4"/>
              </a:rPr>
              <a:t>moderni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-architektura-ve-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4"/>
              </a:rPr>
              <a:t>svete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4"/>
              </a:rPr>
              <a:t>vi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.-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burj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-al-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arab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-v-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dubaji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č.7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aktualne.centrum.cz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/kultura/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umeni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clanek.phtml?id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=369461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č.7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00048"/>
            <a:ext cx="4857752" cy="594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1114</Words>
  <Application>Microsoft Office PowerPoint</Application>
  <PresentationFormat>Předvádění na obrazovce (16:9)</PresentationFormat>
  <Paragraphs>177</Paragraphs>
  <Slides>10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42.1  Kultura 20. století</vt:lpstr>
      <vt:lpstr>42.2 Co již víme?</vt:lpstr>
      <vt:lpstr>42. 3 Jaké si řekneme nové termíny a názvy?</vt:lpstr>
      <vt:lpstr>42. 4 Co si řekneme nového?</vt:lpstr>
      <vt:lpstr>42. 5 Procvičení a příklady</vt:lpstr>
      <vt:lpstr>42. 6 Něco navíc pro šikovné</vt:lpstr>
      <vt:lpstr>Elektronická  učebnice - II. stupeň                 Základní škola Děčín VI, Na Stráni 879/2  – příspěvková organizace                                                           History </vt:lpstr>
      <vt:lpstr>42. 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305</cp:revision>
  <dcterms:created xsi:type="dcterms:W3CDTF">2010-10-18T18:21:56Z</dcterms:created>
  <dcterms:modified xsi:type="dcterms:W3CDTF">2013-05-12T15:29:04Z</dcterms:modified>
</cp:coreProperties>
</file>