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8" r:id="rId10"/>
    <p:sldId id="269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B0DE"/>
    <a:srgbClr val="DCB2D6"/>
    <a:srgbClr val="008000"/>
    <a:srgbClr val="A8D197"/>
    <a:srgbClr val="A5D7C4"/>
    <a:srgbClr val="CCFFCC"/>
    <a:srgbClr val="99EBE1"/>
    <a:srgbClr val="FFCC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6B8C78-C776-4C57-B4B7-057BDF702B41}" type="datetimeFigureOut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AA6862-221E-42F2-B560-B73CCDF42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2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79AB0F-ED67-4AA4-9EBD-DC232440CC26}" type="datetimeFigureOut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5E892-F604-4BB6-8033-9AB429579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606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220E96-9C1C-4D90-915F-93CE1AAD56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B2A02-269F-4260-AF7E-E3FCC17465D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9399A-6637-4A3A-A760-5AC4A8FE1F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BF681-F3C2-4616-9EB9-43C25E78BCF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EC895-E3F3-4A3B-9027-A9351E0D5A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E118F-D27A-47D3-AA7A-0AFF60D31A6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266A4-D094-44CA-A915-FBAF55A79A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D7523C-4B0D-4B45-A973-AC6768A897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A7DD-00D5-4DFD-B212-6B92D920F042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FC42-1A60-4049-A4CE-B55E1011F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37B9-920B-4688-804E-1DA19C873DA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A9CF-EE77-4723-A356-87140ABDA2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6170-F47F-4071-91F9-F1F7845FB921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4604-92CC-425F-80CB-8AC0AF5F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2052-20E7-4BB1-ADDC-8C87525B2972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5A83-481A-43FF-81A9-25DE1B34A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FD4E-DE1B-4EE4-B648-12C54E494C98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C41B-3BD6-4380-9DC2-C618A12944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CEDB-4AAC-40E5-A229-B2D5578CBC03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D968-B307-470B-BF8E-9529487C6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2E86-9C76-467A-AB50-188DCF6F48DD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B617-BF08-461A-9FD7-63410D26D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C5ED-E04B-469E-91EC-EE7F4C6C9CA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9441-73C7-45D2-8F6C-AC674B0C5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B92EC-A4FF-46C1-B767-2D350BBE0E09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C55E-8E55-42C4-9BDE-96BD51E0F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DA2B-B53F-4597-BF6C-2168D571446F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A919-836A-49F4-B19C-C2D5FCE1B9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FDB8-A85F-44CC-8840-CC90B5A9B55A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E4AB-D9F9-4AB7-A389-729211996F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4FE0BB-1BA8-4127-8598-82D862DF9454}" type="datetime1">
              <a:rPr lang="cs-CZ"/>
              <a:pPr>
                <a:defRPr/>
              </a:pPr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D6458-6941-4EC0-9D58-00E4B74190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kkVvPLXN2x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66819072-vypravej/ve-stopach-doby/1989/421-doslo-ke-svatoreceni-anezky-ceske/" TargetMode="External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hyperlink" Target="http://www.ceskatelevize.cz/porady/10266819072-vypravej/ve-stopach-doby/1989/423-miss-ceskoslovenske-socialisticke-republiky-se-stala-ivana-christov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hyperlink" Target="http://www.youtube.com/watch?v=i3OK650epu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tnikultura.cz/vyhlaseni-grantovych-programu-nadace-obcanskeho-fora" TargetMode="External"/><Relationship Id="rId13" Type="http://schemas.openxmlformats.org/officeDocument/2006/relationships/hyperlink" Target="http://www.ahaonline.cz/clanek/trapasy/59084/ivana-christova-tohle-ze-byvala-miss.html" TargetMode="External"/><Relationship Id="rId18" Type="http://schemas.openxmlformats.org/officeDocument/2006/relationships/hyperlink" Target="http://technet.idnes.cz/aurora-lod-ktera-pred-devadesati-lety-odstartovala-sovetsky-svaz-1cj-/tec_technika.aspx?c=A071102_003501_tec_technika_pka" TargetMode="External"/><Relationship Id="rId3" Type="http://schemas.openxmlformats.org/officeDocument/2006/relationships/hyperlink" Target="http://www.digital-guide.cz/cs/poi/vyvoj-ceske-statnosti/sametova-revoluce-1989/" TargetMode="External"/><Relationship Id="rId7" Type="http://schemas.openxmlformats.org/officeDocument/2006/relationships/hyperlink" Target="http://www.mojestarosti.cz/poradna/prave-dnes/co-me-dnes-trapi/17-listopad-1989-rychle-jsme-zapomneli-co-bylo-pred-revoluci.html" TargetMode="External"/><Relationship Id="rId12" Type="http://schemas.openxmlformats.org/officeDocument/2006/relationships/hyperlink" Target="http://josefnemec.webnode.cz/news/svatoreceni-anezky-ceske/" TargetMode="External"/><Relationship Id="rId17" Type="http://schemas.openxmlformats.org/officeDocument/2006/relationships/hyperlink" Target="http://www.lidovky.cz/sametova-revoluce-se-povedla-to-potom-uz-mene-rikaji-cesi-pzw-/zpravy-domov.aspx?c=A091112_144106_ln_domov_ani" TargetMode="External"/><Relationship Id="rId2" Type="http://schemas.openxmlformats.org/officeDocument/2006/relationships/hyperlink" Target="http://www.novinky.cz/domaci/184012-cesko-si-pripomina-20-let-od-sametove-revoluce.html" TargetMode="External"/><Relationship Id="rId16" Type="http://schemas.openxmlformats.org/officeDocument/2006/relationships/hyperlink" Target="http://www.qatarshares.com/vb/archive/index.php/t-509487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rer.eu/cz/archives/4303" TargetMode="External"/><Relationship Id="rId11" Type="http://schemas.openxmlformats.org/officeDocument/2006/relationships/hyperlink" Target="http://www.ceskatelevize.cz/porady/10266819072-vypravej/ve-stopach-doby/1989/423-miss-ceskoslovenske-socialisticke-republiky-se-stala-ivana-christova/" TargetMode="External"/><Relationship Id="rId5" Type="http://schemas.openxmlformats.org/officeDocument/2006/relationships/hyperlink" Target="http://zpravy.ihned.cz/cesko/c1-52544210-ustavni-soud-o-sudetskych-nemcich-mohou-rozhodovat-soudci-s-komunistickou-minulosti" TargetMode="External"/><Relationship Id="rId15" Type="http://schemas.openxmlformats.org/officeDocument/2006/relationships/hyperlink" Target="http://www.dejepis.com/index.php?page=000&amp;kap=026&amp;pod=5" TargetMode="External"/><Relationship Id="rId10" Type="http://schemas.openxmlformats.org/officeDocument/2006/relationships/hyperlink" Target="http://novyjicin.unas.cz/" TargetMode="External"/><Relationship Id="rId19" Type="http://schemas.openxmlformats.org/officeDocument/2006/relationships/hyperlink" Target="http://julca-13.blog.cz/0909/velka-francouzska-revoluce-1-dil" TargetMode="External"/><Relationship Id="rId4" Type="http://schemas.openxmlformats.org/officeDocument/2006/relationships/hyperlink" Target="http://filmovezvuky.fdb.cz/komunisticke-hity/" TargetMode="External"/><Relationship Id="rId9" Type="http://schemas.openxmlformats.org/officeDocument/2006/relationships/hyperlink" Target="http://nezapomente.cz/view/havel_zvolen_prezidentem" TargetMode="External"/><Relationship Id="rId14" Type="http://schemas.openxmlformats.org/officeDocument/2006/relationships/hyperlink" Target="http://www.skoda-club.net/gallery_detail.php?id=50&amp;ddlb_model=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4429124" cy="515926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41.1  Rok 1989 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v Čechách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>
              <a:defRPr/>
            </a:pP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Drahomíra Párová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1238" y="4549775"/>
            <a:ext cx="297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30" y="2403177"/>
            <a:ext cx="3109887" cy="2069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1168928"/>
            <a:ext cx="3667823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parova\AppData\Local\Microsoft\Windows\Temporary Internet Files\Content.IE5\NXU4WKFV\MP900362655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47995"/>
            <a:ext cx="4248470" cy="154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86039" y="768818"/>
            <a:ext cx="375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SAMETOVÁ REVOLUCE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43794"/>
              </p:ext>
            </p:extLst>
          </p:nvPr>
        </p:nvGraphicFramePr>
        <p:xfrm>
          <a:off x="928662" y="1275606"/>
          <a:ext cx="757242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41838"/>
                <a:gridCol w="5730590"/>
              </a:tblGrid>
              <a:tr h="545574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ametová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revoluce, Občanské fórum, Václav Havel, Palachův týden,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17. listopad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zlomový rok 1989 v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českých dějinách.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0" y="483518"/>
            <a:ext cx="3416866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334166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8" y="1269082"/>
            <a:ext cx="292926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MICHAIL GORBAČOV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5590" y="3204722"/>
            <a:ext cx="222708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GUSTÁV HUSÁK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33075" y="4157596"/>
            <a:ext cx="157709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CHARTA 77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5016016" y="1319966"/>
            <a:ext cx="199785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NĚKOLIK VĚT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866969" y="4357651"/>
            <a:ext cx="211628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MILOUŠ JAKEŠ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35130" y="2279135"/>
            <a:ext cx="169065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PŘESTAVBA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86" y="2063828"/>
            <a:ext cx="3706425" cy="2736157"/>
          </a:xfrm>
          <a:prstGeom prst="rect">
            <a:avLst/>
          </a:prstGeom>
        </p:spPr>
      </p:pic>
      <p:sp>
        <p:nvSpPr>
          <p:cNvPr id="3" name="Tlačítko akce: Video 2">
            <a:hlinkClick r:id="rId4" action="ppaction://program" highlightClick="1"/>
          </p:cNvPr>
          <p:cNvSpPr/>
          <p:nvPr/>
        </p:nvSpPr>
        <p:spPr>
          <a:xfrm>
            <a:off x="7497117" y="1436774"/>
            <a:ext cx="1042416" cy="1042416"/>
          </a:xfrm>
          <a:prstGeom prst="actionButtonMovi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436" y="1861150"/>
            <a:ext cx="2009775" cy="2276475"/>
          </a:xfrm>
          <a:prstGeom prst="rect">
            <a:avLst/>
          </a:prstGeom>
        </p:spPr>
      </p:pic>
      <p:sp>
        <p:nvSpPr>
          <p:cNvPr id="35" name="TextovéPole 34"/>
          <p:cNvSpPr txBox="1"/>
          <p:nvPr/>
        </p:nvSpPr>
        <p:spPr>
          <a:xfrm>
            <a:off x="2555776" y="682823"/>
            <a:ext cx="638989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ČESKOSLOVENSKÁ SOCIALISTICKÁ REPUBLIKA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84189"/>
            <a:ext cx="7286644" cy="444487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4776" y="1005065"/>
            <a:ext cx="161364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PALACHŮV TÝDEN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15. 1. 1989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15616" y="1678037"/>
            <a:ext cx="420326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DEMONSTRACE K 50. VÝROČÍ UZAVŘENÍ VŠ NACISTY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17. 11. 1989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38132" y="2370534"/>
            <a:ext cx="273517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VYTVOŘENÍ OBČANSKÉHO FÓRA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19. 11. 1989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507714" y="3010125"/>
            <a:ext cx="179247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GENERÁLNÍ STÁVKA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27. 11. 1989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300192" y="4465753"/>
            <a:ext cx="255756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HAVEL PREZIDENTEM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29. 12. 1998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318883" y="3764129"/>
            <a:ext cx="137133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DEMISE VLÁDY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7. 12. 1989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5" y="2290573"/>
            <a:ext cx="2400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16" y="938185"/>
            <a:ext cx="3319836" cy="1870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98" y="3249437"/>
            <a:ext cx="1128712" cy="871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32" y="3280427"/>
            <a:ext cx="1800200" cy="1646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00048"/>
            <a:ext cx="4784697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95871" y="601922"/>
            <a:ext cx="3374193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OSOBNOSTI SAMETOVÉ REVOLUCE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61402" y="1131590"/>
            <a:ext cx="674966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Občanské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fórum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ve zkratce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bylo politické hnutí, které vzniklo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dva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dny po začátku tzv. „Sametové revoluce“ v Praze jako široká,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spontánní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platforma občanských nezávislých aktivit. OF odmítalo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totalitní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komunistický režim. Později se OF orientovalo politicky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pravého středu. Jediným předsedou OF byl od října 1990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Václav Klaus,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který se později stal předsedou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ministrem financí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předsedou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vlády, předsedou Poslanecké sněmovny a prezidentem ČR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Slovensku obdobnou roli hrálo hnutí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Verejnosť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proti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násiliu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(VPN</a:t>
            </a:r>
            <a:r>
              <a:rPr lang="cs-CZ" dirty="0"/>
              <a:t>).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57899"/>
            <a:ext cx="3816424" cy="1369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62" y="3557899"/>
            <a:ext cx="1869829" cy="144379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034767" y="1347614"/>
            <a:ext cx="2089033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Václav Havel</a:t>
            </a:r>
          </a:p>
          <a:p>
            <a:r>
              <a:rPr lang="cs-C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Jiří Dienstbier</a:t>
            </a:r>
          </a:p>
          <a:p>
            <a:r>
              <a:rPr lang="cs-C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Václav Klaus</a:t>
            </a:r>
          </a:p>
          <a:p>
            <a:r>
              <a:rPr lang="cs-CZ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Petr </a:t>
            </a:r>
            <a:r>
              <a:rPr lang="cs-CZ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Pithart</a:t>
            </a:r>
            <a:endParaRPr lang="cs-CZ" sz="2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4497359" cy="515926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961357"/>
            <a:ext cx="3369769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Popiš život v Československu v roce 1989.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bys chtěl(a) v této době žít?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bys nechtěl(a) v této době žít?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39756" y="614742"/>
            <a:ext cx="370800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Velkou událostí se pro ně stalo svatořečení Anežky České, ke kterému došlo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Vatikánu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listopadu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1989.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Svatořečení se vedle spousty poutníků účastnil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třeba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 pražský arcibiskup František Tomášek.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Video 3">
            <a:hlinkClick r:id="rId3" action="ppaction://program" highlightClick="1"/>
          </p:cNvPr>
          <p:cNvSpPr/>
          <p:nvPr/>
        </p:nvSpPr>
        <p:spPr>
          <a:xfrm>
            <a:off x="7684672" y="1564615"/>
            <a:ext cx="1034896" cy="427417"/>
          </a:xfrm>
          <a:prstGeom prst="actionButtonMovi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521420" y="3577691"/>
            <a:ext cx="7532831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  Tradice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byla obnovena až v roce 1989, kdy už soutěž nesla odpovídající název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 Miss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Československa. Její finálové klání proběhlo začátkem dubna v Paláci kultury 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sportu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Ostravě Vítkovicích a moderoval ho Josef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Dvořák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Překvapivou vítězkou se stala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devatenáctiletá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konstruktérka Ivana Christová z Prešova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Na jejím výběru se sice údajně jednomyslně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shodla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celá porota, ale publikum přijalo rozhodnutí s obrovskou nevolí a pískotem. </a:t>
            </a:r>
            <a:endParaRPr lang="cs-CZ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lačítko akce: Video 8">
            <a:hlinkClick r:id="rId4" action="ppaction://program" highlightClick="1"/>
          </p:cNvPr>
          <p:cNvSpPr/>
          <p:nvPr/>
        </p:nvSpPr>
        <p:spPr>
          <a:xfrm>
            <a:off x="7757437" y="4646304"/>
            <a:ext cx="1044528" cy="335387"/>
          </a:xfrm>
          <a:prstGeom prst="actionButtonMovi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88805"/>
            <a:ext cx="1235022" cy="1646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1" y="2139702"/>
            <a:ext cx="15621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23678"/>
            <a:ext cx="3238500" cy="1352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357172"/>
            <a:ext cx="4784696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967239"/>
            <a:ext cx="8933856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Milí spoluobčané.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Čtyřicet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let jste v tento den slyšeli z úst mých předchůdců v různých obměnách totéž. Jak naše země vzkvétá, kolik dalších bilionů tun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oceli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jsme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vyrobili, jak jsme všichni šťastni, jak věříme své vládě a jaké krásné perspektivy se před námi otevírají.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Předpokládám, že jste mne nenavrhli do tohoto úřadu proto, abych vám i já lhal. Naše země nevzkvétá. Velký tvůrčí a duchovní potenciál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našich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národů není smysluplně využit. Celá odvětví průmyslu vyrábějí věci, o které není zájem, zatímco toho, co potřebujeme,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nám nedostává. Stát, který se nazývá státem dělníků, dělníky ponižuje a vykořisťuje. Naše zastaralé hospodářství plýtvá energií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které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máme málo. Země, která mohla být kdysi hrdá na vzdělanost svého lidu, vydává na vzdělání tak málo, že je dnes na dvaasedmdesátém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místě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světě. Zkazili jsme si půdu, řeky i lesy, jež nám naši předkové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odkázali,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máme dnes nejhorší životní prostředí v celé Evropě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Dospělí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lidé u nás umírají dřív, než ve většině evropských zemích.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Ale to všechno není stále ještě to hlavní. Nejhorší je, že žijeme ve zkaženém mravním prostředí. Morálně jsme onemocněli, protože jsme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si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zvykli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něco jiného říkat a něco jiného si myslet. Naučili jsme se v nic nevěřit, nevšímat si jeden druhého, starat se jen o sebe. (…)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3805" y="742642"/>
            <a:ext cx="5117555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NOVOROČNÍ PROJEV VÁCLAVA HAVLA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00" y="3236157"/>
            <a:ext cx="1238183" cy="1732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lačítko akce: Video 5">
            <a:hlinkClick r:id="rId4" action="ppaction://program" highlightClick="1"/>
          </p:cNvPr>
          <p:cNvSpPr/>
          <p:nvPr/>
        </p:nvSpPr>
        <p:spPr>
          <a:xfrm>
            <a:off x="2883320" y="3581000"/>
            <a:ext cx="1042416" cy="1042416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236157"/>
            <a:ext cx="1389906" cy="1774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428610"/>
            <a:ext cx="885828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7 CLIL   VELVET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REVOLUTION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>
              <a:defRPr/>
            </a:pP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059582"/>
            <a:ext cx="8958606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One symbolic element of the demonstrations of the Velvet Revolution was the jingling of keys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practice had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meaning—it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only symbolized the unlocking of doors, but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demonstrators' way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telling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Communists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"Goodbye, it's time to go home."</a:t>
            </a:r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9" y="2499742"/>
            <a:ext cx="3125275" cy="216731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46406" y="2457104"/>
            <a:ext cx="511710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know any other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Revolution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976" y="3076167"/>
            <a:ext cx="1716782" cy="15908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92950"/>
            <a:ext cx="1971476" cy="1157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563938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 8 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  <a:p>
            <a:endParaRPr lang="cs-CZ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23621"/>
              </p:ext>
            </p:extLst>
          </p:nvPr>
        </p:nvGraphicFramePr>
        <p:xfrm>
          <a:off x="714348" y="1214428"/>
          <a:ext cx="6336704" cy="33655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Sametová</a:t>
                      </a:r>
                      <a:r>
                        <a:rPr lang="cs-CZ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revoluce v Československu proběhla …</a:t>
                      </a:r>
                      <a:endParaRPr lang="cs-CZ" sz="16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cs-CZ" sz="105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 r. 1987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 r. 1988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 r. 1989</a:t>
                      </a:r>
                    </a:p>
                    <a:p>
                      <a:pPr marL="228600" indent="-228600" algn="just">
                        <a:spcAft>
                          <a:spcPts val="400"/>
                        </a:spcAft>
                        <a:buAutoNum type="alphaLcParenR"/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r. 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Občanské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fórum bylo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 startAt="3"/>
                      </a:pPr>
                      <a:endParaRPr lang="cs-CZ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kulturní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společnost</a:t>
                      </a: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politický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manifest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politická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strana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politické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hnutí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endParaRPr lang="cs-CZ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 významným osobnostem sametové revoluce nepatří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endParaRPr lang="cs-CZ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a) Petr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Nečas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b) Václav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Klaus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c) Václav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Havel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spcAft>
                          <a:spcPts val="400"/>
                        </a:spcAft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d) Petr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Pithart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V roce 1989 se neudálo</a:t>
                      </a:r>
                      <a:r>
                        <a:rPr lang="cs-CZ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dostavba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jaderné elektrárny Temelín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znovu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obnovení volby Miss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svatořečení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Anežky České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zvolení Václava Havla presidentem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cs-CZ" sz="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85720" y="1071552"/>
            <a:ext cx="8358246" cy="3857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Prkan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F., Mikeska T., Parkanová M., Dějepis 9 učebnice pro základní školy a víceletá gymnázia, nakladatelství Fraus 2011, 1. vydání, ISBN 978-80-7238-694-9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Mandelová H., Kunstová E., Pařízková I., Dějiny 20. století, nakladatelství dialog 2005, 2. upravené vydání, ISBN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80-86-761-23-1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www.novinky.cz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domaci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"/>
              </a:rPr>
              <a:t>/184012-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cesko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"/>
              </a:rPr>
              <a:t>-si-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pripomina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"/>
              </a:rPr>
              <a:t>-20-let-od-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sametove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revoluce.html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č.1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www.digital-guide.cz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cs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poi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vyvoj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ceske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-statnosti/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3"/>
              </a:rPr>
              <a:t>sametova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3"/>
              </a:rPr>
              <a:t>-revoluce-1989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č1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filmovezvuky.fdb.cz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komunisticke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-hity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slideč.2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zpravy.ihned.cz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cesko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5"/>
              </a:rPr>
              <a:t>/c1-52544210-ustavni-soud-o-sudetskych-nemcich-mohou-rozhodovat-soudci-s-komunistickou-minulosti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č.2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orer.eu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archives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/4303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www.mojestarosti.cz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/poradna/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prave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-dnes/co-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-dnes-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trapi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/17-listopad-1989-rychle-jsme-zapomneli-co-bylo-pred-revoluci.html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www.mistnikultura.cz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vyhlaseni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8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grantovych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8"/>
              </a:rPr>
              <a:t>-programu-nadace-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obcanskeho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8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fora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nezapomente.cz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view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havel_zvolen_prezidentem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č.3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0"/>
              </a:rPr>
              <a:t>novyjicin.unas.cz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0"/>
              </a:rPr>
              <a:t>/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č.4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1"/>
              </a:rPr>
              <a:t>www.ceskatelevize.cz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1"/>
              </a:rPr>
              <a:t>/porady/10266819072-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1"/>
              </a:rPr>
              <a:t>vypravej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1"/>
              </a:rPr>
              <a:t>/ve-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1"/>
              </a:rPr>
              <a:t>stopach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1"/>
              </a:rPr>
              <a:t>-doby/1989/423-miss-ceskoslovenske-socialisticke-republiky-se-stala-ivana-christova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1"/>
              </a:rPr>
              <a:t>/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2"/>
              </a:rPr>
              <a:t>josefnemec.webnode.cz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2"/>
              </a:rPr>
              <a:t>news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2"/>
              </a:rPr>
              <a:t>svatoreceni-anezky-ceske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www.ahaonline.cz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clanek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/trapasy/59084/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ivana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christova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-tohle-ze-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byvala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miss.html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www.skoda-club.net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gallery_detail.php?id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4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50&amp;ddlb_model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4"/>
              </a:rPr>
              <a:t>=8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č.5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www.dejepis.com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index.php?page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000&amp;kap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026&amp;pod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=5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6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6"/>
              </a:rPr>
              <a:t>www.qatarshares.com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6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6"/>
              </a:rPr>
              <a:t>vb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6"/>
              </a:rPr>
              <a:t>/archive/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6"/>
              </a:rPr>
              <a:t>index.php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6"/>
              </a:rPr>
              <a:t>/t-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6"/>
              </a:rPr>
              <a:t>509487.html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č.6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7"/>
              </a:rPr>
              <a:t>www.lidovky.cz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7"/>
              </a:rPr>
              <a:t>sametova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-revoluce-se-povedla-to-potom-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7"/>
              </a:rPr>
              <a:t>uz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-mene-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7"/>
              </a:rPr>
              <a:t>rikaji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-cesi-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7"/>
              </a:rPr>
              <a:t>pzw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7"/>
              </a:rPr>
              <a:t>-/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7"/>
              </a:rPr>
              <a:t>zpravy-domov.aspx?c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7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7"/>
              </a:rPr>
              <a:t>A091112_144106_ln_domov_ani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8"/>
              </a:rPr>
              <a:t>http://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18"/>
              </a:rPr>
              <a:t>technet.idnes.cz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8"/>
              </a:rPr>
              <a:t>/aurora-lod-ktera-pred-devadesati-lety-odstartovala-sovetsky-svaz-1cj-/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8"/>
              </a:rPr>
              <a:t>tec_technika.aspx?c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8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8"/>
              </a:rPr>
              <a:t>A071102_003501_tec_technika_pka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900" dirty="0">
                <a:latin typeface="Times New Roman" pitchFamily="18" charset="0"/>
                <a:cs typeface="Times New Roman" pitchFamily="18" charset="0"/>
                <a:hlinkClick r:id="rId19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julca-13.blog.cz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9"/>
              </a:rPr>
              <a:t>/0909/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velka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9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francouzska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9"/>
              </a:rPr>
              <a:t>-revoluce-1-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dil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</a:rPr>
              <a:t>č.7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500048"/>
            <a:ext cx="485775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1114</Words>
  <Application>Microsoft Office PowerPoint</Application>
  <PresentationFormat>Předvádění na obrazovce (16:9)</PresentationFormat>
  <Paragraphs>163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41.1  Rok 1989 v Čechách</vt:lpstr>
      <vt:lpstr>41.2 Co již víme?</vt:lpstr>
      <vt:lpstr>41. 3 Jaké si řekneme nové termíny a názvy?</vt:lpstr>
      <vt:lpstr>41. 4 Co si řekneme nového?</vt:lpstr>
      <vt:lpstr>41. 5 Procvičení a příklady</vt:lpstr>
      <vt:lpstr>41. 6 Něco navíc pro šikovné</vt:lpstr>
      <vt:lpstr>41. 7 CLIL   VELVET REVOLUTION </vt:lpstr>
      <vt:lpstr>41. 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wernerova</cp:lastModifiedBy>
  <cp:revision>304</cp:revision>
  <dcterms:created xsi:type="dcterms:W3CDTF">2010-10-18T18:21:56Z</dcterms:created>
  <dcterms:modified xsi:type="dcterms:W3CDTF">2013-04-17T16:12:38Z</dcterms:modified>
</cp:coreProperties>
</file>