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8" r:id="rId10"/>
    <p:sldId id="269" r:id="rId11"/>
  </p:sldIdLst>
  <p:sldSz cx="9144000" cy="5143500" type="screen16x9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B0DE"/>
    <a:srgbClr val="DCB2D6"/>
    <a:srgbClr val="008000"/>
    <a:srgbClr val="A8D197"/>
    <a:srgbClr val="A5D7C4"/>
    <a:srgbClr val="CCFFCC"/>
    <a:srgbClr val="99EBE1"/>
    <a:srgbClr val="FFCCFF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Světlý styl 1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0A1B5D5-9B99-4C35-A422-299274C87663}" styleName="Střední styl 1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27F97BB-C833-4FB7-BDE5-3F7075034690}" styleName="Styl s motivem 2 – zvýraznění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80" y="-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A6B8C78-C776-4C57-B4B7-057BDF702B41}" type="datetimeFigureOut">
              <a:rPr lang="cs-CZ"/>
              <a:pPr>
                <a:defRPr/>
              </a:pPr>
              <a:t>9.6.2013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CAA6862-221E-42F2-B560-B73CCDF425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6253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E79AB0F-ED67-4AA4-9EBD-DC232440CC26}" type="datetimeFigureOut">
              <a:rPr lang="cs-CZ"/>
              <a:pPr>
                <a:defRPr/>
              </a:pPr>
              <a:t>9.6.2013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685E892-F604-4BB6-8033-9AB429579F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2606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220E96-9C1C-4D90-915F-93CE1AAD56E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  <p:sp>
        <p:nvSpPr>
          <p:cNvPr id="16388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1B2A02-269F-4260-AF7E-E3FCC17465D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/>
          </a:p>
        </p:txBody>
      </p:sp>
      <p:sp>
        <p:nvSpPr>
          <p:cNvPr id="18436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B9399A-6637-4A3A-A760-5AC4A8FE1F0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/>
          </a:p>
        </p:txBody>
      </p:sp>
      <p:sp>
        <p:nvSpPr>
          <p:cNvPr id="20484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2BF681-F3C2-4616-9EB9-43C25E78BCF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/>
          </a:p>
        </p:txBody>
      </p:sp>
      <p:sp>
        <p:nvSpPr>
          <p:cNvPr id="22532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45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0EC895-E3F3-4A3B-9027-A9351E0D5A9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/>
          </a:p>
        </p:txBody>
      </p:sp>
      <p:sp>
        <p:nvSpPr>
          <p:cNvPr id="24580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66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FE118F-D27A-47D3-AA7A-0AFF60D31A6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/>
          </a:p>
        </p:txBody>
      </p:sp>
      <p:sp>
        <p:nvSpPr>
          <p:cNvPr id="26628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86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C266A4-D094-44CA-A915-FBAF55A79A2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/>
          </a:p>
        </p:txBody>
      </p:sp>
      <p:sp>
        <p:nvSpPr>
          <p:cNvPr id="28676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07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D7523C-4B0D-4B45-A973-AC6768A897C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cs-CZ"/>
          </a:p>
        </p:txBody>
      </p:sp>
      <p:sp>
        <p:nvSpPr>
          <p:cNvPr id="30724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1A7DD-00D5-4DFD-B212-6B92D920F042}" type="datetime1">
              <a:rPr lang="cs-CZ"/>
              <a:pPr>
                <a:defRPr/>
              </a:pPr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5FC42-1A60-4049-A4CE-B55E1011FF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837B9-920B-4688-804E-1DA19C873DA4}" type="datetime1">
              <a:rPr lang="cs-CZ"/>
              <a:pPr>
                <a:defRPr/>
              </a:pPr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DA9CF-EE77-4723-A356-87140ABDA2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66170-F47F-4071-91F9-F1F7845FB921}" type="datetime1">
              <a:rPr lang="cs-CZ"/>
              <a:pPr>
                <a:defRPr/>
              </a:pPr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D4604-92CC-425F-80CB-8AC0AF5F9D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A2052-20E7-4BB1-ADDC-8C87525B2972}" type="datetime1">
              <a:rPr lang="cs-CZ"/>
              <a:pPr>
                <a:defRPr/>
              </a:pPr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55A83-481A-43FF-81A9-25DE1B34A0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DFD4E-DE1B-4EE4-B648-12C54E494C98}" type="datetime1">
              <a:rPr lang="cs-CZ"/>
              <a:pPr>
                <a:defRPr/>
              </a:pPr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C41B-3BD6-4380-9DC2-C618A12944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DCEDB-4AAC-40E5-A229-B2D5578CBC03}" type="datetime1">
              <a:rPr lang="cs-CZ"/>
              <a:pPr>
                <a:defRPr/>
              </a:pPr>
              <a:t>9.6.2013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8D968-B307-470B-BF8E-9529487C60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F2E86-9C76-467A-AB50-188DCF6F48DD}" type="datetime1">
              <a:rPr lang="cs-CZ"/>
              <a:pPr>
                <a:defRPr/>
              </a:pPr>
              <a:t>9.6.2013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5B617-BF08-461A-9FD7-63410D26DE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8C5ED-E04B-469E-91EC-EE7F4C6C9CA4}" type="datetime1">
              <a:rPr lang="cs-CZ"/>
              <a:pPr>
                <a:defRPr/>
              </a:pPr>
              <a:t>9.6.2013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49441-73C7-45D2-8F6C-AC674B0C56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B92EC-A4FF-46C1-B767-2D350BBE0E09}" type="datetime1">
              <a:rPr lang="cs-CZ"/>
              <a:pPr>
                <a:defRPr/>
              </a:pPr>
              <a:t>9.6.2013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FC55E-8E55-42C4-9BDE-96BD51E0FD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BDA2B-B53F-4597-BF6C-2168D571446F}" type="datetime1">
              <a:rPr lang="cs-CZ"/>
              <a:pPr>
                <a:defRPr/>
              </a:pPr>
              <a:t>9.6.2013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9A919-836A-49F4-B19C-C2D5FCE1B9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4FDB8-A85F-44CC-8840-CC90B5A9B55A}" type="datetime1">
              <a:rPr lang="cs-CZ"/>
              <a:pPr>
                <a:defRPr/>
              </a:pPr>
              <a:t>9.6.2013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5E4AB-D9F9-4AB7-A389-729211996F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4FE0BB-1BA8-4127-8598-82D862DF9454}" type="datetime1">
              <a:rPr lang="cs-CZ"/>
              <a:pPr>
                <a:defRPr/>
              </a:pPr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6D6458-6941-4EC0-9D58-00E4B74190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youtube.com/watch?v=Wl5nz4zHbXE" TargetMode="Externa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P-6CesO8YP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wmf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Soubor:Hymn_of_Russia_sheet_music_2001.png" TargetMode="External"/><Relationship Id="rId3" Type="http://schemas.openxmlformats.org/officeDocument/2006/relationships/hyperlink" Target="http://www.youtube.com/watch?v=Wl5nz4zHbXE" TargetMode="External"/><Relationship Id="rId7" Type="http://schemas.openxmlformats.org/officeDocument/2006/relationships/hyperlink" Target="http://radovan.bloger.cz/politika-penize/Zastavte-komunisty" TargetMode="External"/><Relationship Id="rId2" Type="http://schemas.openxmlformats.org/officeDocument/2006/relationships/hyperlink" Target="http://cs.wikipedia.org/wiki/Sov%C4%9Btsk%C3%BD_svaz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aktualne.centrum.cz/zahranici/fotogalerie/2007/04/23/boris-jelcin-zivot-v-obrazech/foto/83459/?cid=407305" TargetMode="External"/><Relationship Id="rId5" Type="http://schemas.openxmlformats.org/officeDocument/2006/relationships/hyperlink" Target="http://czech.ruvr.ru/ussr/" TargetMode="External"/><Relationship Id="rId10" Type="http://schemas.openxmlformats.org/officeDocument/2006/relationships/hyperlink" Target="http://vilnews.com/?p=1786" TargetMode="External"/><Relationship Id="rId4" Type="http://schemas.openxmlformats.org/officeDocument/2006/relationships/hyperlink" Target="http://www.rusko-info.cz/clanek/michail-gorbacov-konec-studene-valky-a-rozpad-sssr" TargetMode="External"/><Relationship Id="rId9" Type="http://schemas.openxmlformats.org/officeDocument/2006/relationships/hyperlink" Target="http://en.wikipedia.org/wiki/Ronald_Reaga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ctrTitle"/>
          </p:nvPr>
        </p:nvSpPr>
        <p:spPr>
          <a:xfrm>
            <a:off x="0" y="484189"/>
            <a:ext cx="4429124" cy="515926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40.1 Rozpad SSSR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889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cs-CZ" sz="1200" b="1">
                <a:solidFill>
                  <a:srgbClr val="4F6228"/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>
                <a:solidFill>
                  <a:srgbClr val="4F6228"/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   </a:t>
            </a:r>
            <a:r>
              <a:rPr lang="cs-CZ" sz="1600" b="1">
                <a:solidFill>
                  <a:srgbClr val="4F6228"/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pPr>
              <a:defRPr/>
            </a:pPr>
            <a:endParaRPr lang="cs-CZ" sz="1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0" y="4527550"/>
            <a:ext cx="9144000" cy="6159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Drahomíra Párová</a:t>
            </a:r>
            <a:endParaRPr lang="cs-CZ" sz="1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4" name="obrázek 5" descr="Imag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1238" y="4549775"/>
            <a:ext cx="29781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3696" y="771550"/>
            <a:ext cx="4585692" cy="31335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746" y="2115103"/>
            <a:ext cx="3580006" cy="17900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ovéPole 3"/>
          <p:cNvSpPr txBox="1"/>
          <p:nvPr/>
        </p:nvSpPr>
        <p:spPr>
          <a:xfrm>
            <a:off x="0" y="1203598"/>
            <a:ext cx="45834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Svaz sovětských socialistických republik</a:t>
            </a:r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395536" y="915566"/>
            <a:ext cx="1416158" cy="4041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V="1">
            <a:off x="1499661" y="915566"/>
            <a:ext cx="624067" cy="3957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V="1">
            <a:off x="2291749" y="864845"/>
            <a:ext cx="0" cy="4236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 flipV="1">
            <a:off x="2555776" y="915566"/>
            <a:ext cx="1440160" cy="4404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598338"/>
              </p:ext>
            </p:extLst>
          </p:nvPr>
        </p:nvGraphicFramePr>
        <p:xfrm>
          <a:off x="928662" y="1275606"/>
          <a:ext cx="7572428" cy="324997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41838"/>
                <a:gridCol w="5730590"/>
              </a:tblGrid>
              <a:tr h="545574"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Drahomíra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Párová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9.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perestrojka, glasnosť,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Svaz sovětských socialistických republik, Michail Gorbačov,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Ronald Reagan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Boris Jelcin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rozpad SSSR.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0" y="483518"/>
            <a:ext cx="3416866" cy="594066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40.10 Anotace</a:t>
            </a:r>
            <a:endParaRPr lang="cs-CZ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37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ctrTitle"/>
          </p:nvPr>
        </p:nvSpPr>
        <p:spPr>
          <a:xfrm>
            <a:off x="0" y="428610"/>
            <a:ext cx="3341660" cy="593725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40.2 Co již víme?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</a:t>
            </a:r>
            <a:r>
              <a:rPr lang="cs-CZ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   </a:t>
            </a:r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971600" y="1275606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555776" y="571078"/>
            <a:ext cx="511256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b="1" i="1" dirty="0" err="1"/>
              <a:t>Союз</a:t>
            </a:r>
            <a:r>
              <a:rPr lang="cs-CZ" b="1" i="1" dirty="0"/>
              <a:t> </a:t>
            </a:r>
            <a:r>
              <a:rPr lang="cs-CZ" b="1" i="1" dirty="0" err="1"/>
              <a:t>Советских</a:t>
            </a:r>
            <a:r>
              <a:rPr lang="cs-CZ" b="1" i="1" dirty="0"/>
              <a:t> </a:t>
            </a:r>
            <a:r>
              <a:rPr lang="cs-CZ" b="1" i="1" dirty="0" err="1"/>
              <a:t>Социалистических</a:t>
            </a:r>
            <a:r>
              <a:rPr lang="cs-CZ" b="1" i="1" dirty="0"/>
              <a:t> </a:t>
            </a:r>
            <a:r>
              <a:rPr lang="cs-CZ" b="1" i="1" dirty="0" err="1"/>
              <a:t>Республик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330199"/>
            <a:ext cx="2081808" cy="1040904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787774"/>
            <a:ext cx="1923678" cy="1923678"/>
          </a:xfrm>
          <a:prstGeom prst="rect">
            <a:avLst/>
          </a:prstGeom>
        </p:spPr>
      </p:pic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0099605"/>
              </p:ext>
            </p:extLst>
          </p:nvPr>
        </p:nvGraphicFramePr>
        <p:xfrm>
          <a:off x="6012160" y="1088557"/>
          <a:ext cx="2736000" cy="383520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368000"/>
                <a:gridCol w="1368000"/>
              </a:tblGrid>
              <a:tr h="237495"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1</a:t>
                      </a:r>
                      <a:endParaRPr lang="cs-CZ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608" marR="60608" marT="30304" marB="3030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 smtClean="0"/>
                        <a:t>Ruská SFSR</a:t>
                      </a:r>
                      <a:endParaRPr lang="cs-CZ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608" marR="60608" marT="30304" marB="30304" anchor="ctr"/>
                </a:tc>
              </a:tr>
              <a:tr h="237495">
                <a:tc>
                  <a:txBody>
                    <a:bodyPr/>
                    <a:lstStyle/>
                    <a:p>
                      <a:r>
                        <a:rPr lang="cs-CZ" sz="1200" b="1" dirty="0"/>
                        <a:t>2</a:t>
                      </a:r>
                      <a:endParaRPr lang="cs-CZ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608" marR="60608" marT="30304" marB="3030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/>
                        <a:t>Ukrajinská SSR</a:t>
                      </a:r>
                      <a:endParaRPr lang="cs-CZ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608" marR="60608" marT="30304" marB="30304" anchor="ctr"/>
                </a:tc>
              </a:tr>
              <a:tr h="237495">
                <a:tc>
                  <a:txBody>
                    <a:bodyPr/>
                    <a:lstStyle/>
                    <a:p>
                      <a:r>
                        <a:rPr lang="cs-CZ" sz="1200" b="1" dirty="0"/>
                        <a:t>3</a:t>
                      </a:r>
                      <a:endParaRPr lang="cs-CZ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608" marR="60608" marT="30304" marB="3030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/>
                        <a:t>Běloruská SSR</a:t>
                      </a:r>
                      <a:endParaRPr lang="cs-CZ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608" marR="60608" marT="30304" marB="30304" anchor="ctr"/>
                </a:tc>
              </a:tr>
              <a:tr h="237495">
                <a:tc>
                  <a:txBody>
                    <a:bodyPr/>
                    <a:lstStyle/>
                    <a:p>
                      <a:r>
                        <a:rPr lang="cs-CZ" sz="1200" b="1" dirty="0"/>
                        <a:t>4</a:t>
                      </a:r>
                      <a:endParaRPr lang="cs-CZ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608" marR="60608" marT="30304" marB="3030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/>
                        <a:t>Uzbecká SSR</a:t>
                      </a:r>
                      <a:endParaRPr lang="cs-CZ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608" marR="60608" marT="30304" marB="30304" anchor="ctr"/>
                </a:tc>
              </a:tr>
              <a:tr h="237495">
                <a:tc>
                  <a:txBody>
                    <a:bodyPr/>
                    <a:lstStyle/>
                    <a:p>
                      <a:r>
                        <a:rPr lang="cs-CZ" sz="1200" b="1" dirty="0"/>
                        <a:t>5</a:t>
                      </a:r>
                      <a:endParaRPr lang="cs-CZ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608" marR="60608" marT="30304" marB="3030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/>
                        <a:t>Kazašská SSR</a:t>
                      </a:r>
                      <a:endParaRPr lang="cs-CZ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608" marR="60608" marT="30304" marB="30304" anchor="ctr"/>
                </a:tc>
              </a:tr>
              <a:tr h="237495">
                <a:tc>
                  <a:txBody>
                    <a:bodyPr/>
                    <a:lstStyle/>
                    <a:p>
                      <a:r>
                        <a:rPr lang="cs-CZ" sz="1200" b="1" dirty="0"/>
                        <a:t>6</a:t>
                      </a:r>
                      <a:endParaRPr lang="cs-CZ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608" marR="60608" marT="30304" marB="3030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/>
                        <a:t>Gruzínská SSR</a:t>
                      </a:r>
                      <a:endParaRPr lang="cs-CZ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608" marR="60608" marT="30304" marB="30304" anchor="ctr"/>
                </a:tc>
              </a:tr>
              <a:tr h="237495">
                <a:tc>
                  <a:txBody>
                    <a:bodyPr/>
                    <a:lstStyle/>
                    <a:p>
                      <a:r>
                        <a:rPr lang="cs-CZ" sz="1200" b="1" dirty="0"/>
                        <a:t>7</a:t>
                      </a:r>
                      <a:endParaRPr lang="cs-CZ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608" marR="60608" marT="30304" marB="3030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/>
                        <a:t>Ázerbájdžánská SSR</a:t>
                      </a:r>
                      <a:endParaRPr lang="cs-CZ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608" marR="60608" marT="30304" marB="30304" anchor="ctr"/>
                </a:tc>
              </a:tr>
              <a:tr h="237495">
                <a:tc>
                  <a:txBody>
                    <a:bodyPr/>
                    <a:lstStyle/>
                    <a:p>
                      <a:r>
                        <a:rPr lang="cs-CZ" sz="1200" b="1" dirty="0"/>
                        <a:t>8</a:t>
                      </a:r>
                      <a:endParaRPr lang="cs-CZ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608" marR="60608" marT="30304" marB="3030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/>
                        <a:t>Litevská SSR</a:t>
                      </a:r>
                      <a:endParaRPr lang="cs-CZ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608" marR="60608" marT="30304" marB="30304" anchor="ctr"/>
                </a:tc>
              </a:tr>
              <a:tr h="237495">
                <a:tc>
                  <a:txBody>
                    <a:bodyPr/>
                    <a:lstStyle/>
                    <a:p>
                      <a:r>
                        <a:rPr lang="cs-CZ" sz="1200" b="1" dirty="0"/>
                        <a:t>9</a:t>
                      </a:r>
                      <a:endParaRPr lang="cs-CZ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608" marR="60608" marT="30304" marB="3030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/>
                        <a:t>Moldavská SSR</a:t>
                      </a:r>
                      <a:endParaRPr lang="cs-CZ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608" marR="60608" marT="30304" marB="30304" anchor="ctr"/>
                </a:tc>
              </a:tr>
              <a:tr h="237495">
                <a:tc>
                  <a:txBody>
                    <a:bodyPr/>
                    <a:lstStyle/>
                    <a:p>
                      <a:r>
                        <a:rPr lang="cs-CZ" sz="1200" b="1" dirty="0"/>
                        <a:t>10</a:t>
                      </a:r>
                      <a:endParaRPr lang="cs-CZ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608" marR="60608" marT="30304" marB="3030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/>
                        <a:t>Lotyšská SSR</a:t>
                      </a:r>
                      <a:endParaRPr lang="cs-CZ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608" marR="60608" marT="30304" marB="30304" anchor="ctr"/>
                </a:tc>
              </a:tr>
              <a:tr h="237495">
                <a:tc>
                  <a:txBody>
                    <a:bodyPr/>
                    <a:lstStyle/>
                    <a:p>
                      <a:r>
                        <a:rPr lang="cs-CZ" sz="1200" b="1" dirty="0"/>
                        <a:t>11</a:t>
                      </a:r>
                      <a:endParaRPr lang="cs-CZ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608" marR="60608" marT="30304" marB="3030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/>
                        <a:t>Kyrgyzská SSR</a:t>
                      </a:r>
                      <a:endParaRPr lang="cs-CZ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608" marR="60608" marT="30304" marB="30304" anchor="ctr"/>
                </a:tc>
              </a:tr>
              <a:tr h="237495">
                <a:tc>
                  <a:txBody>
                    <a:bodyPr/>
                    <a:lstStyle/>
                    <a:p>
                      <a:r>
                        <a:rPr lang="cs-CZ" sz="1200" b="1" dirty="0"/>
                        <a:t>12</a:t>
                      </a:r>
                      <a:endParaRPr lang="cs-CZ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608" marR="60608" marT="30304" marB="3030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/>
                        <a:t>Tádžická SSR</a:t>
                      </a:r>
                      <a:endParaRPr lang="cs-CZ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608" marR="60608" marT="30304" marB="30304" anchor="ctr"/>
                </a:tc>
              </a:tr>
              <a:tr h="237495">
                <a:tc>
                  <a:txBody>
                    <a:bodyPr/>
                    <a:lstStyle/>
                    <a:p>
                      <a:r>
                        <a:rPr lang="cs-CZ" sz="1200" b="1" dirty="0"/>
                        <a:t>13</a:t>
                      </a:r>
                      <a:endParaRPr lang="cs-CZ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608" marR="60608" marT="30304" marB="3030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/>
                        <a:t>Arménská SSR</a:t>
                      </a:r>
                      <a:endParaRPr lang="cs-CZ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608" marR="60608" marT="30304" marB="30304" anchor="ctr"/>
                </a:tc>
              </a:tr>
              <a:tr h="237495">
                <a:tc>
                  <a:txBody>
                    <a:bodyPr/>
                    <a:lstStyle/>
                    <a:p>
                      <a:r>
                        <a:rPr lang="cs-CZ" sz="1200" b="1" dirty="0"/>
                        <a:t>14</a:t>
                      </a:r>
                      <a:endParaRPr lang="cs-CZ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608" marR="60608" marT="30304" marB="3030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/>
                        <a:t>Turkmenská SSR</a:t>
                      </a:r>
                      <a:endParaRPr lang="cs-CZ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608" marR="60608" marT="30304" marB="30304" anchor="ctr"/>
                </a:tc>
              </a:tr>
              <a:tr h="237495">
                <a:tc>
                  <a:txBody>
                    <a:bodyPr/>
                    <a:lstStyle/>
                    <a:p>
                      <a:r>
                        <a:rPr lang="cs-CZ" sz="1200" b="1" dirty="0"/>
                        <a:t>15</a:t>
                      </a:r>
                      <a:endParaRPr lang="cs-CZ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608" marR="60608" marT="30304" marB="3030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/>
                        <a:t>Estonská SSR</a:t>
                      </a:r>
                      <a:endParaRPr lang="cs-CZ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608" marR="60608" marT="30304" marB="30304" anchor="ctr"/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168587"/>
              </p:ext>
            </p:extLst>
          </p:nvPr>
        </p:nvGraphicFramePr>
        <p:xfrm>
          <a:off x="2843808" y="1131590"/>
          <a:ext cx="2880320" cy="2250238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440160"/>
                <a:gridCol w="1440160"/>
              </a:tblGrid>
              <a:tr h="421438">
                <a:tc>
                  <a:txBody>
                    <a:bodyPr/>
                    <a:lstStyle/>
                    <a:p>
                      <a:r>
                        <a:rPr lang="cs-CZ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hlavní město</a:t>
                      </a:r>
                      <a:endParaRPr lang="cs-CZ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Moskva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6659">
                <a:tc>
                  <a:txBody>
                    <a:bodyPr/>
                    <a:lstStyle/>
                    <a:p>
                      <a:r>
                        <a:rPr lang="cs-CZ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rozloha</a:t>
                      </a:r>
                      <a:endParaRPr lang="cs-CZ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22 402 220 km² (v roce 1991)</a:t>
                      </a:r>
                      <a:endParaRPr lang="cs-CZ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6659">
                <a:tc>
                  <a:txBody>
                    <a:bodyPr/>
                    <a:lstStyle/>
                    <a:p>
                      <a:r>
                        <a:rPr lang="cs-CZ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počet obyvatel</a:t>
                      </a:r>
                      <a:endParaRPr lang="cs-CZ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293 047 571 (1991)</a:t>
                      </a:r>
                      <a:endParaRPr lang="cs-CZ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6659">
                <a:tc>
                  <a:txBody>
                    <a:bodyPr/>
                    <a:lstStyle/>
                    <a:p>
                      <a:r>
                        <a:rPr lang="cs-CZ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měna</a:t>
                      </a:r>
                      <a:endParaRPr lang="cs-CZ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rubl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66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vznik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latin typeface="Times New Roman" pitchFamily="18" charset="0"/>
                          <a:cs typeface="Times New Roman" pitchFamily="18" charset="0"/>
                        </a:rPr>
                        <a:t>30. 12. 1922</a:t>
                      </a:r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6659">
                <a:tc>
                  <a:txBody>
                    <a:bodyPr/>
                    <a:lstStyle/>
                    <a:p>
                      <a:r>
                        <a:rPr lang="cs-CZ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zánik</a:t>
                      </a:r>
                      <a:endParaRPr lang="cs-CZ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latin typeface="Times New Roman" pitchFamily="18" charset="0"/>
                          <a:cs typeface="Times New Roman" pitchFamily="18" charset="0"/>
                        </a:rPr>
                        <a:t>26. 12. 1991</a:t>
                      </a:r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lačítko akce: Video 8">
            <a:hlinkClick r:id="rId5" action="ppaction://program" highlightClick="1"/>
          </p:cNvPr>
          <p:cNvSpPr/>
          <p:nvPr/>
        </p:nvSpPr>
        <p:spPr>
          <a:xfrm>
            <a:off x="2915816" y="3939902"/>
            <a:ext cx="1042416" cy="771550"/>
          </a:xfrm>
          <a:prstGeom prst="actionButtonMovi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3838944" y="4572952"/>
            <a:ext cx="1178079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HYMNA SSSR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ctrTitle"/>
          </p:nvPr>
        </p:nvSpPr>
        <p:spPr>
          <a:xfrm>
            <a:off x="0" y="484189"/>
            <a:ext cx="7286644" cy="444487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40.3 Jaké si řekneme nové termíny a názvy?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91969" y="1142623"/>
            <a:ext cx="2722220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PERESTROJKA – přestavba, reformy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91969" y="1789246"/>
            <a:ext cx="2893741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GLASNOSŤ – otevřenost, informovanost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91969" y="2510775"/>
            <a:ext cx="3618876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SMLOUVA O LIKVIDACI JADERNÝCH ZBRANÍ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- 1987 – M. Gorbačov + R. Reagan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357215" y="4054996"/>
            <a:ext cx="1553630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RONALD REAGAN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081946" y="3363837"/>
            <a:ext cx="1828899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MICHAIL GORBAČOV</a:t>
            </a:r>
          </a:p>
        </p:txBody>
      </p:sp>
      <p:sp>
        <p:nvSpPr>
          <p:cNvPr id="3" name="Pravá složená závorka 2"/>
          <p:cNvSpPr/>
          <p:nvPr/>
        </p:nvSpPr>
        <p:spPr>
          <a:xfrm>
            <a:off x="4499992" y="1142623"/>
            <a:ext cx="515488" cy="1829817"/>
          </a:xfrm>
          <a:prstGeom prst="rightBrac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652120" y="1558413"/>
            <a:ext cx="2866490" cy="1116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171450" indent="-171450">
              <a:buFont typeface="Wingdings" pitchFamily="2" charset="2"/>
              <a:buChar char="q"/>
            </a:pP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zlepšení vztahů se Západem</a:t>
            </a:r>
          </a:p>
          <a:p>
            <a:pPr marL="171450" indent="-171450">
              <a:buFont typeface="Wingdings" pitchFamily="2" charset="2"/>
              <a:buChar char="q"/>
            </a:pP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uvolnění atmosféry</a:t>
            </a:r>
          </a:p>
          <a:p>
            <a:pPr marL="171450" indent="-171450">
              <a:buFont typeface="Wingdings" pitchFamily="2" charset="2"/>
              <a:buChar char="q"/>
            </a:pP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částečné podnikání</a:t>
            </a:r>
          </a:p>
          <a:p>
            <a:pPr marL="171450" indent="-171450">
              <a:buFont typeface="Wingdings" pitchFamily="2" charset="2"/>
              <a:buChar char="q"/>
            </a:pP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částečná kritika vlády</a:t>
            </a: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9547" y="3147814"/>
            <a:ext cx="2762250" cy="16573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3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ctrTitle"/>
          </p:nvPr>
        </p:nvSpPr>
        <p:spPr>
          <a:xfrm>
            <a:off x="0" y="500048"/>
            <a:ext cx="4784697" cy="593725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40.4 Co si řekneme nového?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79512" y="1059582"/>
            <a:ext cx="3922612" cy="276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1987 Michail Gorbačov vyhlásil program „Perestrojky“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88702" y="1601773"/>
            <a:ext cx="4027962" cy="276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1988 problémy o Náhorní Karabach (násilnosti, uprchlíci)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52454" y="2083596"/>
            <a:ext cx="3074881" cy="276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1989 volby – připuštěni i nezávislí kandidáti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219319" y="2533776"/>
            <a:ext cx="2566728" cy="276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1990  vzpoury v Pobaltských zemích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556017" y="3133149"/>
            <a:ext cx="6846746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1991 srpen pokus o puč ( M. Gorbačov internován) – bez podpory veřejnosti – vítězství „demokracie“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velká role Borise Jelcina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373917" y="4595823"/>
            <a:ext cx="4253537" cy="276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1991  prosinec –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Bělověžská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dohoda – faktické ukončení SSSR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886011" y="3934384"/>
            <a:ext cx="6109814" cy="276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1991  podzim – nespokojenost jednotlivých republik – vznik Společenství nezávislých států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207474" y="464303"/>
            <a:ext cx="4611391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 KROKŮ K SAMOSTATNOSTI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4075" y="1193008"/>
            <a:ext cx="2571750" cy="17811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77" y="2862289"/>
            <a:ext cx="1283043" cy="19350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TextovéPole 11"/>
          <p:cNvSpPr txBox="1"/>
          <p:nvPr/>
        </p:nvSpPr>
        <p:spPr>
          <a:xfrm>
            <a:off x="748806" y="4734321"/>
            <a:ext cx="1263487" cy="276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BORIS JELCIN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ctrTitle"/>
          </p:nvPr>
        </p:nvSpPr>
        <p:spPr>
          <a:xfrm>
            <a:off x="0" y="428610"/>
            <a:ext cx="4497359" cy="515926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40.5 Procvičení a příklady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9756" y="987574"/>
            <a:ext cx="8964488" cy="20621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Příčiny pádu komunismu</a:t>
            </a:r>
          </a:p>
          <a:p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cs-CZ" sz="1600" b="1" i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Komunismus </a:t>
            </a:r>
            <a:r>
              <a:rPr lang="cs-CZ" sz="16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neuspěl proto, že v praxi nesplnil </a:t>
            </a:r>
            <a:r>
              <a:rPr lang="cs-CZ" sz="1600" b="1" i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materiální očekávání </a:t>
            </a:r>
            <a:r>
              <a:rPr lang="cs-CZ" sz="16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ve své politické praxi dělal </a:t>
            </a:r>
          </a:p>
          <a:p>
            <a:r>
              <a:rPr lang="cs-CZ" sz="16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ústupky – ve skutečnosti </a:t>
            </a:r>
            <a:r>
              <a:rPr lang="cs-CZ" sz="1600" b="1" i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zdiskreditoval své morální oprávnění</a:t>
            </a:r>
            <a:r>
              <a:rPr lang="cs-CZ" sz="16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Nebyl schopen poskytnout </a:t>
            </a:r>
            <a:r>
              <a:rPr lang="cs-CZ" sz="16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životaschopnou sociálně </a:t>
            </a:r>
            <a:r>
              <a:rPr lang="cs-CZ" sz="16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ekonomickou alternativu </a:t>
            </a:r>
            <a:r>
              <a:rPr lang="cs-CZ" sz="1600" b="1" i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volného obchodu</a:t>
            </a:r>
            <a:r>
              <a:rPr lang="cs-CZ" sz="16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který si mezitím  osvojil některé </a:t>
            </a:r>
            <a:r>
              <a:rPr lang="cs-CZ" sz="1600" b="1" i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socialistické myšlenky </a:t>
            </a:r>
            <a:r>
              <a:rPr lang="cs-CZ" sz="16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dělal z nich vlastní sociální politiku. Z praktického hlediska lze říci, že kapitalismus vlastně porazil komunismus tím, že mu přebral jeho </a:t>
            </a:r>
            <a:r>
              <a:rPr lang="cs-CZ" sz="1600" b="1" i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monopolní morální oprávnění </a:t>
            </a:r>
            <a:r>
              <a:rPr lang="cs-CZ" sz="16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v </a:t>
            </a:r>
            <a:r>
              <a:rPr lang="cs-CZ" sz="16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materiální rovině </a:t>
            </a:r>
            <a:r>
              <a:rPr lang="cs-CZ" sz="16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ukázal lepší výsledky. Vyvrátil tak tvrzení komunismu, že je nejvyšší vývojovou etapou lidstva</a:t>
            </a:r>
            <a:r>
              <a:rPr lang="cs-CZ" sz="16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.“    (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Z. </a:t>
            </a:r>
            <a:r>
              <a:rPr lang="cs-CZ" sz="1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Brzezinski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americký politolog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cs-CZ" sz="1600" b="1" i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9756" y="3363838"/>
            <a:ext cx="6506909" cy="10156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Vysvětli podtržené termíny.</a:t>
            </a:r>
          </a:p>
          <a:p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Zamysli se nad pravdivostí těchto slov.</a:t>
            </a:r>
          </a:p>
          <a:p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Napiš krátkou úvahu na téma </a:t>
            </a:r>
            <a:r>
              <a:rPr lang="cs-CZ" sz="20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„Příčiny pádu komunismu“.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2931790"/>
            <a:ext cx="2017220" cy="20172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ctrTitle"/>
          </p:nvPr>
        </p:nvSpPr>
        <p:spPr>
          <a:xfrm>
            <a:off x="0" y="357172"/>
            <a:ext cx="4784696" cy="593725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40.6 Něco navíc pro šikovné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lačítko akce: Video 1">
            <a:hlinkClick r:id="rId3" action="ppaction://program" highlightClick="1"/>
          </p:cNvPr>
          <p:cNvSpPr/>
          <p:nvPr/>
        </p:nvSpPr>
        <p:spPr>
          <a:xfrm>
            <a:off x="2055609" y="3075806"/>
            <a:ext cx="648072" cy="521208"/>
          </a:xfrm>
          <a:prstGeom prst="actionButtonMovi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862560"/>
            <a:ext cx="2573206" cy="4095287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6012160" y="433532"/>
            <a:ext cx="2664296" cy="45243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Sojuz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něrušimyj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respublik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svobodnych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Splotila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navěki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Velikaja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Rus.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Da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zdravstvujet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sozdannyj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volej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narodov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Jedinyj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mogučij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Sovětskij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Sojuz!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Slavsja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Otěčestvo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naše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svobodnoje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Družby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narodov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naďožnyj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oplot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!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Partija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Lenina — sila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narodnaja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Nas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toržestvu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kommunizma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veďot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!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Skvoz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grozy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sijalo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solnce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svobody,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I Lenin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velikij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puť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ozaril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pravoje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dělo on podňal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narody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Na trud i na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podvigi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nas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vdochnovil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!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Slavsja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Otěčestvo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…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pobedě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bessmertnych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idej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kommunizma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My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vidim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grjaduščeje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našej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strany,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Krasnomu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znameni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slavnoj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Otčizny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My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buděm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vsegda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bezzavětno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věrny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93626" y="1209114"/>
            <a:ext cx="2037737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Zazpívejme si hymnu SSSR.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7796" y="1760140"/>
            <a:ext cx="2301849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Hudba:</a:t>
            </a: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Alexandr </a:t>
            </a:r>
            <a:r>
              <a:rPr lang="cs-CZ" sz="1200" b="1" dirty="0" err="1">
                <a:latin typeface="Times New Roman" pitchFamily="18" charset="0"/>
                <a:cs typeface="Times New Roman" pitchFamily="18" charset="0"/>
              </a:rPr>
              <a:t>Vasilijevič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latin typeface="Times New Roman" pitchFamily="18" charset="0"/>
                <a:cs typeface="Times New Roman" pitchFamily="18" charset="0"/>
              </a:rPr>
              <a:t>Alexandrov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7796" y="2378643"/>
            <a:ext cx="2243819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Text:</a:t>
            </a: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Sergej </a:t>
            </a:r>
            <a:r>
              <a:rPr lang="cs-CZ" sz="1200" b="1" dirty="0" err="1">
                <a:latin typeface="Times New Roman" pitchFamily="18" charset="0"/>
                <a:cs typeface="Times New Roman" pitchFamily="18" charset="0"/>
              </a:rPr>
              <a:t>Vladimirovič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>
                <a:latin typeface="Times New Roman" pitchFamily="18" charset="0"/>
                <a:cs typeface="Times New Roman" pitchFamily="18" charset="0"/>
              </a:rPr>
              <a:t>Michalkov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parova\AppData\Local\Microsoft\Windows\Temporary Internet Files\Content.IE5\GMNN8IOJ\MC900343325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96" y="3075806"/>
            <a:ext cx="1805940" cy="1785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ctrTitle"/>
          </p:nvPr>
        </p:nvSpPr>
        <p:spPr>
          <a:xfrm>
            <a:off x="0" y="428610"/>
            <a:ext cx="8858280" cy="593725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40.7 CLIL	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isintegration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of the Soviet Union</a:t>
            </a:r>
            <a:endParaRPr lang="cs-CZ" sz="25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889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cs-CZ" sz="1200" b="1" dirty="0">
                <a:solidFill>
                  <a:srgbClr val="4F6228"/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>
                <a:solidFill>
                  <a:srgbClr val="4F6228"/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 </a:t>
            </a:r>
            <a:r>
              <a:rPr lang="cs-CZ" sz="1600" b="1" dirty="0" err="1">
                <a:solidFill>
                  <a:srgbClr val="4F6228"/>
                </a:solidFill>
                <a:latin typeface="Times New Roman" pitchFamily="18" charset="0"/>
                <a:cs typeface="Times New Roman" pitchFamily="18" charset="0"/>
              </a:rPr>
              <a:t>History</a:t>
            </a:r>
            <a:endParaRPr lang="cs-CZ" sz="1600" b="1" dirty="0">
              <a:solidFill>
                <a:srgbClr val="4F6228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7504" y="1173182"/>
            <a:ext cx="8725466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Ronald Reagan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was able to start discussions on nuclear disarmament with General Secretary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Gorbachev. Gorbachev and Reagan held four summit conferences between 1985 and 1988: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the first in Geneva, Switzerland, the second in Reykjavík, Iceland, the third in Washington,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D.C., and the fourth in Moscow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Reagan believed that if he could persuade the Soviets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to allow for more democracy and free speech, this would lead to reform and the end </a:t>
            </a:r>
          </a:p>
          <a:p>
            <a:pPr lvl="0"/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of Communism.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Speaking at the Berlin Wall on June 12, 1987, Reagan</a:t>
            </a: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challenged Gorbachev to go further, saying: </a:t>
            </a:r>
          </a:p>
          <a:p>
            <a:pPr lvl="0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"General Secretary Gorbachev, if you seek peace, if you seek prosperity</a:t>
            </a:r>
          </a:p>
          <a:p>
            <a:pPr lvl="0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for the Soviet Union and Eastern Europe, if you seek liberalization,</a:t>
            </a:r>
          </a:p>
          <a:p>
            <a:pPr lvl="0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come here to this gate! </a:t>
            </a:r>
          </a:p>
          <a:p>
            <a:pPr lvl="0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Mr. Gorbachev, open this gate! </a:t>
            </a:r>
          </a:p>
          <a:p>
            <a:pPr lvl="0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Mr. Gorbachev, tear down this wall!"</a:t>
            </a:r>
          </a:p>
          <a:p>
            <a:pPr lvl="0"/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3163" y="2787774"/>
            <a:ext cx="1684171" cy="22169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4188"/>
            <a:ext cx="3563938" cy="593725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40.8 Test znalostí</a:t>
            </a:r>
          </a:p>
        </p:txBody>
      </p:sp>
      <p:sp>
        <p:nvSpPr>
          <p:cNvPr id="29698" name="TextovéPole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16688" y="3867150"/>
            <a:ext cx="2303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sz="1200">
              <a:latin typeface="Times New Roman" pitchFamily="18" charset="0"/>
              <a:cs typeface="Times New Roman" pitchFamily="18" charset="0"/>
            </a:endParaRPr>
          </a:p>
          <a:p>
            <a:endParaRPr lang="cs-CZ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7092950" y="1203325"/>
            <a:ext cx="14398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0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808595"/>
              </p:ext>
            </p:extLst>
          </p:nvPr>
        </p:nvGraphicFramePr>
        <p:xfrm>
          <a:off x="311713" y="1074478"/>
          <a:ext cx="6060487" cy="3154240"/>
        </p:xfrm>
        <a:graphic>
          <a:graphicData uri="http://schemas.openxmlformats.org/drawingml/2006/table">
            <a:tbl>
              <a:tblPr bandRow="1">
                <a:tableStyleId>{775DCB02-9BB8-47FD-8907-85C794F793BA}</a:tableStyleId>
              </a:tblPr>
              <a:tblGrid>
                <a:gridCol w="2915137"/>
                <a:gridCol w="3145350"/>
              </a:tblGrid>
              <a:tr h="1569280">
                <a:tc>
                  <a:txBody>
                    <a:bodyPr/>
                    <a:lstStyle/>
                    <a:p>
                      <a:pPr marL="228600" indent="-228600" algn="just">
                        <a:spcAft>
                          <a:spcPts val="400"/>
                        </a:spcAft>
                        <a:buAutoNum type="arabicPeriod"/>
                      </a:pP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SSSR</a:t>
                      </a:r>
                      <a:r>
                        <a:rPr lang="cs-CZ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vznikl v roce?</a:t>
                      </a:r>
                    </a:p>
                    <a:p>
                      <a:pPr marL="0" indent="0" algn="just">
                        <a:spcAft>
                          <a:spcPts val="400"/>
                        </a:spcAft>
                        <a:buNone/>
                      </a:pPr>
                      <a:endParaRPr lang="cs-CZ" sz="12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 algn="just">
                        <a:spcAft>
                          <a:spcPts val="400"/>
                        </a:spcAft>
                        <a:buNone/>
                      </a:pPr>
                      <a:r>
                        <a:rPr lang="cs-CZ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a/ 1920</a:t>
                      </a:r>
                    </a:p>
                    <a:p>
                      <a:pPr marL="0" indent="0" algn="just">
                        <a:spcAft>
                          <a:spcPts val="400"/>
                        </a:spcAft>
                        <a:buNone/>
                      </a:pPr>
                      <a:r>
                        <a:rPr lang="cs-CZ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b/ 1921</a:t>
                      </a:r>
                    </a:p>
                    <a:p>
                      <a:pPr marL="0" indent="0" algn="just">
                        <a:spcAft>
                          <a:spcPts val="400"/>
                        </a:spcAft>
                        <a:buNone/>
                      </a:pPr>
                      <a:r>
                        <a:rPr lang="cs-CZ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c/ 1922</a:t>
                      </a:r>
                    </a:p>
                    <a:p>
                      <a:pPr marL="0" indent="0" algn="just">
                        <a:spcAft>
                          <a:spcPts val="400"/>
                        </a:spcAft>
                        <a:buNone/>
                      </a:pPr>
                      <a:r>
                        <a:rPr lang="cs-CZ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d/ 1923</a:t>
                      </a:r>
                      <a:endParaRPr lang="cs-CZ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3. Perestrojka znamená?</a:t>
                      </a:r>
                    </a:p>
                    <a:p>
                      <a:pPr marL="342900" indent="-342900" algn="just"/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nová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zdanění podnikatelů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přestavba, zavádění reforem</a:t>
                      </a: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smlouva mezi jednotlivými státy SSSR</a:t>
                      </a: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změna prezidentů SSSR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35037">
                <a:tc>
                  <a:txBody>
                    <a:bodyPr/>
                    <a:lstStyle/>
                    <a:p>
                      <a:pPr marL="342900" indent="-342900" algn="just">
                        <a:spcAft>
                          <a:spcPts val="400"/>
                        </a:spcAft>
                        <a:buNone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2. SSSR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se rozpadl v roce?</a:t>
                      </a:r>
                    </a:p>
                    <a:p>
                      <a:pPr marL="342900" indent="-342900" algn="just">
                        <a:spcAft>
                          <a:spcPts val="400"/>
                        </a:spcAft>
                        <a:buNone/>
                      </a:pPr>
                      <a:endParaRPr lang="cs-CZ" sz="12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spcAft>
                          <a:spcPts val="400"/>
                        </a:spcAft>
                        <a:buNone/>
                      </a:pP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a/ 1989</a:t>
                      </a:r>
                    </a:p>
                    <a:p>
                      <a:pPr marL="342900" indent="-342900" algn="just">
                        <a:spcAft>
                          <a:spcPts val="400"/>
                        </a:spcAft>
                        <a:buNone/>
                      </a:pP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b/ 1990</a:t>
                      </a:r>
                    </a:p>
                    <a:p>
                      <a:pPr marL="342900" indent="-342900" algn="just">
                        <a:spcAft>
                          <a:spcPts val="400"/>
                        </a:spcAft>
                        <a:buNone/>
                      </a:pP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c/ 1991</a:t>
                      </a:r>
                    </a:p>
                    <a:p>
                      <a:pPr marL="342900" indent="-342900" algn="just">
                        <a:spcAft>
                          <a:spcPts val="400"/>
                        </a:spcAft>
                        <a:buNone/>
                      </a:pP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d/ 1992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just">
                        <a:buNone/>
                      </a:pPr>
                      <a:endParaRPr lang="cs-CZ" sz="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4. SSSR se skládal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ze?</a:t>
                      </a:r>
                    </a:p>
                    <a:p>
                      <a:pPr algn="just"/>
                      <a:endParaRPr lang="cs-CZ" sz="12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a/ 10 států</a:t>
                      </a:r>
                    </a:p>
                    <a:p>
                      <a:pPr algn="just"/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b/ 15 států</a:t>
                      </a:r>
                    </a:p>
                    <a:p>
                      <a:pPr algn="just"/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c/ 5 států</a:t>
                      </a:r>
                    </a:p>
                    <a:p>
                      <a:pPr algn="just"/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d/ 20 států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7596188" y="1419225"/>
            <a:ext cx="5048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buFontTx/>
              <a:buAutoNum type="arabicPeriod"/>
            </a:pP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b</a:t>
            </a: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b</a:t>
            </a:r>
          </a:p>
          <a:p>
            <a:pPr marL="228600" indent="-228600"/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7532688" y="4237038"/>
            <a:ext cx="1439862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85720" y="1071552"/>
            <a:ext cx="8678768" cy="28683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228600" indent="-228600">
              <a:buFont typeface="+mj-lt"/>
              <a:buAutoNum type="arabicPeriod"/>
            </a:pP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Prkan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F., Mikeska T., Parkanová M., Dějepis 9 učebnice pro základní školy a víceletá gymnázia, nakladatelství Fraus 2011, 1. vydání, ISBN 978-80-7238-694-9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Mandelová H., Kunstová E., Pařízková I., Dějiny 20. století, nakladatelství dialog 2005, 2. upravené vydání, ISBN 80-86-761-23-1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cs.wikipedia.org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2"/>
              </a:rPr>
              <a:t>/wiki/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Sov%C4%9Btsk%C3%BD_svaz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č.1,2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www.youtube.com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3"/>
              </a:rPr>
              <a:t>/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watch?v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3"/>
              </a:rPr>
              <a:t>=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Wl5nz4zHbXE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č.2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www.rusko-info.cz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4"/>
              </a:rPr>
              <a:t>/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clanek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4"/>
              </a:rPr>
              <a:t>/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michail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4"/>
              </a:rPr>
              <a:t>-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gorbacov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4"/>
              </a:rPr>
              <a:t>-konec-studene-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valky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4"/>
              </a:rPr>
              <a:t>-a-rozpad-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sssr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č.3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  <a:hlinkClick r:id="rId5"/>
              </a:rPr>
              <a:t>czech.ruvr.ru</a:t>
            </a:r>
            <a:r>
              <a:rPr lang="cs-CZ" sz="1200" dirty="0">
                <a:latin typeface="Times New Roman" pitchFamily="18" charset="0"/>
                <a:cs typeface="Times New Roman" pitchFamily="18" charset="0"/>
                <a:hlinkClick r:id="rId5"/>
              </a:rPr>
              <a:t>/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  <a:hlinkClick r:id="rId5"/>
              </a:rPr>
              <a:t>ussr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5"/>
              </a:rPr>
              <a:t>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č.4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  <a:hlinkClick r:id="rId6"/>
              </a:rPr>
              <a:t>aktualne.centrum.cz</a:t>
            </a:r>
            <a:r>
              <a:rPr lang="cs-CZ" sz="1200" dirty="0">
                <a:latin typeface="Times New Roman" pitchFamily="18" charset="0"/>
                <a:cs typeface="Times New Roman" pitchFamily="18" charset="0"/>
                <a:hlinkClick r:id="rId6"/>
              </a:rPr>
              <a:t>/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  <a:hlinkClick r:id="rId6"/>
              </a:rPr>
              <a:t>zahranici</a:t>
            </a:r>
            <a:r>
              <a:rPr lang="cs-CZ" sz="1200" dirty="0">
                <a:latin typeface="Times New Roman" pitchFamily="18" charset="0"/>
                <a:cs typeface="Times New Roman" pitchFamily="18" charset="0"/>
                <a:hlinkClick r:id="rId6"/>
              </a:rPr>
              <a:t>/fotogalerie/2007/04/23/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  <a:hlinkClick r:id="rId6"/>
              </a:rPr>
              <a:t>boris</a:t>
            </a:r>
            <a:r>
              <a:rPr lang="cs-CZ" sz="1200" dirty="0">
                <a:latin typeface="Times New Roman" pitchFamily="18" charset="0"/>
                <a:cs typeface="Times New Roman" pitchFamily="18" charset="0"/>
                <a:hlinkClick r:id="rId6"/>
              </a:rPr>
              <a:t>-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  <a:hlinkClick r:id="rId6"/>
              </a:rPr>
              <a:t>jelcin</a:t>
            </a:r>
            <a:r>
              <a:rPr lang="cs-CZ" sz="1200" dirty="0">
                <a:latin typeface="Times New Roman" pitchFamily="18" charset="0"/>
                <a:cs typeface="Times New Roman" pitchFamily="18" charset="0"/>
                <a:hlinkClick r:id="rId6"/>
              </a:rPr>
              <a:t>-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  <a:hlinkClick r:id="rId6"/>
              </a:rPr>
              <a:t>zivot</a:t>
            </a:r>
            <a:r>
              <a:rPr lang="cs-CZ" sz="1200" dirty="0">
                <a:latin typeface="Times New Roman" pitchFamily="18" charset="0"/>
                <a:cs typeface="Times New Roman" pitchFamily="18" charset="0"/>
                <a:hlinkClick r:id="rId6"/>
              </a:rPr>
              <a:t>-v-obrazech/foto/83459/?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cid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6"/>
              </a:rPr>
              <a:t>=407305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č.4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radovan.bloger.cz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7"/>
              </a:rPr>
              <a:t>/politika-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penize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7"/>
              </a:rPr>
              <a:t>/Zastavte-komunisty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č.5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8"/>
              </a:rPr>
              <a:t>http://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  <a:hlinkClick r:id="rId8"/>
              </a:rPr>
              <a:t>cs.wikipedia.org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8"/>
              </a:rPr>
              <a:t>/wiki/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  <a:hlinkClick r:id="rId8"/>
              </a:rPr>
              <a:t>Soubor:Hymn_of_Russia_sheet_music_2001.png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č.6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9"/>
              </a:rPr>
              <a:t>http://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  <a:hlinkClick r:id="rId9"/>
              </a:rPr>
              <a:t>en.wikipedia.org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9"/>
              </a:rPr>
              <a:t>/wiki/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  <a:hlinkClick r:id="rId9"/>
              </a:rPr>
              <a:t>Ronald_Reagan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č.7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10"/>
              </a:rPr>
              <a:t>http://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  <a:hlinkClick r:id="rId10"/>
              </a:rPr>
              <a:t>vilnews.com</a:t>
            </a:r>
            <a:r>
              <a:rPr lang="cs-CZ" sz="1200" dirty="0">
                <a:latin typeface="Times New Roman" pitchFamily="18" charset="0"/>
                <a:cs typeface="Times New Roman" pitchFamily="18" charset="0"/>
                <a:hlinkClick r:id="rId10"/>
              </a:rPr>
              <a:t>/?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10"/>
              </a:rPr>
              <a:t>p=1786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č.7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cs-CZ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500048"/>
            <a:ext cx="4857752" cy="59406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40.9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0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3583</TotalTime>
  <Words>1115</Words>
  <Application>Microsoft Office PowerPoint</Application>
  <PresentationFormat>Předvádění na obrazovce (16:9)</PresentationFormat>
  <Paragraphs>182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40.1 Rozpad SSSR</vt:lpstr>
      <vt:lpstr>40.2 Co již víme?</vt:lpstr>
      <vt:lpstr>40.3 Jaké si řekneme nové termíny a názvy?</vt:lpstr>
      <vt:lpstr>40.4 Co si řekneme nového?</vt:lpstr>
      <vt:lpstr>40.5 Procvičení a příklady</vt:lpstr>
      <vt:lpstr>40.6 Něco navíc pro šikovné</vt:lpstr>
      <vt:lpstr>40.7 CLIL Disintegration of the Soviet Union</vt:lpstr>
      <vt:lpstr>40.8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323</cp:revision>
  <dcterms:created xsi:type="dcterms:W3CDTF">2010-10-18T18:21:56Z</dcterms:created>
  <dcterms:modified xsi:type="dcterms:W3CDTF">2013-06-09T19:12:00Z</dcterms:modified>
</cp:coreProperties>
</file>